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handoutMasterIdLst>
    <p:handoutMasterId r:id="rId58"/>
  </p:handoutMasterIdLst>
  <p:sldIdLst>
    <p:sldId id="375" r:id="rId5"/>
    <p:sldId id="305" r:id="rId6"/>
    <p:sldId id="407" r:id="rId7"/>
    <p:sldId id="408" r:id="rId8"/>
    <p:sldId id="409" r:id="rId9"/>
    <p:sldId id="410" r:id="rId10"/>
    <p:sldId id="411" r:id="rId11"/>
    <p:sldId id="412" r:id="rId12"/>
    <p:sldId id="413" r:id="rId13"/>
    <p:sldId id="414" r:id="rId14"/>
    <p:sldId id="415" r:id="rId15"/>
    <p:sldId id="416" r:id="rId16"/>
    <p:sldId id="417" r:id="rId17"/>
    <p:sldId id="418" r:id="rId18"/>
    <p:sldId id="419" r:id="rId19"/>
    <p:sldId id="420" r:id="rId20"/>
    <p:sldId id="421" r:id="rId21"/>
    <p:sldId id="422" r:id="rId22"/>
    <p:sldId id="423" r:id="rId23"/>
    <p:sldId id="424" r:id="rId24"/>
    <p:sldId id="425" r:id="rId25"/>
    <p:sldId id="426" r:id="rId26"/>
    <p:sldId id="427" r:id="rId27"/>
    <p:sldId id="428" r:id="rId28"/>
    <p:sldId id="429" r:id="rId29"/>
    <p:sldId id="430" r:id="rId30"/>
    <p:sldId id="431" r:id="rId31"/>
    <p:sldId id="432" r:id="rId32"/>
    <p:sldId id="433" r:id="rId33"/>
    <p:sldId id="434" r:id="rId34"/>
    <p:sldId id="435" r:id="rId35"/>
    <p:sldId id="436" r:id="rId36"/>
    <p:sldId id="437" r:id="rId37"/>
    <p:sldId id="438" r:id="rId38"/>
    <p:sldId id="439" r:id="rId39"/>
    <p:sldId id="440" r:id="rId40"/>
    <p:sldId id="441" r:id="rId41"/>
    <p:sldId id="442" r:id="rId42"/>
    <p:sldId id="443" r:id="rId43"/>
    <p:sldId id="444" r:id="rId44"/>
    <p:sldId id="445" r:id="rId45"/>
    <p:sldId id="446" r:id="rId46"/>
    <p:sldId id="447" r:id="rId47"/>
    <p:sldId id="448" r:id="rId48"/>
    <p:sldId id="449" r:id="rId49"/>
    <p:sldId id="450" r:id="rId50"/>
    <p:sldId id="451" r:id="rId51"/>
    <p:sldId id="452" r:id="rId52"/>
    <p:sldId id="453" r:id="rId53"/>
    <p:sldId id="454" r:id="rId54"/>
    <p:sldId id="455" r:id="rId55"/>
    <p:sldId id="456" r:id="rId56"/>
    <p:sldId id="457"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993" autoAdjust="0"/>
  </p:normalViewPr>
  <p:slideViewPr>
    <p:cSldViewPr snapToGrid="0" snapToObjects="1">
      <p:cViewPr varScale="1">
        <p:scale>
          <a:sx n="73" d="100"/>
          <a:sy n="73" d="100"/>
        </p:scale>
        <p:origin x="594" y="78"/>
      </p:cViewPr>
      <p:guideLst/>
    </p:cSldViewPr>
  </p:slideViewPr>
  <p:outlineViewPr>
    <p:cViewPr>
      <p:scale>
        <a:sx n="33" d="100"/>
        <a:sy n="33" d="100"/>
      </p:scale>
      <p:origin x="0" y="-446"/>
    </p:cViewPr>
  </p:outlineViewPr>
  <p:notesTextViewPr>
    <p:cViewPr>
      <p:scale>
        <a:sx n="1" d="1"/>
        <a:sy n="1" d="1"/>
      </p:scale>
      <p:origin x="0" y="0"/>
    </p:cViewPr>
  </p:notesTextViewPr>
  <p:notesViewPr>
    <p:cSldViewPr snapToGrid="0" snapToObjects="1">
      <p:cViewPr varScale="1">
        <p:scale>
          <a:sx n="87" d="100"/>
          <a:sy n="87" d="100"/>
        </p:scale>
        <p:origin x="2696"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F17359-000A-9044-B834-9FBD0018D5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98B882-BA21-D947-B59A-B375F7B01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73F5E-F60B-3D42-A6DD-6D5611C2F6EE}" type="datetimeFigureOut">
              <a:rPr lang="en-US" smtClean="0"/>
              <a:t>2/2/2024</a:t>
            </a:fld>
            <a:endParaRPr lang="en-US" dirty="0"/>
          </a:p>
        </p:txBody>
      </p:sp>
      <p:sp>
        <p:nvSpPr>
          <p:cNvPr id="4" name="Footer Placeholder 3">
            <a:extLst>
              <a:ext uri="{FF2B5EF4-FFF2-40B4-BE49-F238E27FC236}">
                <a16:creationId xmlns:a16="http://schemas.microsoft.com/office/drawing/2014/main" id="{8219AD5B-1A75-1A4A-8459-A96AB79E9D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49C6818-84EB-2D43-AA44-FC64C4595B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28A1AC-D174-D44D-BB31-612041F19AA1}" type="slidenum">
              <a:rPr lang="en-US" smtClean="0"/>
              <a:t>‹#›</a:t>
            </a:fld>
            <a:endParaRPr lang="en-US" dirty="0"/>
          </a:p>
        </p:txBody>
      </p:sp>
    </p:spTree>
    <p:extLst>
      <p:ext uri="{BB962C8B-B14F-4D97-AF65-F5344CB8AC3E}">
        <p14:creationId xmlns:p14="http://schemas.microsoft.com/office/powerpoint/2010/main" val="357517033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2946"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cxnSp>
        <p:nvCxnSpPr>
          <p:cNvPr id="7" name="Straight Connector 6">
            <a:extLst>
              <a:ext uri="{FF2B5EF4-FFF2-40B4-BE49-F238E27FC236}">
                <a16:creationId xmlns:a16="http://schemas.microsoft.com/office/drawing/2014/main" id="{ED7A90A1-A930-7E45-A0C6-7B528BC17B68}"/>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289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cxnSp>
        <p:nvCxnSpPr>
          <p:cNvPr id="12" name="Straight Connector 11">
            <a:extLst>
              <a:ext uri="{FF2B5EF4-FFF2-40B4-BE49-F238E27FC236}">
                <a16:creationId xmlns:a16="http://schemas.microsoft.com/office/drawing/2014/main" id="{E71328B3-338C-BB43-A9F5-AACCE2E54E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695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4498670"/>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1928264"/>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cxnSp>
        <p:nvCxnSpPr>
          <p:cNvPr id="7" name="Straight Connector 6">
            <a:extLst>
              <a:ext uri="{FF2B5EF4-FFF2-40B4-BE49-F238E27FC236}">
                <a16:creationId xmlns:a16="http://schemas.microsoft.com/office/drawing/2014/main" id="{E327254B-5501-7248-A89F-42912B5A8BD2}"/>
              </a:ext>
            </a:extLst>
          </p:cNvPr>
          <p:cNvCxnSpPr>
            <a:cxnSpLocks/>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005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_4">
    <p:bg>
      <p:bgPr>
        <a:solidFill>
          <a:schemeClr val="accent4">
            <a:lumMod val="50000"/>
          </a:schemeClr>
        </a:solidFill>
        <a:effectLst/>
      </p:bgPr>
    </p:bg>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1124487" y="0"/>
            <a:ext cx="11067514"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24487" y="-1"/>
            <a:ext cx="11067514"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smtClean="0"/>
              <a:t>Click to edit Master title style</a:t>
            </a:r>
            <a:endParaRPr lang="en-US" dirty="0"/>
          </a:p>
        </p:txBody>
      </p:sp>
      <p:cxnSp>
        <p:nvCxnSpPr>
          <p:cNvPr id="8" name="Straight Connector 7">
            <a:extLst>
              <a:ext uri="{FF2B5EF4-FFF2-40B4-BE49-F238E27FC236}">
                <a16:creationId xmlns:a16="http://schemas.microsoft.com/office/drawing/2014/main" id="{6C4B436F-A511-A141-900B-BA20A19A1BCE}"/>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087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Slide_5">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0" y="0"/>
            <a:ext cx="12192001"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smtClean="0"/>
              <a:t>Click to edit Master title style</a:t>
            </a:r>
            <a:endParaRPr lang="en-US" dirty="0"/>
          </a:p>
        </p:txBody>
      </p:sp>
      <p:cxnSp>
        <p:nvCxnSpPr>
          <p:cNvPr id="9" name="Straight Connector 8">
            <a:extLst>
              <a:ext uri="{FF2B5EF4-FFF2-40B4-BE49-F238E27FC236}">
                <a16:creationId xmlns:a16="http://schemas.microsoft.com/office/drawing/2014/main" id="{4A57CAA2-2658-B441-A787-4B54C65D3BF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238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Caption_2">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0668000" cy="3375025"/>
          </a:xfrm>
          <a:prstGeom prst="rect">
            <a:avLst/>
          </a:prstGeom>
          <a:solidFill>
            <a:schemeClr val="accent4">
              <a:lumMod val="50000"/>
            </a:schemeClr>
          </a:solidFill>
        </p:spPr>
        <p:txBody>
          <a:bodyPr/>
          <a:lstStyle/>
          <a:p>
            <a:r>
              <a:rPr lang="en-US" smtClean="0"/>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635662"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820856"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cxnSp>
        <p:nvCxnSpPr>
          <p:cNvPr id="11" name="Straight Connector 10">
            <a:extLst>
              <a:ext uri="{FF2B5EF4-FFF2-40B4-BE49-F238E27FC236}">
                <a16:creationId xmlns:a16="http://schemas.microsoft.com/office/drawing/2014/main" id="{4C8C2B99-ED08-1F48-BE5D-40E40D09C7B7}"/>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87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Caption_3">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8843" y="3482977"/>
            <a:ext cx="10961177" cy="3375025"/>
          </a:xfrm>
          <a:prstGeom prst="rect">
            <a:avLst/>
          </a:prstGeom>
          <a:solidFill>
            <a:schemeClr val="accent4">
              <a:lumMod val="50000"/>
            </a:schemeClr>
          </a:solidFill>
        </p:spPr>
        <p:txBody>
          <a:bodyPr/>
          <a:lstStyle/>
          <a:p>
            <a:r>
              <a:rPr lang="en-US" smtClean="0"/>
              <a:t>Click icon to add picture</a:t>
            </a:r>
            <a:endParaRPr lang="id-ID" dirty="0"/>
          </a:p>
        </p:txBody>
      </p:sp>
      <p:cxnSp>
        <p:nvCxnSpPr>
          <p:cNvPr id="10" name="Straight Connector 9">
            <a:extLst>
              <a:ext uri="{FF2B5EF4-FFF2-40B4-BE49-F238E27FC236}">
                <a16:creationId xmlns:a16="http://schemas.microsoft.com/office/drawing/2014/main" id="{79B33817-49F3-B440-A271-466603AE1964}"/>
              </a:ext>
            </a:extLst>
          </p:cNvPr>
          <p:cNvCxnSpPr>
            <a:cxnSpLocks/>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8576316B-7498-2E42-9B52-88BF1C9DF40C}"/>
              </a:ext>
            </a:extLst>
          </p:cNvPr>
          <p:cNvSpPr>
            <a:spLocks noGrp="1"/>
          </p:cNvSpPr>
          <p:nvPr>
            <p:ph idx="1" hasCustomPrompt="1"/>
          </p:nvPr>
        </p:nvSpPr>
        <p:spPr>
          <a:xfrm>
            <a:off x="5567465"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451775DA-49A0-2F4D-9F21-5D20DA6BA9B6}"/>
              </a:ext>
            </a:extLst>
          </p:cNvPr>
          <p:cNvSpPr>
            <a:spLocks noGrp="1"/>
          </p:cNvSpPr>
          <p:nvPr>
            <p:ph type="ctrTitle"/>
          </p:nvPr>
        </p:nvSpPr>
        <p:spPr>
          <a:xfrm>
            <a:off x="608844"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4964562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Caption_4">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smtClean="0"/>
              <a:t>Click icon to add picture</a:t>
            </a:r>
            <a:endParaRPr lang="id-ID" dirty="0"/>
          </a:p>
        </p:txBody>
      </p:sp>
      <p:cxnSp>
        <p:nvCxnSpPr>
          <p:cNvPr id="5" name="Straight Connector 4">
            <a:extLst>
              <a:ext uri="{FF2B5EF4-FFF2-40B4-BE49-F238E27FC236}">
                <a16:creationId xmlns:a16="http://schemas.microsoft.com/office/drawing/2014/main" id="{40C0F668-C1BA-A349-A542-9E54E73E8178}"/>
              </a:ext>
            </a:extLst>
          </p:cNvPr>
          <p:cNvCxnSpPr>
            <a:cxnSpLocks/>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339644"/>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7803267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Caption_5">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smtClean="0"/>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cxnSp>
        <p:nvCxnSpPr>
          <p:cNvPr id="15" name="Straight Connector 14">
            <a:extLst>
              <a:ext uri="{FF2B5EF4-FFF2-40B4-BE49-F238E27FC236}">
                <a16:creationId xmlns:a16="http://schemas.microsoft.com/office/drawing/2014/main" id="{16414763-7D4F-994A-AAA9-7DC46C19D816}"/>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065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2/2/2024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1627321"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706796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1627322"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7067963"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Tree>
    <p:extLst>
      <p:ext uri="{BB962C8B-B14F-4D97-AF65-F5344CB8AC3E}">
        <p14:creationId xmlns:p14="http://schemas.microsoft.com/office/powerpoint/2010/main" val="34207371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2/2/2024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39262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5833265"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392624"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5833265"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cxnSp>
        <p:nvCxnSpPr>
          <p:cNvPr id="17" name="Straight Connector 16">
            <a:extLst>
              <a:ext uri="{FF2B5EF4-FFF2-40B4-BE49-F238E27FC236}">
                <a16:creationId xmlns:a16="http://schemas.microsoft.com/office/drawing/2014/main" id="{E28CCA37-00BD-0A43-8647-67DD0510A7E3}"/>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19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6093055"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0"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8142492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2/2/2024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8164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_5">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C5233AE2-5078-C34D-8EAD-6F7B344F5241}"/>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cxnSp>
        <p:nvCxnSpPr>
          <p:cNvPr id="14" name="Straight Connector 13">
            <a:extLst>
              <a:ext uri="{FF2B5EF4-FFF2-40B4-BE49-F238E27FC236}">
                <a16:creationId xmlns:a16="http://schemas.microsoft.com/office/drawing/2014/main" id="{24699EEF-FB75-1A46-B6B6-39CCF65A9EA4}"/>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2/2/2024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9690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smtClean="0"/>
              <a:t>Click icon to add picture</a:t>
            </a:r>
            <a:endParaRPr lang="en-US" dirty="0"/>
          </a:p>
        </p:txBody>
      </p:sp>
      <p:cxnSp>
        <p:nvCxnSpPr>
          <p:cNvPr id="5" name="Straight Connector 4">
            <a:extLst>
              <a:ext uri="{FF2B5EF4-FFF2-40B4-BE49-F238E27FC236}">
                <a16:creationId xmlns:a16="http://schemas.microsoft.com/office/drawing/2014/main" id="{2C41291C-383F-CF4B-AB8E-2B40741A62AF}"/>
              </a:ext>
            </a:extLst>
          </p:cNvPr>
          <p:cNvCxnSpPr>
            <a:cxnSpLocks/>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34C5937-11C0-4E5A-867C-7AB68EA5327B}"/>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719577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smtClean="0"/>
              <a:t>Click icon to add picture</a:t>
            </a:r>
            <a:endParaRPr lang="en-US" dirty="0"/>
          </a:p>
        </p:txBody>
      </p:sp>
      <p:cxnSp>
        <p:nvCxnSpPr>
          <p:cNvPr id="4" name="Straight Connector 3">
            <a:extLst>
              <a:ext uri="{FF2B5EF4-FFF2-40B4-BE49-F238E27FC236}">
                <a16:creationId xmlns:a16="http://schemas.microsoft.com/office/drawing/2014/main" id="{F516C013-C8E5-B44C-B6D6-DE71D0CC52C4}"/>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4E2D069-321B-434C-BB63-530EE51B64A8}"/>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121835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smtClean="0"/>
              <a:t>Click icon to add picture</a:t>
            </a:r>
            <a:endParaRPr lang="en-US" dirty="0"/>
          </a:p>
        </p:txBody>
      </p:sp>
      <p:cxnSp>
        <p:nvCxnSpPr>
          <p:cNvPr id="5" name="Straight Connector 4">
            <a:extLst>
              <a:ext uri="{FF2B5EF4-FFF2-40B4-BE49-F238E27FC236}">
                <a16:creationId xmlns:a16="http://schemas.microsoft.com/office/drawing/2014/main" id="{DCA0415B-CCA3-7142-BDAA-6DAC63FB634C}"/>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3040D77-4CF4-4BFB-9FFB-8C9746D3906F}"/>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492647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_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smtClean="0"/>
              <a:t>Click icon to add picture</a:t>
            </a:r>
            <a:endParaRPr lang="en-US" dirty="0"/>
          </a:p>
        </p:txBody>
      </p:sp>
      <p:cxnSp>
        <p:nvCxnSpPr>
          <p:cNvPr id="7" name="Straight Connector 6">
            <a:extLst>
              <a:ext uri="{FF2B5EF4-FFF2-40B4-BE49-F238E27FC236}">
                <a16:creationId xmlns:a16="http://schemas.microsoft.com/office/drawing/2014/main"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9C15D6B-DF62-4A31-87F3-2084A6C590AE}"/>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478934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2/2/2024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smtClean="0"/>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2570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2/2/2024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0" y="1"/>
            <a:ext cx="5198641" cy="6858002"/>
          </a:xfrm>
          <a:prstGeom prst="rect">
            <a:avLst/>
          </a:prstGeom>
          <a:solidFill>
            <a:schemeClr val="accent4">
              <a:lumMod val="50000"/>
            </a:schemeClr>
          </a:solidFill>
        </p:spPr>
        <p:txBody>
          <a:bodyPr/>
          <a:lstStyle/>
          <a:p>
            <a:r>
              <a:rPr lang="en-US" smtClean="0"/>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5711877"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5708797"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4037ED-B73E-2946-8FAC-2803EA71C585}"/>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2672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and Content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134319" y="1"/>
            <a:ext cx="11057681" cy="6858002"/>
          </a:xfrm>
          <a:prstGeom prst="rect">
            <a:avLst/>
          </a:prstGeom>
          <a:solidFill>
            <a:schemeClr val="accent4">
              <a:lumMod val="50000"/>
            </a:schemeClr>
          </a:solidFill>
        </p:spPr>
        <p:txBody>
          <a:bodyPr/>
          <a:lstStyle/>
          <a:p>
            <a:r>
              <a:rPr lang="en-US" smtClean="0"/>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2/2/2024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944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and Content_5">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 y="1"/>
            <a:ext cx="12192000" cy="6858002"/>
          </a:xfrm>
          <a:prstGeom prst="rect">
            <a:avLst/>
          </a:prstGeom>
          <a:solidFill>
            <a:schemeClr val="accent4">
              <a:lumMod val="50000"/>
            </a:schemeClr>
          </a:solidFill>
        </p:spPr>
        <p:txBody>
          <a:bodyPr/>
          <a:lstStyle/>
          <a:p>
            <a:r>
              <a:rPr lang="en-US" smtClean="0"/>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2/2/2024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E9592-D634-1947-B3FB-EB3B7F16FF28}"/>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6D456EAF-F3B8-AF4A-90FF-4B0693C56A33}"/>
              </a:ext>
            </a:extLst>
          </p:cNvPr>
          <p:cNvSpPr>
            <a:spLocks noGrp="1"/>
          </p:cNvSpPr>
          <p:nvPr>
            <p:ph type="ctrTitle" hasCustomPrompt="1"/>
          </p:nvPr>
        </p:nvSpPr>
        <p:spPr>
          <a:xfrm>
            <a:off x="392623"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5" name="Text Placeholder 10">
            <a:extLst>
              <a:ext uri="{FF2B5EF4-FFF2-40B4-BE49-F238E27FC236}">
                <a16:creationId xmlns:a16="http://schemas.microsoft.com/office/drawing/2014/main" id="{F7FB4ADF-1B3E-A442-B2C9-518CBE7637DB}"/>
              </a:ext>
            </a:extLst>
          </p:cNvPr>
          <p:cNvSpPr>
            <a:spLocks noGrp="1"/>
          </p:cNvSpPr>
          <p:nvPr>
            <p:ph type="body" sz="quarter" idx="14"/>
          </p:nvPr>
        </p:nvSpPr>
        <p:spPr>
          <a:xfrm>
            <a:off x="392624"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8996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Titl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75684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and Caption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46059"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smtClean="0"/>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7313354"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7313355"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1" name="Straight Connector 10">
            <a:extLst>
              <a:ext uri="{FF2B5EF4-FFF2-40B4-BE49-F238E27FC236}">
                <a16:creationId xmlns:a16="http://schemas.microsoft.com/office/drawing/2014/main" id="{B39C4094-208E-7E4A-848A-F76A1573073A}"/>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550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and Caption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smtClean="0"/>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4418889"/>
            <a:ext cx="4609683"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5080791"/>
            <a:ext cx="4609683"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7" name="Straight Connector 6">
            <a:extLst>
              <a:ext uri="{FF2B5EF4-FFF2-40B4-BE49-F238E27FC236}">
                <a16:creationId xmlns:a16="http://schemas.microsoft.com/office/drawing/2014/main" id="{8BE71BC7-72EE-294C-9A39-61A77EE295A0}"/>
              </a:ext>
            </a:extLst>
          </p:cNvPr>
          <p:cNvCxnSpPr>
            <a:cxnSpLocks/>
          </p:cNvCxnSpPr>
          <p:nvPr userDrawn="1"/>
        </p:nvCxnSpPr>
        <p:spPr>
          <a:xfrm>
            <a:off x="392623"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7384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and Caption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smtClean="0"/>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8" name="Straight Connector 7">
            <a:extLst>
              <a:ext uri="{FF2B5EF4-FFF2-40B4-BE49-F238E27FC236}">
                <a16:creationId xmlns:a16="http://schemas.microsoft.com/office/drawing/2014/main" id="{776AC280-5A8D-B048-BECC-9C306F32508F}"/>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9061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age and Caption_5">
    <p:spTree>
      <p:nvGrpSpPr>
        <p:cNvPr id="1" name=""/>
        <p:cNvGrpSpPr/>
        <p:nvPr/>
      </p:nvGrpSpPr>
      <p:grpSpPr>
        <a:xfrm>
          <a:off x="0" y="0"/>
          <a:ext cx="0" cy="0"/>
          <a:chOff x="0" y="0"/>
          <a:chExt cx="0" cy="0"/>
        </a:xfrm>
      </p:grpSpPr>
      <p:sp>
        <p:nvSpPr>
          <p:cNvPr id="8" name="Picture Placeholder 5">
            <a:extLst>
              <a:ext uri="{FF2B5EF4-FFF2-40B4-BE49-F238E27FC236}">
                <a16:creationId xmlns:a16="http://schemas.microsoft.com/office/drawing/2014/main" id="{1F4417F7-7CDE-DF44-9B0E-AC44EE99BF4B}"/>
              </a:ext>
            </a:extLst>
          </p:cNvPr>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smtClean="0"/>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3429000"/>
            <a:ext cx="4609683"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4090902"/>
            <a:ext cx="4609683"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1" name="Straight Connector 10">
            <a:extLst>
              <a:ext uri="{FF2B5EF4-FFF2-40B4-BE49-F238E27FC236}">
                <a16:creationId xmlns:a16="http://schemas.microsoft.com/office/drawing/2014/main" id="{79F22032-BAB9-744C-B14E-54350BBD1C7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380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Overview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2/2/2024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2" y="339645"/>
            <a:ext cx="1021945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2"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2" y="2366353"/>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2" y="3592038"/>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2" y="4856634"/>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5605550"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5683052" y="2366353"/>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561099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5683052" y="3592038"/>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561099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5683052" y="4856634"/>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2257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22570"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2257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22570"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2257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22570"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650044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6500441"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650044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6500441"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650044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6500441"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cxnSp>
        <p:nvCxnSpPr>
          <p:cNvPr id="42" name="Straight Connector 41">
            <a:extLst>
              <a:ext uri="{FF2B5EF4-FFF2-40B4-BE49-F238E27FC236}">
                <a16:creationId xmlns:a16="http://schemas.microsoft.com/office/drawing/2014/main" id="{58A232C0-1AC5-164D-B8B6-CC8F07CF2E21}"/>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075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Overview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2/2/2024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428792"/>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654477"/>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919073"/>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6472581"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428792"/>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6472581"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654477"/>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6472581"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919073"/>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Tree>
    <p:extLst>
      <p:ext uri="{BB962C8B-B14F-4D97-AF65-F5344CB8AC3E}">
        <p14:creationId xmlns:p14="http://schemas.microsoft.com/office/powerpoint/2010/main" val="28440267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verview_4">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D2B2CC15-A5D6-7646-B184-255F86FB708E}"/>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smtClean="0"/>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2/2/2024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949266" y="2366353"/>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949266" y="3592038"/>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949266" y="4856634"/>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2488784"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2488784"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2488784"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766655"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766655"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766655"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cxnSp>
        <p:nvCxnSpPr>
          <p:cNvPr id="41" name="Straight Connector 40">
            <a:extLst>
              <a:ext uri="{FF2B5EF4-FFF2-40B4-BE49-F238E27FC236}">
                <a16:creationId xmlns:a16="http://schemas.microsoft.com/office/drawing/2014/main" id="{2D604C81-B013-4641-9B16-5E9ECBD30CBA}"/>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1681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verview_5">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C76CA39F-4826-EC4A-B911-A0B38E489269}"/>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smtClean="0"/>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2/2/2024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215464"/>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441149"/>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705745"/>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215464"/>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441149"/>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705745"/>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cxnSp>
        <p:nvCxnSpPr>
          <p:cNvPr id="79" name="Straight Connector 78">
            <a:extLst>
              <a:ext uri="{FF2B5EF4-FFF2-40B4-BE49-F238E27FC236}">
                <a16:creationId xmlns:a16="http://schemas.microsoft.com/office/drawing/2014/main" id="{6AF7CBB0-F32C-B84C-AEEA-FA0944BBB865}"/>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85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sentation Title_5">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smtClean="0"/>
              <a:t>Click to edit Master title style</a:t>
            </a:r>
            <a:endParaRPr lang="en-US" dirty="0"/>
          </a:p>
        </p:txBody>
      </p:sp>
      <p:cxnSp>
        <p:nvCxnSpPr>
          <p:cNvPr id="7" name="Straight Connector 6">
            <a:extLst>
              <a:ext uri="{FF2B5EF4-FFF2-40B4-BE49-F238E27FC236}">
                <a16:creationId xmlns:a16="http://schemas.microsoft.com/office/drawing/2014/main" id="{DB4FF4E3-951F-F040-800F-0DDAC2CCC507}"/>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422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2/2/2024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9790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2/2/2024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512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2/2/2024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057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_4">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91DF7114-976E-3345-A7C4-77F951EA42C4}"/>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2/2/2024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67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_5">
    <p:spTree>
      <p:nvGrpSpPr>
        <p:cNvPr id="1" name=""/>
        <p:cNvGrpSpPr/>
        <p:nvPr/>
      </p:nvGrpSpPr>
      <p:grpSpPr>
        <a:xfrm>
          <a:off x="0" y="0"/>
          <a:ext cx="0" cy="0"/>
          <a:chOff x="0" y="0"/>
          <a:chExt cx="0" cy="0"/>
        </a:xfrm>
      </p:grpSpPr>
      <p:sp>
        <p:nvSpPr>
          <p:cNvPr id="10" name="Picture Placeholder 5">
            <a:extLst>
              <a:ext uri="{FF2B5EF4-FFF2-40B4-BE49-F238E27FC236}">
                <a16:creationId xmlns:a16="http://schemas.microsoft.com/office/drawing/2014/main" id="{CCA2E80D-B045-2346-9C1F-70BFBD4AF7BA}"/>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2/2/2024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40B4699-8C04-D74B-BFAF-27221E81DEBB}"/>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87057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02FA6-24E0-3C4A-8B7A-F529DB1228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41845A71-C369-2A42-A14F-2BD1985F75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30870798-FB93-8742-9A92-FA7A241AFA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56824-A55C-4F44-B9CB-109B027241D7}" type="datetimeFigureOut">
              <a:rPr lang="en-US" smtClean="0"/>
              <a:t>2/2/2024</a:t>
            </a:fld>
            <a:endParaRPr lang="en-US" dirty="0"/>
          </a:p>
        </p:txBody>
      </p:sp>
      <p:sp>
        <p:nvSpPr>
          <p:cNvPr id="5" name="Footer Placeholder 4">
            <a:extLst>
              <a:ext uri="{FF2B5EF4-FFF2-40B4-BE49-F238E27FC236}">
                <a16:creationId xmlns:a16="http://schemas.microsoft.com/office/drawing/2014/main" id="{7642A715-D537-DD4B-8BE6-1E573155F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FA9E735-B191-784C-98F7-65384DACA4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6627B-E4D5-2947-8E88-B84039729B99}" type="slidenum">
              <a:rPr lang="en-US" smtClean="0"/>
              <a:t>‹#›</a:t>
            </a:fld>
            <a:endParaRPr lang="en-US" dirty="0"/>
          </a:p>
        </p:txBody>
      </p:sp>
    </p:spTree>
    <p:extLst>
      <p:ext uri="{BB962C8B-B14F-4D97-AF65-F5344CB8AC3E}">
        <p14:creationId xmlns:p14="http://schemas.microsoft.com/office/powerpoint/2010/main" val="2234582933"/>
      </p:ext>
    </p:extLst>
  </p:cSld>
  <p:clrMap bg1="lt1" tx1="dk1" bg2="lt2" tx2="dk2" accent1="accent1" accent2="accent2" accent3="accent3" accent4="accent4" accent5="accent5" accent6="accent6" hlink="hlink" folHlink="folHlink"/>
  <p:sldLayoutIdLst>
    <p:sldLayoutId id="2147483669" r:id="rId1"/>
    <p:sldLayoutId id="2147483673" r:id="rId2"/>
    <p:sldLayoutId id="2147483670" r:id="rId3"/>
    <p:sldLayoutId id="2147483674" r:id="rId4"/>
    <p:sldLayoutId id="2147483661" r:id="rId5"/>
    <p:sldLayoutId id="2147483676" r:id="rId6"/>
    <p:sldLayoutId id="2147483675" r:id="rId7"/>
    <p:sldLayoutId id="2147483677" r:id="rId8"/>
    <p:sldLayoutId id="2147483678" r:id="rId9"/>
    <p:sldLayoutId id="2147483679" r:id="rId10"/>
    <p:sldLayoutId id="2147483681" r:id="rId11"/>
    <p:sldLayoutId id="2147483682" r:id="rId12"/>
    <p:sldLayoutId id="2147483686" r:id="rId13"/>
    <p:sldLayoutId id="2147483683" r:id="rId14"/>
    <p:sldLayoutId id="2147483685" r:id="rId15"/>
    <p:sldLayoutId id="2147483684" r:id="rId16"/>
    <p:sldLayoutId id="2147483680" r:id="rId17"/>
    <p:sldLayoutId id="2147483691" r:id="rId18"/>
    <p:sldLayoutId id="2147483692" r:id="rId19"/>
    <p:sldLayoutId id="2147483693" r:id="rId20"/>
    <p:sldLayoutId id="2147483694" r:id="rId21"/>
    <p:sldLayoutId id="2147483688" r:id="rId22"/>
    <p:sldLayoutId id="2147483687" r:id="rId23"/>
    <p:sldLayoutId id="2147483689" r:id="rId24"/>
    <p:sldLayoutId id="2147483690" r:id="rId25"/>
    <p:sldLayoutId id="2147483695" r:id="rId26"/>
    <p:sldLayoutId id="2147483696" r:id="rId27"/>
    <p:sldLayoutId id="2147483697" r:id="rId28"/>
    <p:sldLayoutId id="2147483698" r:id="rId29"/>
    <p:sldLayoutId id="2147483703" r:id="rId30"/>
    <p:sldLayoutId id="2147483704" r:id="rId31"/>
    <p:sldLayoutId id="2147483705" r:id="rId32"/>
    <p:sldLayoutId id="2147483706" r:id="rId33"/>
    <p:sldLayoutId id="2147483700" r:id="rId34"/>
    <p:sldLayoutId id="2147483699" r:id="rId35"/>
    <p:sldLayoutId id="2147483701" r:id="rId36"/>
    <p:sldLayoutId id="2147483702" r:id="rId3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21" descr="Woman on tablet ">
            <a:extLst>
              <a:ext uri="{FF2B5EF4-FFF2-40B4-BE49-F238E27FC236}">
                <a16:creationId xmlns:a16="http://schemas.microsoft.com/office/drawing/2014/main" id="{DB20DB88-CBCC-9A4A-BA0A-4807E1B8E804}"/>
              </a:ext>
            </a:extLst>
          </p:cNvPr>
          <p:cNvPicPr>
            <a:picLocks noGrp="1" noChangeAspect="1"/>
          </p:cNvPicPr>
          <p:nvPr>
            <p:ph type="pic" sz="quarter" idx="10"/>
          </p:nvPr>
        </p:nvPicPr>
        <p:blipFill rotWithShape="1">
          <a:blip r:embed="rId2" cstate="screen">
            <a:duotone>
              <a:prstClr val="black"/>
              <a:schemeClr val="accent3">
                <a:tint val="45000"/>
                <a:satMod val="400000"/>
              </a:schemeClr>
            </a:duotone>
            <a:alphaModFix amt="35000"/>
            <a:extLst>
              <a:ext uri="{28A0092B-C50C-407E-A947-70E740481C1C}">
                <a14:useLocalDpi xmlns:a14="http://schemas.microsoft.com/office/drawing/2010/main"/>
              </a:ext>
            </a:extLst>
          </a:blip>
          <a:srcRect l="4632" r="4632"/>
          <a:stretch/>
        </p:blipFill>
        <p:spPr>
          <a:xfrm>
            <a:off x="1134319" y="0"/>
            <a:ext cx="11057681" cy="6858000"/>
          </a:xfrm>
        </p:spPr>
      </p:pic>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1523999" y="3918856"/>
            <a:ext cx="5843451" cy="1184533"/>
          </a:xfrm>
        </p:spPr>
        <p:txBody>
          <a:bodyPr>
            <a:noAutofit/>
          </a:bodyPr>
          <a:lstStyle/>
          <a:p>
            <a:r>
              <a:rPr lang="en-US" sz="6000" dirty="0" smtClean="0"/>
              <a:t>Java script</a:t>
            </a:r>
            <a:endParaRPr lang="en-US" sz="6000" dirty="0"/>
          </a:p>
        </p:txBody>
      </p:sp>
    </p:spTree>
    <p:extLst>
      <p:ext uri="{BB962C8B-B14F-4D97-AF65-F5344CB8AC3E}">
        <p14:creationId xmlns:p14="http://schemas.microsoft.com/office/powerpoint/2010/main" val="42858479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JS Keywords</a:t>
            </a:r>
            <a:endParaRPr lang="en-IN" dirty="0"/>
          </a:p>
        </p:txBody>
      </p:sp>
      <p:pic>
        <p:nvPicPr>
          <p:cNvPr id="5" name="Picture 4"/>
          <p:cNvPicPr>
            <a:picLocks noChangeAspect="1"/>
          </p:cNvPicPr>
          <p:nvPr/>
        </p:nvPicPr>
        <p:blipFill>
          <a:blip r:embed="rId2"/>
          <a:stretch>
            <a:fillRect/>
          </a:stretch>
        </p:blipFill>
        <p:spPr>
          <a:xfrm>
            <a:off x="2063931" y="1645920"/>
            <a:ext cx="7654835" cy="4323806"/>
          </a:xfrm>
          <a:prstGeom prst="rect">
            <a:avLst/>
          </a:prstGeom>
        </p:spPr>
      </p:pic>
    </p:spTree>
    <p:extLst>
      <p:ext uri="{BB962C8B-B14F-4D97-AF65-F5344CB8AC3E}">
        <p14:creationId xmlns:p14="http://schemas.microsoft.com/office/powerpoint/2010/main" val="1633066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JS Operators</a:t>
            </a:r>
            <a:endParaRPr lang="en-IN" dirty="0"/>
          </a:p>
        </p:txBody>
      </p:sp>
      <p:sp>
        <p:nvSpPr>
          <p:cNvPr id="3" name="Text Placeholder 2"/>
          <p:cNvSpPr>
            <a:spLocks noGrp="1"/>
          </p:cNvSpPr>
          <p:nvPr>
            <p:ph type="body" sz="quarter" idx="14"/>
          </p:nvPr>
        </p:nvSpPr>
        <p:spPr/>
        <p:txBody>
          <a:bodyPr>
            <a:normAutofit/>
          </a:bodyPr>
          <a:lstStyle/>
          <a:p>
            <a:pPr>
              <a:lnSpc>
                <a:spcPct val="150000"/>
              </a:lnSpc>
            </a:pPr>
            <a:r>
              <a:rPr lang="en-US" sz="1800" dirty="0"/>
              <a:t>There are different types of JavaScript operators</a:t>
            </a:r>
            <a:r>
              <a:rPr lang="en-US" sz="1800" dirty="0" smtClean="0"/>
              <a:t>:</a:t>
            </a:r>
            <a:endParaRPr lang="en-US" sz="1800" dirty="0"/>
          </a:p>
          <a:p>
            <a:pPr marL="742950" lvl="1" indent="-285750">
              <a:lnSpc>
                <a:spcPct val="150000"/>
              </a:lnSpc>
              <a:buFont typeface="Wingdings" panose="05000000000000000000" pitchFamily="2" charset="2"/>
              <a:buChar char="ü"/>
            </a:pPr>
            <a:r>
              <a:rPr lang="en-US" sz="1800" dirty="0"/>
              <a:t>Arithmetic Operators</a:t>
            </a:r>
          </a:p>
          <a:p>
            <a:pPr marL="742950" lvl="1" indent="-285750">
              <a:lnSpc>
                <a:spcPct val="150000"/>
              </a:lnSpc>
              <a:buFont typeface="Wingdings" panose="05000000000000000000" pitchFamily="2" charset="2"/>
              <a:buChar char="ü"/>
            </a:pPr>
            <a:r>
              <a:rPr lang="en-US" sz="1800" dirty="0"/>
              <a:t>Assignment Operators</a:t>
            </a:r>
          </a:p>
          <a:p>
            <a:pPr marL="742950" lvl="1" indent="-285750">
              <a:lnSpc>
                <a:spcPct val="150000"/>
              </a:lnSpc>
              <a:buFont typeface="Wingdings" panose="05000000000000000000" pitchFamily="2" charset="2"/>
              <a:buChar char="ü"/>
            </a:pPr>
            <a:r>
              <a:rPr lang="en-US" sz="1800" dirty="0"/>
              <a:t>Comparison Operators</a:t>
            </a:r>
          </a:p>
          <a:p>
            <a:pPr marL="742950" lvl="1" indent="-285750">
              <a:lnSpc>
                <a:spcPct val="150000"/>
              </a:lnSpc>
              <a:buFont typeface="Wingdings" panose="05000000000000000000" pitchFamily="2" charset="2"/>
              <a:buChar char="ü"/>
            </a:pPr>
            <a:r>
              <a:rPr lang="en-US" sz="1800" dirty="0"/>
              <a:t>String Operators</a:t>
            </a:r>
          </a:p>
          <a:p>
            <a:pPr marL="742950" lvl="1" indent="-285750">
              <a:lnSpc>
                <a:spcPct val="150000"/>
              </a:lnSpc>
              <a:buFont typeface="Wingdings" panose="05000000000000000000" pitchFamily="2" charset="2"/>
              <a:buChar char="ü"/>
            </a:pPr>
            <a:r>
              <a:rPr lang="en-US" sz="1800" dirty="0"/>
              <a:t>Logical Operators</a:t>
            </a:r>
          </a:p>
          <a:p>
            <a:pPr marL="742950" lvl="1" indent="-285750">
              <a:lnSpc>
                <a:spcPct val="150000"/>
              </a:lnSpc>
              <a:buFont typeface="Wingdings" panose="05000000000000000000" pitchFamily="2" charset="2"/>
              <a:buChar char="ü"/>
            </a:pPr>
            <a:r>
              <a:rPr lang="en-US" sz="1800" dirty="0"/>
              <a:t>Bitwise Operators</a:t>
            </a:r>
          </a:p>
          <a:p>
            <a:pPr marL="742950" lvl="1" indent="-285750">
              <a:lnSpc>
                <a:spcPct val="150000"/>
              </a:lnSpc>
              <a:buFont typeface="Wingdings" panose="05000000000000000000" pitchFamily="2" charset="2"/>
              <a:buChar char="ü"/>
            </a:pPr>
            <a:r>
              <a:rPr lang="en-US" sz="1800" dirty="0"/>
              <a:t>Ternary Operators</a:t>
            </a:r>
          </a:p>
          <a:p>
            <a:pPr marL="742950" lvl="1" indent="-285750">
              <a:lnSpc>
                <a:spcPct val="150000"/>
              </a:lnSpc>
              <a:buFont typeface="Wingdings" panose="05000000000000000000" pitchFamily="2" charset="2"/>
              <a:buChar char="ü"/>
            </a:pPr>
            <a:r>
              <a:rPr lang="en-US" sz="1800" dirty="0"/>
              <a:t>Type Operators</a:t>
            </a:r>
            <a:endParaRPr lang="en-IN" sz="1800" dirty="0"/>
          </a:p>
        </p:txBody>
      </p:sp>
    </p:spTree>
    <p:extLst>
      <p:ext uri="{BB962C8B-B14F-4D97-AF65-F5344CB8AC3E}">
        <p14:creationId xmlns:p14="http://schemas.microsoft.com/office/powerpoint/2010/main" val="3382916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Arithmetic operators</a:t>
            </a:r>
            <a:endParaRPr lang="en-IN" dirty="0"/>
          </a:p>
        </p:txBody>
      </p:sp>
      <p:pic>
        <p:nvPicPr>
          <p:cNvPr id="4" name="Picture 3"/>
          <p:cNvPicPr>
            <a:picLocks noChangeAspect="1"/>
          </p:cNvPicPr>
          <p:nvPr/>
        </p:nvPicPr>
        <p:blipFill>
          <a:blip r:embed="rId2"/>
          <a:stretch>
            <a:fillRect/>
          </a:stretch>
        </p:blipFill>
        <p:spPr>
          <a:xfrm>
            <a:off x="2586398" y="1789611"/>
            <a:ext cx="5604013" cy="3799677"/>
          </a:xfrm>
          <a:prstGeom prst="rect">
            <a:avLst/>
          </a:prstGeom>
        </p:spPr>
      </p:pic>
    </p:spTree>
    <p:extLst>
      <p:ext uri="{BB962C8B-B14F-4D97-AF65-F5344CB8AC3E}">
        <p14:creationId xmlns:p14="http://schemas.microsoft.com/office/powerpoint/2010/main" val="1654068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Assignment operators</a:t>
            </a:r>
            <a:endParaRPr lang="en-IN" dirty="0"/>
          </a:p>
        </p:txBody>
      </p:sp>
      <p:pic>
        <p:nvPicPr>
          <p:cNvPr id="4" name="Picture 3"/>
          <p:cNvPicPr>
            <a:picLocks noChangeAspect="1"/>
          </p:cNvPicPr>
          <p:nvPr/>
        </p:nvPicPr>
        <p:blipFill>
          <a:blip r:embed="rId2"/>
          <a:stretch>
            <a:fillRect/>
          </a:stretch>
        </p:blipFill>
        <p:spPr>
          <a:xfrm>
            <a:off x="2534194" y="1841863"/>
            <a:ext cx="7184572" cy="3749040"/>
          </a:xfrm>
          <a:prstGeom prst="rect">
            <a:avLst/>
          </a:prstGeom>
        </p:spPr>
      </p:pic>
    </p:spTree>
    <p:extLst>
      <p:ext uri="{BB962C8B-B14F-4D97-AF65-F5344CB8AC3E}">
        <p14:creationId xmlns:p14="http://schemas.microsoft.com/office/powerpoint/2010/main" val="2631137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Comparison operators</a:t>
            </a:r>
            <a:endParaRPr lang="en-IN" dirty="0"/>
          </a:p>
        </p:txBody>
      </p:sp>
      <p:pic>
        <p:nvPicPr>
          <p:cNvPr id="4" name="Picture 3"/>
          <p:cNvPicPr>
            <a:picLocks noChangeAspect="1"/>
          </p:cNvPicPr>
          <p:nvPr/>
        </p:nvPicPr>
        <p:blipFill>
          <a:blip r:embed="rId2"/>
          <a:stretch>
            <a:fillRect/>
          </a:stretch>
        </p:blipFill>
        <p:spPr>
          <a:xfrm>
            <a:off x="2560320" y="1658983"/>
            <a:ext cx="6675120" cy="4101164"/>
          </a:xfrm>
          <a:prstGeom prst="rect">
            <a:avLst/>
          </a:prstGeom>
        </p:spPr>
      </p:pic>
    </p:spTree>
    <p:extLst>
      <p:ext uri="{BB962C8B-B14F-4D97-AF65-F5344CB8AC3E}">
        <p14:creationId xmlns:p14="http://schemas.microsoft.com/office/powerpoint/2010/main" val="3578123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Type operators</a:t>
            </a:r>
            <a:endParaRPr lang="en-IN" dirty="0"/>
          </a:p>
        </p:txBody>
      </p:sp>
      <p:pic>
        <p:nvPicPr>
          <p:cNvPr id="4" name="Picture 3"/>
          <p:cNvPicPr>
            <a:picLocks noChangeAspect="1"/>
          </p:cNvPicPr>
          <p:nvPr/>
        </p:nvPicPr>
        <p:blipFill>
          <a:blip r:embed="rId2"/>
          <a:stretch>
            <a:fillRect/>
          </a:stretch>
        </p:blipFill>
        <p:spPr>
          <a:xfrm>
            <a:off x="2495006" y="2508069"/>
            <a:ext cx="7506748" cy="1240303"/>
          </a:xfrm>
          <a:prstGeom prst="rect">
            <a:avLst/>
          </a:prstGeom>
        </p:spPr>
      </p:pic>
    </p:spTree>
    <p:extLst>
      <p:ext uri="{BB962C8B-B14F-4D97-AF65-F5344CB8AC3E}">
        <p14:creationId xmlns:p14="http://schemas.microsoft.com/office/powerpoint/2010/main" val="3217861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Bitwise operators</a:t>
            </a:r>
            <a:endParaRPr lang="en-IN" dirty="0"/>
          </a:p>
        </p:txBody>
      </p:sp>
      <p:pic>
        <p:nvPicPr>
          <p:cNvPr id="4" name="Picture 3"/>
          <p:cNvPicPr>
            <a:picLocks noChangeAspect="1"/>
          </p:cNvPicPr>
          <p:nvPr/>
        </p:nvPicPr>
        <p:blipFill>
          <a:blip r:embed="rId2"/>
          <a:stretch>
            <a:fillRect/>
          </a:stretch>
        </p:blipFill>
        <p:spPr>
          <a:xfrm>
            <a:off x="2168434" y="2103120"/>
            <a:ext cx="8321040" cy="3500846"/>
          </a:xfrm>
          <a:prstGeom prst="rect">
            <a:avLst/>
          </a:prstGeom>
        </p:spPr>
      </p:pic>
    </p:spTree>
    <p:extLst>
      <p:ext uri="{BB962C8B-B14F-4D97-AF65-F5344CB8AC3E}">
        <p14:creationId xmlns:p14="http://schemas.microsoft.com/office/powerpoint/2010/main" val="3665284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Js</a:t>
            </a:r>
            <a:r>
              <a:rPr lang="en-US" dirty="0" smtClean="0"/>
              <a:t> data types</a:t>
            </a:r>
            <a:endParaRPr lang="en-IN" dirty="0"/>
          </a:p>
        </p:txBody>
      </p:sp>
      <p:sp>
        <p:nvSpPr>
          <p:cNvPr id="3" name="Text Placeholder 2"/>
          <p:cNvSpPr>
            <a:spLocks noGrp="1"/>
          </p:cNvSpPr>
          <p:nvPr>
            <p:ph type="body" sz="quarter" idx="14"/>
          </p:nvPr>
        </p:nvSpPr>
        <p:spPr>
          <a:xfrm>
            <a:off x="1582598" y="1507066"/>
            <a:ext cx="10134371" cy="5128865"/>
          </a:xfrm>
        </p:spPr>
        <p:txBody>
          <a:bodyPr>
            <a:noAutofit/>
          </a:bodyPr>
          <a:lstStyle/>
          <a:p>
            <a:pPr marL="342900" indent="-342900">
              <a:buFont typeface="+mj-lt"/>
              <a:buAutoNum type="arabicPeriod"/>
            </a:pPr>
            <a:r>
              <a:rPr lang="en-US" sz="2000" dirty="0" smtClean="0"/>
              <a:t>String</a:t>
            </a:r>
          </a:p>
          <a:p>
            <a:pPr marL="342900" indent="-342900">
              <a:buFont typeface="+mj-lt"/>
              <a:buAutoNum type="arabicPeriod"/>
            </a:pPr>
            <a:r>
              <a:rPr lang="en-US" sz="2000" dirty="0" smtClean="0"/>
              <a:t>Number</a:t>
            </a:r>
          </a:p>
          <a:p>
            <a:pPr marL="342900" indent="-342900">
              <a:buFont typeface="+mj-lt"/>
              <a:buAutoNum type="arabicPeriod"/>
            </a:pPr>
            <a:r>
              <a:rPr lang="en-US" sz="2000" dirty="0" err="1" smtClean="0"/>
              <a:t>Bigint</a:t>
            </a:r>
            <a:endParaRPr lang="en-US" sz="2000" dirty="0" smtClean="0"/>
          </a:p>
          <a:p>
            <a:pPr marL="342900" indent="-342900">
              <a:buFont typeface="+mj-lt"/>
              <a:buAutoNum type="arabicPeriod"/>
            </a:pPr>
            <a:r>
              <a:rPr lang="en-US" sz="2000" dirty="0" smtClean="0"/>
              <a:t>Boolean</a:t>
            </a:r>
          </a:p>
          <a:p>
            <a:pPr marL="342900" indent="-342900">
              <a:buFont typeface="+mj-lt"/>
              <a:buAutoNum type="arabicPeriod"/>
            </a:pPr>
            <a:r>
              <a:rPr lang="en-US" sz="2000" dirty="0" smtClean="0"/>
              <a:t>Undefined</a:t>
            </a:r>
          </a:p>
          <a:p>
            <a:pPr marL="342900" indent="-342900">
              <a:buFont typeface="+mj-lt"/>
              <a:buAutoNum type="arabicPeriod"/>
            </a:pPr>
            <a:r>
              <a:rPr lang="en-US" sz="2000" dirty="0" smtClean="0"/>
              <a:t>Null</a:t>
            </a:r>
          </a:p>
          <a:p>
            <a:pPr marL="342900" indent="-342900">
              <a:buFont typeface="+mj-lt"/>
              <a:buAutoNum type="arabicPeriod"/>
            </a:pPr>
            <a:r>
              <a:rPr lang="en-US" sz="2000" dirty="0" smtClean="0"/>
              <a:t>Symbol</a:t>
            </a:r>
          </a:p>
          <a:p>
            <a:pPr marL="342900" indent="-342900">
              <a:buFont typeface="+mj-lt"/>
              <a:buAutoNum type="arabicPeriod"/>
            </a:pPr>
            <a:r>
              <a:rPr lang="en-US" sz="2000" dirty="0" smtClean="0"/>
              <a:t>Object</a:t>
            </a:r>
          </a:p>
          <a:p>
            <a:pPr marL="742950" lvl="1" indent="-285750">
              <a:buFont typeface="Arial" panose="020B0604020202020204" pitchFamily="34" charset="0"/>
              <a:buChar char="•"/>
            </a:pPr>
            <a:r>
              <a:rPr lang="en-US" sz="2000" dirty="0" smtClean="0"/>
              <a:t>Object</a:t>
            </a:r>
          </a:p>
          <a:p>
            <a:pPr marL="742950" lvl="1" indent="-285750">
              <a:buFont typeface="Arial" panose="020B0604020202020204" pitchFamily="34" charset="0"/>
              <a:buChar char="•"/>
            </a:pPr>
            <a:r>
              <a:rPr lang="en-US" sz="2000" dirty="0" smtClean="0"/>
              <a:t>Array</a:t>
            </a:r>
          </a:p>
          <a:p>
            <a:pPr marL="742950" lvl="1" indent="-285750">
              <a:buFont typeface="Arial" panose="020B0604020202020204" pitchFamily="34" charset="0"/>
              <a:buChar char="•"/>
            </a:pPr>
            <a:r>
              <a:rPr lang="en-US" sz="2000" dirty="0" smtClean="0"/>
              <a:t>Date</a:t>
            </a:r>
            <a:r>
              <a:rPr lang="en-US" sz="2000" dirty="0"/>
              <a:t>	</a:t>
            </a:r>
            <a:endParaRPr lang="en-IN" sz="2000" dirty="0"/>
          </a:p>
        </p:txBody>
      </p:sp>
    </p:spTree>
    <p:extLst>
      <p:ext uri="{BB962C8B-B14F-4D97-AF65-F5344CB8AC3E}">
        <p14:creationId xmlns:p14="http://schemas.microsoft.com/office/powerpoint/2010/main" val="79672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Js</a:t>
            </a:r>
            <a:r>
              <a:rPr lang="en-US" dirty="0" smtClean="0"/>
              <a:t> function</a:t>
            </a:r>
            <a:endParaRPr lang="en-IN" dirty="0"/>
          </a:p>
        </p:txBody>
      </p:sp>
      <p:sp>
        <p:nvSpPr>
          <p:cNvPr id="3" name="Text Placeholder 2"/>
          <p:cNvSpPr>
            <a:spLocks noGrp="1"/>
          </p:cNvSpPr>
          <p:nvPr>
            <p:ph type="body" sz="quarter" idx="14"/>
          </p:nvPr>
        </p:nvSpPr>
        <p:spPr>
          <a:xfrm>
            <a:off x="1627322" y="1342197"/>
            <a:ext cx="10134371" cy="5385174"/>
          </a:xfrm>
        </p:spPr>
        <p:txBody>
          <a:bodyPr>
            <a:noAutofit/>
          </a:bodyPr>
          <a:lstStyle/>
          <a:p>
            <a:pPr marL="285750" indent="-285750">
              <a:lnSpc>
                <a:spcPct val="150000"/>
              </a:lnSpc>
              <a:buFont typeface="Wingdings" panose="05000000000000000000" pitchFamily="2" charset="2"/>
              <a:buChar char="Ø"/>
            </a:pPr>
            <a:r>
              <a:rPr lang="en-US" sz="1800" dirty="0" smtClean="0"/>
              <a:t>A </a:t>
            </a:r>
            <a:r>
              <a:rPr lang="en-US" sz="1800" dirty="0"/>
              <a:t>JavaScript function is a block of code designed to perform a particular task.</a:t>
            </a:r>
          </a:p>
          <a:p>
            <a:pPr marL="285750" indent="-285750">
              <a:lnSpc>
                <a:spcPct val="150000"/>
              </a:lnSpc>
              <a:buFont typeface="Wingdings" panose="05000000000000000000" pitchFamily="2" charset="2"/>
              <a:buChar char="Ø"/>
            </a:pPr>
            <a:r>
              <a:rPr lang="en-US" sz="1800" dirty="0"/>
              <a:t>A JavaScript function is executed when "something" invokes it (calls it</a:t>
            </a:r>
            <a:r>
              <a:rPr lang="en-US" sz="1800" dirty="0" smtClean="0"/>
              <a:t>).</a:t>
            </a:r>
          </a:p>
          <a:p>
            <a:pPr>
              <a:lnSpc>
                <a:spcPct val="150000"/>
              </a:lnSpc>
            </a:pPr>
            <a:r>
              <a:rPr lang="en-US" sz="1800" dirty="0" err="1"/>
              <a:t>E</a:t>
            </a:r>
            <a:r>
              <a:rPr lang="en-US" sz="1800" dirty="0" err="1" smtClean="0"/>
              <a:t>g</a:t>
            </a:r>
            <a:r>
              <a:rPr lang="en-US" sz="1800" dirty="0"/>
              <a:t>: </a:t>
            </a:r>
            <a:r>
              <a:rPr lang="en-US" sz="1800" dirty="0" smtClean="0"/>
              <a:t>	&lt;</a:t>
            </a:r>
            <a:r>
              <a:rPr lang="en-US" sz="1800" dirty="0"/>
              <a:t>p id="demo"&gt;&lt;/p</a:t>
            </a:r>
            <a:r>
              <a:rPr lang="en-US" sz="1800" dirty="0" smtClean="0"/>
              <a:t>&gt;</a:t>
            </a:r>
            <a:endParaRPr lang="en-US" sz="1800" dirty="0"/>
          </a:p>
          <a:p>
            <a:pPr>
              <a:lnSpc>
                <a:spcPct val="150000"/>
              </a:lnSpc>
            </a:pPr>
            <a:r>
              <a:rPr lang="en-US" sz="1800" dirty="0" smtClean="0"/>
              <a:t>	&lt;</a:t>
            </a:r>
            <a:r>
              <a:rPr lang="en-US" sz="1800" dirty="0"/>
              <a:t>script&gt;</a:t>
            </a:r>
          </a:p>
          <a:p>
            <a:pPr>
              <a:lnSpc>
                <a:spcPct val="150000"/>
              </a:lnSpc>
            </a:pPr>
            <a:r>
              <a:rPr lang="en-US" sz="1800" dirty="0" smtClean="0"/>
              <a:t>	function </a:t>
            </a:r>
            <a:r>
              <a:rPr lang="en-US" sz="1800" dirty="0" err="1"/>
              <a:t>myFunction</a:t>
            </a:r>
            <a:r>
              <a:rPr lang="en-US" sz="1800" dirty="0"/>
              <a:t>(p1, p2) {</a:t>
            </a:r>
          </a:p>
          <a:p>
            <a:pPr>
              <a:lnSpc>
                <a:spcPct val="150000"/>
              </a:lnSpc>
            </a:pPr>
            <a:r>
              <a:rPr lang="en-US" sz="1800" dirty="0"/>
              <a:t>  </a:t>
            </a:r>
            <a:r>
              <a:rPr lang="en-US" sz="1800" dirty="0" smtClean="0"/>
              <a:t>	</a:t>
            </a:r>
            <a:r>
              <a:rPr lang="en-US" sz="1800" dirty="0"/>
              <a:t>	</a:t>
            </a:r>
            <a:r>
              <a:rPr lang="en-US" sz="1800" dirty="0" smtClean="0"/>
              <a:t>}	</a:t>
            </a:r>
            <a:r>
              <a:rPr lang="en-US" sz="1800" dirty="0"/>
              <a:t>return p1 * p2;</a:t>
            </a:r>
          </a:p>
          <a:p>
            <a:pPr>
              <a:lnSpc>
                <a:spcPct val="150000"/>
              </a:lnSpc>
            </a:pPr>
            <a:endParaRPr lang="en-US" sz="1800" dirty="0" smtClean="0"/>
          </a:p>
          <a:p>
            <a:pPr>
              <a:lnSpc>
                <a:spcPct val="150000"/>
              </a:lnSpc>
            </a:pPr>
            <a:r>
              <a:rPr lang="en-US" sz="1800" dirty="0"/>
              <a:t>	</a:t>
            </a:r>
            <a:r>
              <a:rPr lang="en-US" sz="1800" dirty="0" smtClean="0"/>
              <a:t>let </a:t>
            </a:r>
            <a:r>
              <a:rPr lang="en-US" sz="1800" dirty="0"/>
              <a:t>result = </a:t>
            </a:r>
            <a:r>
              <a:rPr lang="en-US" sz="1800" dirty="0" err="1"/>
              <a:t>myFunction</a:t>
            </a:r>
            <a:r>
              <a:rPr lang="en-US" sz="1800" dirty="0"/>
              <a:t>(5, 3);</a:t>
            </a:r>
          </a:p>
          <a:p>
            <a:pPr>
              <a:lnSpc>
                <a:spcPct val="150000"/>
              </a:lnSpc>
            </a:pPr>
            <a:r>
              <a:rPr lang="en-US" sz="1800" dirty="0" smtClean="0"/>
              <a:t>	</a:t>
            </a:r>
            <a:r>
              <a:rPr lang="en-US" sz="1800" dirty="0" err="1" smtClean="0"/>
              <a:t>document.getElementById</a:t>
            </a:r>
            <a:r>
              <a:rPr lang="en-US" sz="1800" dirty="0"/>
              <a:t>("demo").</a:t>
            </a:r>
            <a:r>
              <a:rPr lang="en-US" sz="1800" dirty="0" err="1"/>
              <a:t>innerHTML</a:t>
            </a:r>
            <a:r>
              <a:rPr lang="en-US" sz="1800" dirty="0"/>
              <a:t> = result;</a:t>
            </a:r>
          </a:p>
          <a:p>
            <a:pPr>
              <a:lnSpc>
                <a:spcPct val="150000"/>
              </a:lnSpc>
            </a:pPr>
            <a:r>
              <a:rPr lang="en-US" sz="1800" dirty="0" smtClean="0"/>
              <a:t>	&lt;/</a:t>
            </a:r>
            <a:r>
              <a:rPr lang="en-US" sz="1800" dirty="0"/>
              <a:t>script&gt;</a:t>
            </a:r>
          </a:p>
          <a:p>
            <a:pPr>
              <a:lnSpc>
                <a:spcPct val="150000"/>
              </a:lnSpc>
            </a:pPr>
            <a:endParaRPr lang="en-IN" sz="1800" dirty="0"/>
          </a:p>
        </p:txBody>
      </p:sp>
    </p:spTree>
    <p:extLst>
      <p:ext uri="{BB962C8B-B14F-4D97-AF65-F5344CB8AC3E}">
        <p14:creationId xmlns:p14="http://schemas.microsoft.com/office/powerpoint/2010/main" val="23669908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1627322" y="470264"/>
            <a:ext cx="10134371" cy="5886086"/>
          </a:xfrm>
        </p:spPr>
        <p:txBody>
          <a:bodyPr>
            <a:noAutofit/>
          </a:bodyPr>
          <a:lstStyle/>
          <a:p>
            <a:pPr marL="285750" indent="-285750">
              <a:lnSpc>
                <a:spcPct val="150000"/>
              </a:lnSpc>
              <a:buFont typeface="Wingdings" panose="05000000000000000000" pitchFamily="2" charset="2"/>
              <a:buChar char="Ø"/>
            </a:pPr>
            <a:r>
              <a:rPr lang="en-US" sz="1800" dirty="0" smtClean="0"/>
              <a:t> A java script function is defined with the function keyword, followed by a name, followed by parentheses().</a:t>
            </a:r>
          </a:p>
          <a:p>
            <a:pPr marL="285750" indent="-285750">
              <a:lnSpc>
                <a:spcPct val="150000"/>
              </a:lnSpc>
              <a:buFont typeface="Wingdings" panose="05000000000000000000" pitchFamily="2" charset="2"/>
              <a:buChar char="Ø"/>
            </a:pPr>
            <a:r>
              <a:rPr lang="en-US" sz="1800" dirty="0"/>
              <a:t> </a:t>
            </a:r>
            <a:r>
              <a:rPr lang="en-US" sz="1800" dirty="0" smtClean="0"/>
              <a:t>Function name can contain letters, digits, underscores, and dollar signs.</a:t>
            </a:r>
          </a:p>
          <a:p>
            <a:pPr marL="285750" indent="-285750">
              <a:lnSpc>
                <a:spcPct val="150000"/>
              </a:lnSpc>
              <a:buFont typeface="Wingdings" panose="05000000000000000000" pitchFamily="2" charset="2"/>
              <a:buChar char="Ø"/>
            </a:pPr>
            <a:r>
              <a:rPr lang="en-US" sz="1800" dirty="0"/>
              <a:t> </a:t>
            </a:r>
            <a:r>
              <a:rPr lang="en-US" sz="1800" dirty="0" smtClean="0"/>
              <a:t>The parentheses may include parameter names separated by commas: (parameter1,parameter2,…)</a:t>
            </a:r>
          </a:p>
          <a:p>
            <a:pPr marL="285750" indent="-285750">
              <a:lnSpc>
                <a:spcPct val="150000"/>
              </a:lnSpc>
              <a:buFont typeface="Wingdings" panose="05000000000000000000" pitchFamily="2" charset="2"/>
              <a:buChar char="Ø"/>
            </a:pPr>
            <a:r>
              <a:rPr lang="en-US" sz="1800" dirty="0"/>
              <a:t> </a:t>
            </a:r>
            <a:r>
              <a:rPr lang="en-US" sz="1800" dirty="0" smtClean="0"/>
              <a:t>The code to be executed, by the function, is placed curly brackets:{}</a:t>
            </a:r>
          </a:p>
          <a:p>
            <a:pPr>
              <a:lnSpc>
                <a:spcPct val="150000"/>
              </a:lnSpc>
            </a:pPr>
            <a:r>
              <a:rPr lang="en-US" sz="1800" dirty="0" err="1" smtClean="0"/>
              <a:t>Eg</a:t>
            </a:r>
            <a:r>
              <a:rPr lang="en-US" sz="1800" dirty="0" smtClean="0"/>
              <a:t>:	 </a:t>
            </a:r>
            <a:r>
              <a:rPr lang="en-US" sz="1800" dirty="0"/>
              <a:t>function </a:t>
            </a:r>
            <a:r>
              <a:rPr lang="en-US" sz="1800" i="1" dirty="0"/>
              <a:t>name</a:t>
            </a:r>
            <a:r>
              <a:rPr lang="en-US" sz="1800" dirty="0"/>
              <a:t>(</a:t>
            </a:r>
            <a:r>
              <a:rPr lang="en-US" sz="1800" i="1" dirty="0"/>
              <a:t>parameter1, parameter2, parameter3</a:t>
            </a:r>
            <a:r>
              <a:rPr lang="en-US" sz="1800" dirty="0"/>
              <a:t>) {</a:t>
            </a:r>
            <a:br>
              <a:rPr lang="en-US" sz="1800" dirty="0"/>
            </a:br>
            <a:r>
              <a:rPr lang="en-US" sz="1800" dirty="0"/>
              <a:t>  </a:t>
            </a:r>
            <a:r>
              <a:rPr lang="en-US" sz="1800" dirty="0" smtClean="0"/>
              <a:t>	//</a:t>
            </a:r>
            <a:r>
              <a:rPr lang="en-US" sz="1800" dirty="0"/>
              <a:t> </a:t>
            </a:r>
            <a:r>
              <a:rPr lang="en-US" sz="1800" i="1" dirty="0"/>
              <a:t>code to be executed</a:t>
            </a:r>
            <a:r>
              <a:rPr lang="en-US" sz="1800" dirty="0"/>
              <a:t/>
            </a:r>
            <a:br>
              <a:rPr lang="en-US" sz="1800" dirty="0"/>
            </a:br>
            <a:r>
              <a:rPr lang="en-US" sz="1800" dirty="0" smtClean="0"/>
              <a:t>	}</a:t>
            </a:r>
          </a:p>
          <a:p>
            <a:pPr marL="285750" indent="-285750">
              <a:lnSpc>
                <a:spcPct val="150000"/>
              </a:lnSpc>
              <a:buFont typeface="Wingdings" panose="05000000000000000000" pitchFamily="2" charset="2"/>
              <a:buChar char="Ø"/>
            </a:pPr>
            <a:r>
              <a:rPr lang="en-US" sz="1800" dirty="0"/>
              <a:t> </a:t>
            </a:r>
            <a:r>
              <a:rPr lang="en-US" sz="1800" dirty="0" smtClean="0"/>
              <a:t>Function parameters are listed inside the parentheses(() in the function definition.</a:t>
            </a:r>
            <a:endParaRPr lang="en-IN" sz="1800" dirty="0" smtClean="0"/>
          </a:p>
          <a:p>
            <a:pPr marL="285750" indent="-285750">
              <a:lnSpc>
                <a:spcPct val="150000"/>
              </a:lnSpc>
              <a:buFont typeface="Wingdings" panose="05000000000000000000" pitchFamily="2" charset="2"/>
              <a:buChar char="Ø"/>
            </a:pPr>
            <a:r>
              <a:rPr lang="en-US" sz="1800" dirty="0"/>
              <a:t> </a:t>
            </a:r>
            <a:r>
              <a:rPr lang="en-US" sz="1800" dirty="0" smtClean="0"/>
              <a:t>Function arguments are the values received by the function when it is invoked.</a:t>
            </a:r>
          </a:p>
          <a:p>
            <a:pPr marL="285750" indent="-285750">
              <a:lnSpc>
                <a:spcPct val="150000"/>
              </a:lnSpc>
              <a:buFont typeface="Wingdings" panose="05000000000000000000" pitchFamily="2" charset="2"/>
              <a:buChar char="Ø"/>
            </a:pPr>
            <a:r>
              <a:rPr lang="en-US" sz="1800" dirty="0" smtClean="0"/>
              <a:t>Inside the function, the arguments (parameters) behave as local variables.</a:t>
            </a:r>
          </a:p>
        </p:txBody>
      </p:sp>
    </p:spTree>
    <p:extLst>
      <p:ext uri="{BB962C8B-B14F-4D97-AF65-F5344CB8AC3E}">
        <p14:creationId xmlns:p14="http://schemas.microsoft.com/office/powerpoint/2010/main" val="4078045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p:txBody>
          <a:bodyPr/>
          <a:lstStyle/>
          <a:p>
            <a:r>
              <a:rPr lang="en-US" dirty="0" smtClean="0"/>
              <a:t>Introduction</a:t>
            </a:r>
            <a:endParaRPr lang="en-US" dirty="0"/>
          </a:p>
        </p:txBody>
      </p:sp>
      <p:sp>
        <p:nvSpPr>
          <p:cNvPr id="7" name="Text Placeholder 6">
            <a:extLst>
              <a:ext uri="{FF2B5EF4-FFF2-40B4-BE49-F238E27FC236}">
                <a16:creationId xmlns:a16="http://schemas.microsoft.com/office/drawing/2014/main" id="{54E9E228-B02C-3941-B458-23CB2D67B476}"/>
              </a:ext>
            </a:extLst>
          </p:cNvPr>
          <p:cNvSpPr>
            <a:spLocks noGrp="1"/>
          </p:cNvSpPr>
          <p:nvPr>
            <p:ph type="body" sz="quarter" idx="14"/>
          </p:nvPr>
        </p:nvSpPr>
        <p:spPr/>
        <p:txBody>
          <a:bodyPr/>
          <a:lstStyle/>
          <a:p>
            <a:pPr marL="285750" indent="-285750">
              <a:lnSpc>
                <a:spcPct val="150000"/>
              </a:lnSpc>
              <a:buFont typeface="Arial" panose="020B0604020202020204" pitchFamily="34" charset="0"/>
              <a:buChar char="•"/>
            </a:pPr>
            <a:r>
              <a:rPr lang="en-US" sz="2000" dirty="0" smtClean="0"/>
              <a:t>Java script was designed to add interactivity to HTML pages.</a:t>
            </a:r>
          </a:p>
          <a:p>
            <a:pPr marL="285750" indent="-285750">
              <a:lnSpc>
                <a:spcPct val="150000"/>
              </a:lnSpc>
              <a:buFont typeface="Arial" panose="020B0604020202020204" pitchFamily="34" charset="0"/>
              <a:buChar char="•"/>
            </a:pPr>
            <a:r>
              <a:rPr lang="en-US" sz="2000" dirty="0" smtClean="0"/>
              <a:t>Java script is a scripting language.</a:t>
            </a:r>
          </a:p>
          <a:p>
            <a:pPr marL="285750" indent="-285750">
              <a:lnSpc>
                <a:spcPct val="150000"/>
              </a:lnSpc>
              <a:buFont typeface="Arial" panose="020B0604020202020204" pitchFamily="34" charset="0"/>
              <a:buChar char="•"/>
            </a:pPr>
            <a:r>
              <a:rPr lang="en-US" sz="2000" dirty="0" smtClean="0"/>
              <a:t>A scripting language is a light weight programming language.</a:t>
            </a:r>
          </a:p>
          <a:p>
            <a:pPr marL="285750" indent="-285750">
              <a:lnSpc>
                <a:spcPct val="150000"/>
              </a:lnSpc>
              <a:buFont typeface="Arial" panose="020B0604020202020204" pitchFamily="34" charset="0"/>
              <a:buChar char="•"/>
            </a:pPr>
            <a:r>
              <a:rPr lang="en-US" sz="2000" dirty="0" smtClean="0"/>
              <a:t>Java script is usually embedded directly into HTML pages.</a:t>
            </a:r>
          </a:p>
          <a:p>
            <a:pPr marL="285750" indent="-285750">
              <a:lnSpc>
                <a:spcPct val="150000"/>
              </a:lnSpc>
              <a:buFont typeface="Arial" panose="020B0604020202020204" pitchFamily="34" charset="0"/>
              <a:buChar char="•"/>
            </a:pPr>
            <a:r>
              <a:rPr lang="en-US" sz="2000" dirty="0" smtClean="0"/>
              <a:t>Java script is an interpreted language (means that scripts execute without preliminary compilation)</a:t>
            </a:r>
          </a:p>
          <a:p>
            <a:pPr marL="285750" indent="-285750">
              <a:lnSpc>
                <a:spcPct val="150000"/>
              </a:lnSpc>
              <a:buFont typeface="Arial" panose="020B0604020202020204" pitchFamily="34" charset="0"/>
              <a:buChar char="•"/>
            </a:pPr>
            <a:r>
              <a:rPr lang="en-US" sz="2000" dirty="0" smtClean="0"/>
              <a:t>Everyone can use java script without purchasing a license. </a:t>
            </a:r>
            <a:endParaRPr lang="en-US" sz="2000"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6252971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Function return</a:t>
            </a:r>
            <a:endParaRPr lang="en-IN" dirty="0"/>
          </a:p>
        </p:txBody>
      </p:sp>
      <p:sp>
        <p:nvSpPr>
          <p:cNvPr id="3" name="Text Placeholder 2"/>
          <p:cNvSpPr>
            <a:spLocks noGrp="1"/>
          </p:cNvSpPr>
          <p:nvPr>
            <p:ph type="body" sz="quarter" idx="14"/>
          </p:nvPr>
        </p:nvSpPr>
        <p:spPr>
          <a:xfrm>
            <a:off x="1627322" y="1507066"/>
            <a:ext cx="10134371" cy="5037425"/>
          </a:xfrm>
        </p:spPr>
        <p:txBody>
          <a:bodyPr>
            <a:normAutofit/>
          </a:bodyPr>
          <a:lstStyle/>
          <a:p>
            <a:pPr marL="285750" indent="-285750">
              <a:lnSpc>
                <a:spcPct val="150000"/>
              </a:lnSpc>
              <a:buFont typeface="Wingdings" panose="05000000000000000000" pitchFamily="2" charset="2"/>
              <a:buChar char="Ø"/>
            </a:pPr>
            <a:r>
              <a:rPr lang="en-US" dirty="0" smtClean="0"/>
              <a:t> When java script reaches a return statement, the function will stop executing.</a:t>
            </a:r>
          </a:p>
          <a:p>
            <a:pPr marL="285750" indent="-285750">
              <a:lnSpc>
                <a:spcPct val="150000"/>
              </a:lnSpc>
              <a:buFont typeface="Wingdings" panose="05000000000000000000" pitchFamily="2" charset="2"/>
              <a:buChar char="Ø"/>
            </a:pPr>
            <a:r>
              <a:rPr lang="en-US" dirty="0"/>
              <a:t> </a:t>
            </a:r>
            <a:r>
              <a:rPr lang="en-US" dirty="0" smtClean="0"/>
              <a:t>If the function was invoked from a statement, java script will “return” to execute the code after the invoking statement.</a:t>
            </a:r>
          </a:p>
          <a:p>
            <a:pPr marL="285750" indent="-285750">
              <a:lnSpc>
                <a:spcPct val="150000"/>
              </a:lnSpc>
              <a:buFont typeface="Wingdings" panose="05000000000000000000" pitchFamily="2" charset="2"/>
              <a:buChar char="Ø"/>
            </a:pPr>
            <a:r>
              <a:rPr lang="en-US" dirty="0"/>
              <a:t> </a:t>
            </a:r>
            <a:r>
              <a:rPr lang="en-US" dirty="0" smtClean="0"/>
              <a:t>functions often compute a return value. The return value is “returned” back to the “caller”.</a:t>
            </a:r>
          </a:p>
          <a:p>
            <a:pPr>
              <a:lnSpc>
                <a:spcPct val="150000"/>
              </a:lnSpc>
            </a:pPr>
            <a:r>
              <a:rPr lang="en-US" dirty="0" err="1" smtClean="0"/>
              <a:t>Eg</a:t>
            </a:r>
            <a:r>
              <a:rPr lang="en-US" dirty="0"/>
              <a:t>: </a:t>
            </a:r>
            <a:r>
              <a:rPr lang="en-US" dirty="0" smtClean="0"/>
              <a:t>	&lt;</a:t>
            </a:r>
            <a:r>
              <a:rPr lang="en-US" dirty="0"/>
              <a:t>p id="demo"&gt;&lt;/p</a:t>
            </a:r>
            <a:r>
              <a:rPr lang="en-US" dirty="0" smtClean="0"/>
              <a:t>&gt;</a:t>
            </a:r>
            <a:endParaRPr lang="en-US" dirty="0"/>
          </a:p>
          <a:p>
            <a:pPr>
              <a:lnSpc>
                <a:spcPct val="150000"/>
              </a:lnSpc>
            </a:pPr>
            <a:r>
              <a:rPr lang="en-US" dirty="0" smtClean="0"/>
              <a:t>	&lt;</a:t>
            </a:r>
            <a:r>
              <a:rPr lang="en-US" dirty="0"/>
              <a:t>script&gt;</a:t>
            </a:r>
          </a:p>
          <a:p>
            <a:pPr>
              <a:lnSpc>
                <a:spcPct val="150000"/>
              </a:lnSpc>
            </a:pPr>
            <a:r>
              <a:rPr lang="en-US" dirty="0" smtClean="0"/>
              <a:t>	let </a:t>
            </a:r>
            <a:r>
              <a:rPr lang="en-US" dirty="0"/>
              <a:t>x = </a:t>
            </a:r>
            <a:r>
              <a:rPr lang="en-US" dirty="0" err="1"/>
              <a:t>myFunction</a:t>
            </a:r>
            <a:r>
              <a:rPr lang="en-US" dirty="0"/>
              <a:t>(4, 3);</a:t>
            </a:r>
          </a:p>
          <a:p>
            <a:pPr>
              <a:lnSpc>
                <a:spcPct val="150000"/>
              </a:lnSpc>
            </a:pPr>
            <a:r>
              <a:rPr lang="en-US" dirty="0" smtClean="0"/>
              <a:t>	</a:t>
            </a:r>
            <a:r>
              <a:rPr lang="en-US" dirty="0" err="1" smtClean="0"/>
              <a:t>document.getElementById</a:t>
            </a:r>
            <a:r>
              <a:rPr lang="en-US" dirty="0"/>
              <a:t>("demo").</a:t>
            </a:r>
            <a:r>
              <a:rPr lang="en-US" dirty="0" err="1"/>
              <a:t>innerHTML</a:t>
            </a:r>
            <a:r>
              <a:rPr lang="en-US" dirty="0"/>
              <a:t> = x;</a:t>
            </a:r>
          </a:p>
          <a:p>
            <a:pPr>
              <a:lnSpc>
                <a:spcPct val="150000"/>
              </a:lnSpc>
            </a:pPr>
            <a:r>
              <a:rPr lang="en-US" dirty="0" smtClean="0"/>
              <a:t>	function </a:t>
            </a:r>
            <a:r>
              <a:rPr lang="en-US" dirty="0" err="1"/>
              <a:t>myFunction</a:t>
            </a:r>
            <a:r>
              <a:rPr lang="en-US" dirty="0"/>
              <a:t>(a, b) {</a:t>
            </a:r>
          </a:p>
          <a:p>
            <a:pPr>
              <a:lnSpc>
                <a:spcPct val="150000"/>
              </a:lnSpc>
            </a:pPr>
            <a:r>
              <a:rPr lang="en-US" dirty="0"/>
              <a:t>  </a:t>
            </a:r>
            <a:r>
              <a:rPr lang="en-US" dirty="0" smtClean="0"/>
              <a:t>	return </a:t>
            </a:r>
            <a:r>
              <a:rPr lang="en-US" dirty="0"/>
              <a:t>a * b;</a:t>
            </a:r>
          </a:p>
          <a:p>
            <a:pPr>
              <a:lnSpc>
                <a:spcPct val="150000"/>
              </a:lnSpc>
            </a:pPr>
            <a:r>
              <a:rPr lang="en-US" dirty="0" smtClean="0"/>
              <a:t>	} &lt;/</a:t>
            </a:r>
            <a:r>
              <a:rPr lang="en-US" dirty="0"/>
              <a:t>script&gt;</a:t>
            </a:r>
          </a:p>
          <a:p>
            <a:pPr>
              <a:lnSpc>
                <a:spcPct val="150000"/>
              </a:lnSpc>
            </a:pPr>
            <a:endParaRPr lang="en-US" dirty="0"/>
          </a:p>
        </p:txBody>
      </p:sp>
    </p:spTree>
    <p:extLst>
      <p:ext uri="{BB962C8B-B14F-4D97-AF65-F5344CB8AC3E}">
        <p14:creationId xmlns:p14="http://schemas.microsoft.com/office/powerpoint/2010/main" val="17789080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JS strings</a:t>
            </a:r>
            <a:endParaRPr lang="en-IN" dirty="0"/>
          </a:p>
        </p:txBody>
      </p:sp>
      <p:sp>
        <p:nvSpPr>
          <p:cNvPr id="3" name="Text Placeholder 2"/>
          <p:cNvSpPr>
            <a:spLocks noGrp="1"/>
          </p:cNvSpPr>
          <p:nvPr>
            <p:ph type="body" sz="quarter" idx="14"/>
          </p:nvPr>
        </p:nvSpPr>
        <p:spPr>
          <a:xfrm>
            <a:off x="1627319" y="1347034"/>
            <a:ext cx="10134371" cy="5262772"/>
          </a:xfrm>
        </p:spPr>
        <p:txBody>
          <a:bodyPr>
            <a:noAutofit/>
          </a:bodyPr>
          <a:lstStyle/>
          <a:p>
            <a:pPr marL="285750" indent="-285750">
              <a:lnSpc>
                <a:spcPct val="150000"/>
              </a:lnSpc>
              <a:buFont typeface="Wingdings" panose="05000000000000000000" pitchFamily="2" charset="2"/>
              <a:buChar char="Ø"/>
            </a:pPr>
            <a:r>
              <a:rPr lang="en-US" sz="2000" dirty="0" smtClean="0"/>
              <a:t>It simply stores a series of characters, strings are written with quotes.</a:t>
            </a:r>
          </a:p>
          <a:p>
            <a:pPr>
              <a:lnSpc>
                <a:spcPct val="150000"/>
              </a:lnSpc>
            </a:pPr>
            <a:r>
              <a:rPr lang="en-US" sz="2000" dirty="0" err="1" smtClean="0"/>
              <a:t>Eg</a:t>
            </a:r>
            <a:r>
              <a:rPr lang="en-US" sz="2000" dirty="0" smtClean="0"/>
              <a:t>: Let text = “good morning”</a:t>
            </a:r>
          </a:p>
          <a:p>
            <a:pPr marL="285750" indent="-285750">
              <a:lnSpc>
                <a:spcPct val="150000"/>
              </a:lnSpc>
              <a:buFont typeface="Wingdings" panose="05000000000000000000" pitchFamily="2" charset="2"/>
              <a:buChar char="Ø"/>
            </a:pPr>
            <a:r>
              <a:rPr lang="en-US" sz="2000" dirty="0"/>
              <a:t> </a:t>
            </a:r>
            <a:r>
              <a:rPr lang="en-US" sz="2000" dirty="0" smtClean="0"/>
              <a:t>String can also be </a:t>
            </a:r>
            <a:r>
              <a:rPr lang="en-US" sz="2000" dirty="0" err="1" smtClean="0"/>
              <a:t>defned</a:t>
            </a:r>
            <a:r>
              <a:rPr lang="en-US" sz="2000" dirty="0" smtClean="0"/>
              <a:t> as the object with the keyword “new”</a:t>
            </a:r>
          </a:p>
          <a:p>
            <a:pPr>
              <a:lnSpc>
                <a:spcPct val="150000"/>
              </a:lnSpc>
            </a:pPr>
            <a:r>
              <a:rPr lang="en-US" sz="2000" dirty="0" err="1" smtClean="0"/>
              <a:t>Eg</a:t>
            </a:r>
            <a:r>
              <a:rPr lang="en-US" sz="2000" dirty="0" smtClean="0"/>
              <a:t>: </a:t>
            </a:r>
            <a:r>
              <a:rPr lang="en-US" sz="1800" dirty="0"/>
              <a:t>let y = new String("John");</a:t>
            </a:r>
          </a:p>
          <a:p>
            <a:pPr marL="285750" indent="-285750">
              <a:lnSpc>
                <a:spcPct val="150000"/>
              </a:lnSpc>
              <a:buFont typeface="Wingdings" panose="05000000000000000000" pitchFamily="2" charset="2"/>
              <a:buChar char="Ø"/>
            </a:pPr>
            <a:r>
              <a:rPr lang="en-US" sz="2000" dirty="0" smtClean="0"/>
              <a:t> </a:t>
            </a:r>
            <a:r>
              <a:rPr lang="en-US" sz="2000" dirty="0" err="1" smtClean="0"/>
              <a:t>js</a:t>
            </a:r>
            <a:r>
              <a:rPr lang="en-US" sz="2000" dirty="0" smtClean="0"/>
              <a:t> objects cannot be compared</a:t>
            </a:r>
            <a:endParaRPr lang="en-US" sz="2000" dirty="0"/>
          </a:p>
        </p:txBody>
      </p:sp>
    </p:spTree>
    <p:extLst>
      <p:ext uri="{BB962C8B-B14F-4D97-AF65-F5344CB8AC3E}">
        <p14:creationId xmlns:p14="http://schemas.microsoft.com/office/powerpoint/2010/main" val="3005762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Js</a:t>
            </a:r>
            <a:r>
              <a:rPr lang="en-US" dirty="0" smtClean="0"/>
              <a:t> string methods</a:t>
            </a:r>
            <a:endParaRPr lang="en-IN" dirty="0"/>
          </a:p>
        </p:txBody>
      </p:sp>
      <p:sp>
        <p:nvSpPr>
          <p:cNvPr id="3" name="Text Placeholder 2"/>
          <p:cNvSpPr>
            <a:spLocks noGrp="1"/>
          </p:cNvSpPr>
          <p:nvPr>
            <p:ph type="body" sz="quarter" idx="14"/>
          </p:nvPr>
        </p:nvSpPr>
        <p:spPr>
          <a:xfrm>
            <a:off x="1627322" y="1507066"/>
            <a:ext cx="10134371" cy="5089677"/>
          </a:xfrm>
        </p:spPr>
        <p:txBody>
          <a:bodyPr>
            <a:noAutofit/>
          </a:bodyPr>
          <a:lstStyle/>
          <a:p>
            <a:pPr marL="285750" indent="-285750">
              <a:lnSpc>
                <a:spcPct val="150000"/>
              </a:lnSpc>
              <a:buFont typeface="Wingdings" panose="05000000000000000000" pitchFamily="2" charset="2"/>
              <a:buChar char="Ø"/>
            </a:pPr>
            <a:r>
              <a:rPr lang="en-US" sz="1800" dirty="0" smtClean="0"/>
              <a:t> </a:t>
            </a:r>
            <a:r>
              <a:rPr lang="en-US" sz="1800" b="1" dirty="0" smtClean="0"/>
              <a:t>String length:</a:t>
            </a:r>
          </a:p>
          <a:p>
            <a:pPr>
              <a:lnSpc>
                <a:spcPct val="150000"/>
              </a:lnSpc>
            </a:pPr>
            <a:r>
              <a:rPr lang="en-US" sz="1800" dirty="0" smtClean="0"/>
              <a:t>The  length property returns the length of a string.</a:t>
            </a:r>
          </a:p>
          <a:p>
            <a:pPr>
              <a:lnSpc>
                <a:spcPct val="150000"/>
              </a:lnSpc>
            </a:pPr>
            <a:r>
              <a:rPr lang="en-US" sz="1800" dirty="0" err="1" smtClean="0"/>
              <a:t>Eg</a:t>
            </a:r>
            <a:r>
              <a:rPr lang="en-US" sz="1800" dirty="0" smtClean="0"/>
              <a:t>: 	</a:t>
            </a:r>
            <a:r>
              <a:rPr lang="en-IN" sz="1800" dirty="0" smtClean="0"/>
              <a:t>let</a:t>
            </a:r>
            <a:r>
              <a:rPr lang="en-IN" sz="1800" dirty="0"/>
              <a:t> text = "ABCDEFGHIJKLMNOPQRSTUVWXYZ";</a:t>
            </a:r>
            <a:br>
              <a:rPr lang="en-IN" sz="1800" dirty="0"/>
            </a:br>
            <a:r>
              <a:rPr lang="en-IN" sz="1800" dirty="0" smtClean="0"/>
              <a:t>	let</a:t>
            </a:r>
            <a:r>
              <a:rPr lang="en-IN" sz="1800" dirty="0"/>
              <a:t> length = </a:t>
            </a:r>
            <a:r>
              <a:rPr lang="en-IN" sz="1800" dirty="0" err="1"/>
              <a:t>text.length</a:t>
            </a:r>
            <a:r>
              <a:rPr lang="en-IN" sz="1800" dirty="0" smtClean="0"/>
              <a:t>;</a:t>
            </a:r>
          </a:p>
          <a:p>
            <a:pPr marL="285750" indent="-285750">
              <a:lnSpc>
                <a:spcPct val="150000"/>
              </a:lnSpc>
              <a:buFont typeface="Wingdings" panose="05000000000000000000" pitchFamily="2" charset="2"/>
              <a:buChar char="Ø"/>
            </a:pPr>
            <a:r>
              <a:rPr lang="en-US" sz="1800" dirty="0"/>
              <a:t> </a:t>
            </a:r>
            <a:r>
              <a:rPr lang="en-US" sz="1800" b="1" dirty="0" smtClean="0"/>
              <a:t>Extracting string characters:</a:t>
            </a:r>
          </a:p>
          <a:p>
            <a:pPr>
              <a:lnSpc>
                <a:spcPct val="150000"/>
              </a:lnSpc>
            </a:pPr>
            <a:r>
              <a:rPr lang="en-US" sz="1800" dirty="0" smtClean="0"/>
              <a:t>There are 4 methods for extracting string characters:</a:t>
            </a:r>
          </a:p>
          <a:p>
            <a:pPr marL="800100" lvl="1" indent="-342900">
              <a:lnSpc>
                <a:spcPct val="150000"/>
              </a:lnSpc>
              <a:buFont typeface="+mj-lt"/>
              <a:buAutoNum type="arabicPeriod"/>
            </a:pPr>
            <a:r>
              <a:rPr lang="en-US" sz="1800" dirty="0" smtClean="0"/>
              <a:t>The at(position) method</a:t>
            </a:r>
          </a:p>
          <a:p>
            <a:pPr marL="800100" lvl="1" indent="-342900">
              <a:lnSpc>
                <a:spcPct val="150000"/>
              </a:lnSpc>
              <a:buFont typeface="+mj-lt"/>
              <a:buAutoNum type="arabicPeriod"/>
            </a:pPr>
            <a:r>
              <a:rPr lang="en-US" sz="1800" dirty="0" smtClean="0"/>
              <a:t>The </a:t>
            </a:r>
            <a:r>
              <a:rPr lang="en-US" sz="1800" dirty="0" err="1" smtClean="0"/>
              <a:t>charAt</a:t>
            </a:r>
            <a:r>
              <a:rPr lang="en-US" sz="1800" dirty="0" smtClean="0"/>
              <a:t>(position) method</a:t>
            </a:r>
          </a:p>
          <a:p>
            <a:pPr marL="800100" lvl="1" indent="-342900">
              <a:lnSpc>
                <a:spcPct val="150000"/>
              </a:lnSpc>
              <a:buFont typeface="+mj-lt"/>
              <a:buAutoNum type="arabicPeriod"/>
            </a:pPr>
            <a:r>
              <a:rPr lang="en-US" sz="1800" dirty="0" smtClean="0"/>
              <a:t>The </a:t>
            </a:r>
            <a:r>
              <a:rPr lang="en-US" sz="1800" dirty="0" err="1" smtClean="0"/>
              <a:t>charCodeAt</a:t>
            </a:r>
            <a:r>
              <a:rPr lang="en-US" sz="1800" dirty="0" smtClean="0"/>
              <a:t>(position) method</a:t>
            </a:r>
          </a:p>
          <a:p>
            <a:pPr marL="800100" lvl="1" indent="-342900">
              <a:lnSpc>
                <a:spcPct val="150000"/>
              </a:lnSpc>
              <a:buFont typeface="+mj-lt"/>
              <a:buAutoNum type="arabicPeriod"/>
            </a:pPr>
            <a:r>
              <a:rPr lang="en-US" sz="1800" dirty="0" smtClean="0"/>
              <a:t>Using property access [] like in arrays</a:t>
            </a:r>
          </a:p>
          <a:p>
            <a:pPr marL="285750" indent="-285750">
              <a:lnSpc>
                <a:spcPct val="150000"/>
              </a:lnSpc>
              <a:buFont typeface="Wingdings" panose="05000000000000000000" pitchFamily="2" charset="2"/>
              <a:buChar char="Ø"/>
            </a:pPr>
            <a:endParaRPr lang="en-IN" sz="1800" dirty="0"/>
          </a:p>
        </p:txBody>
      </p:sp>
    </p:spTree>
    <p:extLst>
      <p:ext uri="{BB962C8B-B14F-4D97-AF65-F5344CB8AC3E}">
        <p14:creationId xmlns:p14="http://schemas.microsoft.com/office/powerpoint/2010/main" val="1318662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1627322" y="431074"/>
            <a:ext cx="10134371" cy="5925275"/>
          </a:xfrm>
        </p:spPr>
        <p:txBody>
          <a:bodyPr>
            <a:noAutofit/>
          </a:bodyPr>
          <a:lstStyle/>
          <a:p>
            <a:pPr marL="342900" indent="-342900">
              <a:lnSpc>
                <a:spcPct val="150000"/>
              </a:lnSpc>
              <a:buFont typeface="+mj-lt"/>
              <a:buAutoNum type="arabicPeriod"/>
            </a:pPr>
            <a:r>
              <a:rPr lang="en-US" sz="1800" dirty="0"/>
              <a:t> </a:t>
            </a:r>
            <a:r>
              <a:rPr lang="en-US" sz="1800" b="1" dirty="0" err="1" smtClean="0"/>
              <a:t>charAt</a:t>
            </a:r>
            <a:r>
              <a:rPr lang="en-US" sz="1800" b="1" dirty="0" smtClean="0"/>
              <a:t>() method</a:t>
            </a:r>
          </a:p>
          <a:p>
            <a:pPr>
              <a:lnSpc>
                <a:spcPct val="150000"/>
              </a:lnSpc>
            </a:pPr>
            <a:r>
              <a:rPr lang="en-US" sz="1800" dirty="0" smtClean="0"/>
              <a:t>The </a:t>
            </a:r>
            <a:r>
              <a:rPr lang="en-US" sz="1800" dirty="0" err="1" smtClean="0"/>
              <a:t>charAt</a:t>
            </a:r>
            <a:r>
              <a:rPr lang="en-US" sz="1800" dirty="0" smtClean="0"/>
              <a:t>() method </a:t>
            </a:r>
            <a:r>
              <a:rPr lang="en-US" sz="1800" dirty="0" err="1" smtClean="0"/>
              <a:t>returs</a:t>
            </a:r>
            <a:r>
              <a:rPr lang="en-US" sz="1800" dirty="0" smtClean="0"/>
              <a:t> the character at a specified index (position) in a string.</a:t>
            </a:r>
          </a:p>
          <a:p>
            <a:pPr>
              <a:lnSpc>
                <a:spcPct val="150000"/>
              </a:lnSpc>
            </a:pPr>
            <a:r>
              <a:rPr lang="en-US" sz="1800" dirty="0" err="1" smtClean="0"/>
              <a:t>Eg</a:t>
            </a:r>
            <a:r>
              <a:rPr lang="en-US" sz="1800" dirty="0" smtClean="0"/>
              <a:t>:	let</a:t>
            </a:r>
            <a:r>
              <a:rPr lang="en-US" sz="1800" dirty="0"/>
              <a:t> text = "HELLO WORLD";</a:t>
            </a:r>
            <a:br>
              <a:rPr lang="en-US" sz="1800" dirty="0"/>
            </a:br>
            <a:r>
              <a:rPr lang="en-US" sz="1800" dirty="0" smtClean="0"/>
              <a:t>	let</a:t>
            </a:r>
            <a:r>
              <a:rPr lang="en-US" sz="1800" dirty="0"/>
              <a:t> char = </a:t>
            </a:r>
            <a:r>
              <a:rPr lang="en-US" sz="1800" dirty="0" err="1"/>
              <a:t>text.charAt</a:t>
            </a:r>
            <a:r>
              <a:rPr lang="en-US" sz="1800" dirty="0"/>
              <a:t>(0</a:t>
            </a:r>
            <a:r>
              <a:rPr lang="en-US" sz="1800" dirty="0" smtClean="0"/>
              <a:t>);</a:t>
            </a:r>
          </a:p>
          <a:p>
            <a:pPr marL="342900" indent="-342900">
              <a:lnSpc>
                <a:spcPct val="150000"/>
              </a:lnSpc>
              <a:buAutoNum type="arabicPeriod" startAt="2"/>
            </a:pPr>
            <a:r>
              <a:rPr lang="en-US" sz="1800" b="1" dirty="0" err="1" smtClean="0"/>
              <a:t>charCodeAt</a:t>
            </a:r>
            <a:r>
              <a:rPr lang="en-US" sz="1800" b="1" dirty="0" smtClean="0"/>
              <a:t>() method</a:t>
            </a:r>
          </a:p>
          <a:p>
            <a:pPr>
              <a:lnSpc>
                <a:spcPct val="150000"/>
              </a:lnSpc>
            </a:pPr>
            <a:r>
              <a:rPr lang="en-US" sz="1800" dirty="0" smtClean="0"/>
              <a:t>The </a:t>
            </a:r>
            <a:r>
              <a:rPr lang="en-US" sz="1800" dirty="0" err="1" smtClean="0"/>
              <a:t>charCodeAt</a:t>
            </a:r>
            <a:r>
              <a:rPr lang="en-US" sz="1800" dirty="0" smtClean="0"/>
              <a:t>() method returns the code of the character at a specified index in a string. The method returns a UTF-16 code (an integer between 0 and 65535).</a:t>
            </a:r>
          </a:p>
          <a:p>
            <a:pPr>
              <a:lnSpc>
                <a:spcPct val="150000"/>
              </a:lnSpc>
            </a:pPr>
            <a:r>
              <a:rPr lang="en-US" sz="1800" dirty="0" err="1" smtClean="0"/>
              <a:t>Eg</a:t>
            </a:r>
            <a:r>
              <a:rPr lang="en-US" sz="1800" dirty="0" smtClean="0"/>
              <a:t>:	let</a:t>
            </a:r>
            <a:r>
              <a:rPr lang="en-US" sz="1800" dirty="0"/>
              <a:t> text = "HELLO WORLD";</a:t>
            </a:r>
            <a:br>
              <a:rPr lang="en-US" sz="1800" dirty="0"/>
            </a:br>
            <a:r>
              <a:rPr lang="en-US" sz="1800" dirty="0" smtClean="0"/>
              <a:t>	let</a:t>
            </a:r>
            <a:r>
              <a:rPr lang="en-US" sz="1800" dirty="0"/>
              <a:t> char = </a:t>
            </a:r>
            <a:r>
              <a:rPr lang="en-US" sz="1800" dirty="0" err="1"/>
              <a:t>text.charCodeAt</a:t>
            </a:r>
            <a:r>
              <a:rPr lang="en-US" sz="1800" dirty="0"/>
              <a:t>(0</a:t>
            </a:r>
            <a:r>
              <a:rPr lang="en-US" sz="1800" dirty="0" smtClean="0"/>
              <a:t>);</a:t>
            </a:r>
          </a:p>
          <a:p>
            <a:pPr>
              <a:lnSpc>
                <a:spcPct val="150000"/>
              </a:lnSpc>
            </a:pPr>
            <a:r>
              <a:rPr lang="en-US" sz="1800" dirty="0" smtClean="0"/>
              <a:t>3. </a:t>
            </a:r>
            <a:r>
              <a:rPr lang="en-US" sz="1800" b="1" dirty="0" smtClean="0"/>
              <a:t>at() method</a:t>
            </a:r>
          </a:p>
          <a:p>
            <a:pPr>
              <a:lnSpc>
                <a:spcPct val="150000"/>
              </a:lnSpc>
            </a:pPr>
            <a:r>
              <a:rPr lang="en-US" sz="1800" dirty="0" smtClean="0"/>
              <a:t>The at() method returns the character at a specified index (position) in a string. The at() method returns same as the </a:t>
            </a:r>
            <a:r>
              <a:rPr lang="en-US" sz="1800" dirty="0" err="1" smtClean="0"/>
              <a:t>charAt</a:t>
            </a:r>
            <a:r>
              <a:rPr lang="en-US" sz="1800" dirty="0" smtClean="0"/>
              <a:t>().</a:t>
            </a:r>
          </a:p>
          <a:p>
            <a:pPr>
              <a:lnSpc>
                <a:spcPct val="150000"/>
              </a:lnSpc>
            </a:pPr>
            <a:endParaRPr lang="en-IN" sz="1800" dirty="0"/>
          </a:p>
        </p:txBody>
      </p:sp>
    </p:spTree>
    <p:extLst>
      <p:ext uri="{BB962C8B-B14F-4D97-AF65-F5344CB8AC3E}">
        <p14:creationId xmlns:p14="http://schemas.microsoft.com/office/powerpoint/2010/main" val="16222455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1627322" y="600892"/>
            <a:ext cx="10134371" cy="5755458"/>
          </a:xfrm>
        </p:spPr>
        <p:txBody>
          <a:bodyPr/>
          <a:lstStyle/>
          <a:p>
            <a:pPr>
              <a:lnSpc>
                <a:spcPct val="150000"/>
              </a:lnSpc>
            </a:pPr>
            <a:r>
              <a:rPr lang="en-US" sz="1800" dirty="0" err="1"/>
              <a:t>Eg</a:t>
            </a:r>
            <a:r>
              <a:rPr lang="en-US" sz="1800" dirty="0"/>
              <a:t>: 	</a:t>
            </a:r>
            <a:r>
              <a:rPr lang="en-US" dirty="0" err="1"/>
              <a:t>const</a:t>
            </a:r>
            <a:r>
              <a:rPr lang="en-US" dirty="0"/>
              <a:t> </a:t>
            </a:r>
            <a:r>
              <a:rPr lang="en-US" dirty="0" smtClean="0"/>
              <a:t> </a:t>
            </a:r>
            <a:r>
              <a:rPr lang="en-US" dirty="0"/>
              <a:t>name</a:t>
            </a:r>
            <a:r>
              <a:rPr lang="en-US" dirty="0" smtClean="0"/>
              <a:t>=</a:t>
            </a:r>
            <a:r>
              <a:rPr lang="en-US" dirty="0"/>
              <a:t> "W3Schools";</a:t>
            </a:r>
            <a:r>
              <a:rPr lang="en-US" sz="1800" dirty="0"/>
              <a:t/>
            </a:r>
            <a:br>
              <a:rPr lang="en-US" sz="1800" dirty="0"/>
            </a:br>
            <a:r>
              <a:rPr lang="en-US" sz="1800" dirty="0"/>
              <a:t>	</a:t>
            </a:r>
            <a:r>
              <a:rPr lang="en-US" dirty="0"/>
              <a:t>let letter = name.at(2</a:t>
            </a:r>
            <a:r>
              <a:rPr lang="en-US" dirty="0" smtClean="0"/>
              <a:t>);</a:t>
            </a:r>
          </a:p>
          <a:p>
            <a:pPr marL="342900" indent="-342900">
              <a:lnSpc>
                <a:spcPct val="150000"/>
              </a:lnSpc>
              <a:buAutoNum type="arabicPeriod" startAt="4"/>
            </a:pPr>
            <a:r>
              <a:rPr lang="en-US" sz="1800" b="1" dirty="0" smtClean="0"/>
              <a:t>Using </a:t>
            </a:r>
            <a:r>
              <a:rPr lang="en-US" sz="1800" b="1" dirty="0"/>
              <a:t>property access [] like in </a:t>
            </a:r>
            <a:r>
              <a:rPr lang="en-US" sz="1800" b="1" dirty="0" smtClean="0"/>
              <a:t>arrays</a:t>
            </a:r>
          </a:p>
          <a:p>
            <a:pPr>
              <a:lnSpc>
                <a:spcPct val="150000"/>
              </a:lnSpc>
            </a:pPr>
            <a:r>
              <a:rPr lang="en-US" sz="1800" dirty="0" err="1" smtClean="0"/>
              <a:t>Eg</a:t>
            </a:r>
            <a:r>
              <a:rPr lang="en-US" sz="1800" dirty="0" smtClean="0"/>
              <a:t>: 	</a:t>
            </a:r>
            <a:r>
              <a:rPr lang="en-US" dirty="0"/>
              <a:t>let text = "HELLO WORLD";</a:t>
            </a:r>
            <a:br>
              <a:rPr lang="en-US" dirty="0"/>
            </a:br>
            <a:r>
              <a:rPr lang="en-US" dirty="0" smtClean="0"/>
              <a:t>	let</a:t>
            </a:r>
            <a:r>
              <a:rPr lang="en-US" dirty="0"/>
              <a:t> char = text[0];</a:t>
            </a:r>
            <a:endParaRPr lang="en-IN" sz="1800" dirty="0" smtClean="0"/>
          </a:p>
          <a:p>
            <a:pPr>
              <a:lnSpc>
                <a:spcPct val="150000"/>
              </a:lnSpc>
            </a:pPr>
            <a:endParaRPr lang="en-US" sz="1800" dirty="0"/>
          </a:p>
          <a:p>
            <a:pPr>
              <a:lnSpc>
                <a:spcPct val="150000"/>
              </a:lnSpc>
            </a:pPr>
            <a:endParaRPr lang="en-IN" dirty="0"/>
          </a:p>
        </p:txBody>
      </p:sp>
    </p:spTree>
    <p:extLst>
      <p:ext uri="{BB962C8B-B14F-4D97-AF65-F5344CB8AC3E}">
        <p14:creationId xmlns:p14="http://schemas.microsoft.com/office/powerpoint/2010/main" val="24497968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1627322" y="470264"/>
            <a:ext cx="10134371" cy="5886086"/>
          </a:xfrm>
        </p:spPr>
        <p:txBody>
          <a:bodyPr>
            <a:normAutofit/>
          </a:bodyPr>
          <a:lstStyle/>
          <a:p>
            <a:pPr marL="285750" indent="-285750">
              <a:lnSpc>
                <a:spcPct val="150000"/>
              </a:lnSpc>
              <a:buFont typeface="Wingdings" panose="05000000000000000000" pitchFamily="2" charset="2"/>
              <a:buChar char="Ø"/>
            </a:pPr>
            <a:r>
              <a:rPr lang="en-US" dirty="0" smtClean="0"/>
              <a:t> </a:t>
            </a:r>
            <a:r>
              <a:rPr lang="en-US" b="1" dirty="0" smtClean="0"/>
              <a:t>Extracting string parts</a:t>
            </a:r>
          </a:p>
          <a:p>
            <a:pPr>
              <a:lnSpc>
                <a:spcPct val="150000"/>
              </a:lnSpc>
            </a:pPr>
            <a:r>
              <a:rPr lang="en-US" dirty="0" smtClean="0"/>
              <a:t>There are 3 methods for extracting a part of a string:</a:t>
            </a:r>
          </a:p>
          <a:p>
            <a:pPr marL="342900" indent="-342900">
              <a:lnSpc>
                <a:spcPct val="150000"/>
              </a:lnSpc>
              <a:buFont typeface="+mj-lt"/>
              <a:buAutoNum type="arabicPeriod"/>
            </a:pPr>
            <a:r>
              <a:rPr lang="en-US" dirty="0" smtClean="0"/>
              <a:t>Slice(start, end)</a:t>
            </a:r>
          </a:p>
          <a:p>
            <a:pPr marL="342900" indent="-342900">
              <a:lnSpc>
                <a:spcPct val="150000"/>
              </a:lnSpc>
              <a:buFont typeface="+mj-lt"/>
              <a:buAutoNum type="arabicPeriod"/>
            </a:pPr>
            <a:r>
              <a:rPr lang="en-US" dirty="0" smtClean="0"/>
              <a:t>Substring(start, end)</a:t>
            </a:r>
          </a:p>
          <a:p>
            <a:pPr marL="342900" indent="-342900">
              <a:lnSpc>
                <a:spcPct val="150000"/>
              </a:lnSpc>
              <a:buFont typeface="+mj-lt"/>
              <a:buAutoNum type="arabicPeriod"/>
            </a:pPr>
            <a:r>
              <a:rPr lang="en-US" dirty="0" err="1" smtClean="0"/>
              <a:t>Substr</a:t>
            </a:r>
            <a:r>
              <a:rPr lang="en-US" dirty="0" smtClean="0"/>
              <a:t>(start, length)</a:t>
            </a:r>
          </a:p>
          <a:p>
            <a:pPr>
              <a:lnSpc>
                <a:spcPct val="150000"/>
              </a:lnSpc>
            </a:pPr>
            <a:endParaRPr lang="en-US" dirty="0"/>
          </a:p>
          <a:p>
            <a:pPr marL="342900" indent="-342900">
              <a:lnSpc>
                <a:spcPct val="150000"/>
              </a:lnSpc>
              <a:buAutoNum type="arabicPeriod"/>
            </a:pPr>
            <a:r>
              <a:rPr lang="en-US" b="1" dirty="0" smtClean="0"/>
              <a:t>String slice()</a:t>
            </a:r>
          </a:p>
          <a:p>
            <a:pPr>
              <a:lnSpc>
                <a:spcPct val="150000"/>
              </a:lnSpc>
            </a:pPr>
            <a:r>
              <a:rPr lang="en-US" dirty="0" smtClean="0"/>
              <a:t>Slice() extracts a part of a string and returns the extracted part in a new string.</a:t>
            </a:r>
          </a:p>
          <a:p>
            <a:pPr>
              <a:lnSpc>
                <a:spcPct val="150000"/>
              </a:lnSpc>
            </a:pPr>
            <a:r>
              <a:rPr lang="en-US" dirty="0" smtClean="0"/>
              <a:t>The method takes 2 parameters: start position, and end position .</a:t>
            </a:r>
          </a:p>
          <a:p>
            <a:pPr>
              <a:lnSpc>
                <a:spcPct val="150000"/>
              </a:lnSpc>
            </a:pPr>
            <a:r>
              <a:rPr lang="en-US" dirty="0" err="1" smtClean="0"/>
              <a:t>Eg</a:t>
            </a:r>
            <a:r>
              <a:rPr lang="en-US" dirty="0" smtClean="0"/>
              <a:t>: 	let</a:t>
            </a:r>
            <a:r>
              <a:rPr lang="en-US" dirty="0"/>
              <a:t> text = "Apple, Banana, Kiwi";</a:t>
            </a:r>
            <a:br>
              <a:rPr lang="en-US" dirty="0"/>
            </a:br>
            <a:r>
              <a:rPr lang="en-US" dirty="0" smtClean="0"/>
              <a:t>	let</a:t>
            </a:r>
            <a:r>
              <a:rPr lang="en-US" dirty="0"/>
              <a:t> part = </a:t>
            </a:r>
            <a:r>
              <a:rPr lang="en-US" dirty="0" err="1"/>
              <a:t>text.slice</a:t>
            </a:r>
            <a:r>
              <a:rPr lang="en-US" dirty="0"/>
              <a:t>(7, 13);</a:t>
            </a:r>
            <a:endParaRPr lang="en-US" dirty="0" smtClean="0"/>
          </a:p>
          <a:p>
            <a:pPr>
              <a:lnSpc>
                <a:spcPct val="150000"/>
              </a:lnSpc>
            </a:pPr>
            <a:endParaRPr lang="en-IN" b="1" dirty="0"/>
          </a:p>
        </p:txBody>
      </p:sp>
    </p:spTree>
    <p:extLst>
      <p:ext uri="{BB962C8B-B14F-4D97-AF65-F5344CB8AC3E}">
        <p14:creationId xmlns:p14="http://schemas.microsoft.com/office/powerpoint/2010/main" val="1984477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1627322" y="457200"/>
            <a:ext cx="10134371" cy="5899149"/>
          </a:xfrm>
        </p:spPr>
        <p:txBody>
          <a:bodyPr/>
          <a:lstStyle/>
          <a:p>
            <a:pPr marL="285750" indent="-285750">
              <a:lnSpc>
                <a:spcPct val="150000"/>
              </a:lnSpc>
              <a:buFont typeface="Wingdings" panose="05000000000000000000" pitchFamily="2" charset="2"/>
              <a:buChar char="Ø"/>
            </a:pPr>
            <a:r>
              <a:rPr lang="en-US" b="1" dirty="0" smtClean="0"/>
              <a:t> String substring()</a:t>
            </a:r>
          </a:p>
          <a:p>
            <a:pPr>
              <a:lnSpc>
                <a:spcPct val="150000"/>
              </a:lnSpc>
            </a:pPr>
            <a:r>
              <a:rPr lang="en-US" dirty="0" smtClean="0"/>
              <a:t>Substring() is similar to slice().</a:t>
            </a:r>
          </a:p>
          <a:p>
            <a:pPr>
              <a:lnSpc>
                <a:spcPct val="150000"/>
              </a:lnSpc>
            </a:pPr>
            <a:r>
              <a:rPr lang="en-US" dirty="0" err="1" smtClean="0"/>
              <a:t>Eg</a:t>
            </a:r>
            <a:r>
              <a:rPr lang="en-US" dirty="0" smtClean="0"/>
              <a:t>:	 </a:t>
            </a:r>
            <a:r>
              <a:rPr lang="en-IN" dirty="0"/>
              <a:t>let </a:t>
            </a:r>
            <a:r>
              <a:rPr lang="en-IN" dirty="0" err="1"/>
              <a:t>str</a:t>
            </a:r>
            <a:r>
              <a:rPr lang="en-IN" dirty="0"/>
              <a:t> = "Apple, Banana, Kiwi";</a:t>
            </a:r>
            <a:br>
              <a:rPr lang="en-IN" dirty="0"/>
            </a:br>
            <a:r>
              <a:rPr lang="en-IN" dirty="0" smtClean="0"/>
              <a:t>	let</a:t>
            </a:r>
            <a:r>
              <a:rPr lang="en-IN" dirty="0"/>
              <a:t> part = </a:t>
            </a:r>
            <a:r>
              <a:rPr lang="en-IN" dirty="0" err="1"/>
              <a:t>str.substring</a:t>
            </a:r>
            <a:r>
              <a:rPr lang="en-IN" dirty="0"/>
              <a:t>(7, 13</a:t>
            </a:r>
            <a:r>
              <a:rPr lang="en-IN" dirty="0" smtClean="0"/>
              <a:t>);</a:t>
            </a:r>
          </a:p>
          <a:p>
            <a:pPr marL="285750" indent="-285750">
              <a:lnSpc>
                <a:spcPct val="150000"/>
              </a:lnSpc>
              <a:buFont typeface="Wingdings" panose="05000000000000000000" pitchFamily="2" charset="2"/>
              <a:buChar char="Ø"/>
            </a:pPr>
            <a:r>
              <a:rPr lang="en-US" dirty="0"/>
              <a:t> </a:t>
            </a:r>
            <a:r>
              <a:rPr lang="en-US" b="1" dirty="0" smtClean="0"/>
              <a:t>String </a:t>
            </a:r>
            <a:r>
              <a:rPr lang="en-US" b="1" dirty="0" err="1" smtClean="0"/>
              <a:t>substr</a:t>
            </a:r>
            <a:r>
              <a:rPr lang="en-US" b="1" dirty="0" smtClean="0"/>
              <a:t>()</a:t>
            </a:r>
          </a:p>
          <a:p>
            <a:pPr>
              <a:lnSpc>
                <a:spcPct val="150000"/>
              </a:lnSpc>
            </a:pPr>
            <a:r>
              <a:rPr lang="en-US" dirty="0" err="1" smtClean="0"/>
              <a:t>Substr</a:t>
            </a:r>
            <a:r>
              <a:rPr lang="en-US" dirty="0" smtClean="0"/>
              <a:t>() is similar to slice()</a:t>
            </a:r>
          </a:p>
          <a:p>
            <a:pPr>
              <a:lnSpc>
                <a:spcPct val="150000"/>
              </a:lnSpc>
            </a:pPr>
            <a:r>
              <a:rPr lang="en-US" dirty="0"/>
              <a:t>The difference is that the second parameter specifies the length of the extracted part</a:t>
            </a:r>
            <a:r>
              <a:rPr lang="en-US" dirty="0" smtClean="0"/>
              <a:t>.</a:t>
            </a:r>
          </a:p>
          <a:p>
            <a:pPr>
              <a:lnSpc>
                <a:spcPct val="150000"/>
              </a:lnSpc>
            </a:pPr>
            <a:r>
              <a:rPr lang="en-US" dirty="0" err="1" smtClean="0"/>
              <a:t>Eg</a:t>
            </a:r>
            <a:r>
              <a:rPr lang="en-US" dirty="0" smtClean="0"/>
              <a:t>: 	</a:t>
            </a:r>
            <a:r>
              <a:rPr lang="en-IN" dirty="0" smtClean="0"/>
              <a:t>let</a:t>
            </a:r>
            <a:r>
              <a:rPr lang="en-IN" dirty="0"/>
              <a:t> </a:t>
            </a:r>
            <a:r>
              <a:rPr lang="en-IN" dirty="0" err="1"/>
              <a:t>str</a:t>
            </a:r>
            <a:r>
              <a:rPr lang="en-IN" dirty="0"/>
              <a:t> = "Apple, Banana, Kiwi";</a:t>
            </a:r>
            <a:br>
              <a:rPr lang="en-IN" dirty="0"/>
            </a:br>
            <a:r>
              <a:rPr lang="en-IN" dirty="0"/>
              <a:t>	let part = </a:t>
            </a:r>
            <a:r>
              <a:rPr lang="en-IN" dirty="0" err="1"/>
              <a:t>str.substring</a:t>
            </a:r>
            <a:r>
              <a:rPr lang="en-IN" dirty="0"/>
              <a:t>(7, </a:t>
            </a:r>
            <a:r>
              <a:rPr lang="en-IN" dirty="0" smtClean="0"/>
              <a:t>6);</a:t>
            </a:r>
            <a:endParaRPr lang="en-IN" dirty="0"/>
          </a:p>
          <a:p>
            <a:pPr>
              <a:lnSpc>
                <a:spcPct val="150000"/>
              </a:lnSpc>
            </a:pPr>
            <a:endParaRPr lang="en-IN" dirty="0"/>
          </a:p>
        </p:txBody>
      </p:sp>
    </p:spTree>
    <p:extLst>
      <p:ext uri="{BB962C8B-B14F-4D97-AF65-F5344CB8AC3E}">
        <p14:creationId xmlns:p14="http://schemas.microsoft.com/office/powerpoint/2010/main" val="24335196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1627322" y="418012"/>
            <a:ext cx="10134371" cy="5938338"/>
          </a:xfrm>
        </p:spPr>
        <p:txBody>
          <a:bodyPr>
            <a:normAutofit fontScale="92500" lnSpcReduction="10000"/>
          </a:bodyPr>
          <a:lstStyle/>
          <a:p>
            <a:pPr marL="285750" indent="-285750">
              <a:lnSpc>
                <a:spcPct val="150000"/>
              </a:lnSpc>
              <a:buFont typeface="Wingdings" panose="05000000000000000000" pitchFamily="2" charset="2"/>
              <a:buChar char="Ø"/>
            </a:pPr>
            <a:r>
              <a:rPr lang="en-US" dirty="0" smtClean="0"/>
              <a:t> </a:t>
            </a:r>
            <a:r>
              <a:rPr lang="en-US" b="1" dirty="0" smtClean="0"/>
              <a:t>Converting to upper and lower case</a:t>
            </a:r>
          </a:p>
          <a:p>
            <a:pPr>
              <a:lnSpc>
                <a:spcPct val="150000"/>
              </a:lnSpc>
            </a:pPr>
            <a:r>
              <a:rPr lang="en-US" dirty="0" smtClean="0"/>
              <a:t>A string is converted to upper case with  </a:t>
            </a:r>
            <a:r>
              <a:rPr lang="en-US" dirty="0" err="1" smtClean="0"/>
              <a:t>toUpperCase</a:t>
            </a:r>
            <a:r>
              <a:rPr lang="en-US" dirty="0" smtClean="0"/>
              <a:t>()</a:t>
            </a:r>
          </a:p>
          <a:p>
            <a:pPr>
              <a:lnSpc>
                <a:spcPct val="150000"/>
              </a:lnSpc>
            </a:pPr>
            <a:r>
              <a:rPr lang="en-US" dirty="0" smtClean="0"/>
              <a:t>A string is converted to lower case with </a:t>
            </a:r>
            <a:r>
              <a:rPr lang="en-US" dirty="0" err="1" smtClean="0"/>
              <a:t>toLowerCase</a:t>
            </a:r>
            <a:r>
              <a:rPr lang="en-US" dirty="0" smtClean="0"/>
              <a:t>()</a:t>
            </a:r>
          </a:p>
          <a:p>
            <a:pPr>
              <a:lnSpc>
                <a:spcPct val="150000"/>
              </a:lnSpc>
            </a:pPr>
            <a:r>
              <a:rPr lang="en-US" dirty="0" err="1" smtClean="0"/>
              <a:t>Eg</a:t>
            </a:r>
            <a:r>
              <a:rPr lang="en-US" dirty="0" smtClean="0"/>
              <a:t>:	let</a:t>
            </a:r>
            <a:r>
              <a:rPr lang="en-US" dirty="0"/>
              <a:t> text1 = "Hello World!";</a:t>
            </a:r>
            <a:br>
              <a:rPr lang="en-US" dirty="0"/>
            </a:br>
            <a:r>
              <a:rPr lang="en-US" dirty="0" smtClean="0"/>
              <a:t>	let</a:t>
            </a:r>
            <a:r>
              <a:rPr lang="en-US" dirty="0"/>
              <a:t> text2 = text1.toUpperCase</a:t>
            </a:r>
            <a:r>
              <a:rPr lang="en-US" dirty="0" smtClean="0"/>
              <a:t>();</a:t>
            </a:r>
          </a:p>
          <a:p>
            <a:pPr marL="285750" indent="-285750">
              <a:lnSpc>
                <a:spcPct val="150000"/>
              </a:lnSpc>
              <a:buFont typeface="Wingdings" panose="05000000000000000000" pitchFamily="2" charset="2"/>
              <a:buChar char="Ø"/>
            </a:pPr>
            <a:r>
              <a:rPr lang="en-US" b="1" dirty="0"/>
              <a:t> </a:t>
            </a:r>
            <a:r>
              <a:rPr lang="en-US" b="1" dirty="0" smtClean="0"/>
              <a:t>Concatenation</a:t>
            </a:r>
          </a:p>
          <a:p>
            <a:pPr>
              <a:lnSpc>
                <a:spcPct val="150000"/>
              </a:lnSpc>
            </a:pPr>
            <a:r>
              <a:rPr lang="en-US" dirty="0" err="1" smtClean="0"/>
              <a:t>Concat</a:t>
            </a:r>
            <a:r>
              <a:rPr lang="en-US" dirty="0" smtClean="0"/>
              <a:t>() joins two or more strings.</a:t>
            </a:r>
          </a:p>
          <a:p>
            <a:pPr>
              <a:lnSpc>
                <a:spcPct val="150000"/>
              </a:lnSpc>
            </a:pPr>
            <a:r>
              <a:rPr lang="en-US" dirty="0" smtClean="0"/>
              <a:t>The </a:t>
            </a:r>
            <a:r>
              <a:rPr lang="en-US" dirty="0" err="1" smtClean="0"/>
              <a:t>concat</a:t>
            </a:r>
            <a:r>
              <a:rPr lang="en-US" dirty="0" smtClean="0"/>
              <a:t>() method can be used instead of the plus operator.</a:t>
            </a:r>
          </a:p>
          <a:p>
            <a:pPr>
              <a:lnSpc>
                <a:spcPct val="150000"/>
              </a:lnSpc>
            </a:pPr>
            <a:r>
              <a:rPr lang="en-US" dirty="0" err="1" smtClean="0"/>
              <a:t>Eg</a:t>
            </a:r>
            <a:r>
              <a:rPr lang="en-US" dirty="0" smtClean="0"/>
              <a:t>:	text </a:t>
            </a:r>
            <a:r>
              <a:rPr lang="en-US" dirty="0"/>
              <a:t>= "Hello" + " " + "World!";</a:t>
            </a:r>
            <a:br>
              <a:rPr lang="en-US" dirty="0"/>
            </a:br>
            <a:r>
              <a:rPr lang="en-US" dirty="0" smtClean="0"/>
              <a:t>	text </a:t>
            </a:r>
            <a:r>
              <a:rPr lang="en-US" dirty="0"/>
              <a:t>= "Hello".</a:t>
            </a:r>
            <a:r>
              <a:rPr lang="en-US" dirty="0" err="1"/>
              <a:t>concat</a:t>
            </a:r>
            <a:r>
              <a:rPr lang="en-US" dirty="0"/>
              <a:t>(" ", "World</a:t>
            </a:r>
            <a:r>
              <a:rPr lang="en-US" dirty="0" smtClean="0"/>
              <a:t>!");</a:t>
            </a:r>
          </a:p>
          <a:p>
            <a:pPr>
              <a:lnSpc>
                <a:spcPct val="150000"/>
              </a:lnSpc>
            </a:pPr>
            <a:endParaRPr lang="en-US" dirty="0" smtClean="0"/>
          </a:p>
          <a:p>
            <a:pPr>
              <a:lnSpc>
                <a:spcPct val="150000"/>
              </a:lnSpc>
            </a:pPr>
            <a:r>
              <a:rPr lang="en-US" dirty="0" smtClean="0"/>
              <a:t>	let</a:t>
            </a:r>
            <a:r>
              <a:rPr lang="en-US" dirty="0"/>
              <a:t> text1 = "Hello";</a:t>
            </a:r>
            <a:br>
              <a:rPr lang="en-US" dirty="0"/>
            </a:br>
            <a:r>
              <a:rPr lang="en-US" dirty="0" smtClean="0"/>
              <a:t>	let</a:t>
            </a:r>
            <a:r>
              <a:rPr lang="en-US" dirty="0"/>
              <a:t> text2 = "World";</a:t>
            </a:r>
            <a:br>
              <a:rPr lang="en-US" dirty="0"/>
            </a:br>
            <a:r>
              <a:rPr lang="en-US" dirty="0" smtClean="0"/>
              <a:t>	let</a:t>
            </a:r>
            <a:r>
              <a:rPr lang="en-US" dirty="0"/>
              <a:t> text3 = text1.concat(" ", text2);</a:t>
            </a:r>
            <a:endParaRPr lang="en-IN" dirty="0"/>
          </a:p>
        </p:txBody>
      </p:sp>
    </p:spTree>
    <p:extLst>
      <p:ext uri="{BB962C8B-B14F-4D97-AF65-F5344CB8AC3E}">
        <p14:creationId xmlns:p14="http://schemas.microsoft.com/office/powerpoint/2010/main" val="11846688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1627322" y="378824"/>
            <a:ext cx="10134371" cy="5977526"/>
          </a:xfrm>
        </p:spPr>
        <p:txBody>
          <a:bodyPr/>
          <a:lstStyle/>
          <a:p>
            <a:pPr marL="285750" indent="-285750">
              <a:lnSpc>
                <a:spcPct val="150000"/>
              </a:lnSpc>
              <a:buFont typeface="Wingdings" panose="05000000000000000000" pitchFamily="2" charset="2"/>
              <a:buChar char="Ø"/>
            </a:pPr>
            <a:r>
              <a:rPr lang="en-US" b="1" dirty="0" smtClean="0"/>
              <a:t> String Trim</a:t>
            </a:r>
          </a:p>
          <a:p>
            <a:pPr>
              <a:lnSpc>
                <a:spcPct val="150000"/>
              </a:lnSpc>
            </a:pPr>
            <a:r>
              <a:rPr lang="en-US" dirty="0" smtClean="0"/>
              <a:t>The trim() method removes whitespaces from both sides of a string.</a:t>
            </a:r>
          </a:p>
          <a:p>
            <a:pPr>
              <a:lnSpc>
                <a:spcPct val="150000"/>
              </a:lnSpc>
            </a:pPr>
            <a:r>
              <a:rPr lang="en-US" dirty="0" err="1" smtClean="0"/>
              <a:t>Eg</a:t>
            </a:r>
            <a:r>
              <a:rPr lang="en-US" dirty="0" smtClean="0"/>
              <a:t>: </a:t>
            </a:r>
            <a:r>
              <a:rPr lang="en-US" dirty="0"/>
              <a:t>let text1 = "      Hello World!      ";</a:t>
            </a:r>
            <a:br>
              <a:rPr lang="en-US" dirty="0"/>
            </a:br>
            <a:r>
              <a:rPr lang="en-US" dirty="0"/>
              <a:t>let text2 = text1.trim</a:t>
            </a:r>
            <a:r>
              <a:rPr lang="en-US" dirty="0" smtClean="0"/>
              <a:t>();</a:t>
            </a:r>
          </a:p>
          <a:p>
            <a:pPr marL="285750" indent="-285750">
              <a:lnSpc>
                <a:spcPct val="150000"/>
              </a:lnSpc>
              <a:buFont typeface="Wingdings" panose="05000000000000000000" pitchFamily="2" charset="2"/>
              <a:buChar char="Ø"/>
            </a:pPr>
            <a:r>
              <a:rPr lang="en-US" dirty="0"/>
              <a:t> </a:t>
            </a:r>
            <a:r>
              <a:rPr lang="en-US" dirty="0" err="1" smtClean="0"/>
              <a:t>trimStart</a:t>
            </a:r>
            <a:r>
              <a:rPr lang="en-US" dirty="0" smtClean="0"/>
              <a:t>()</a:t>
            </a:r>
          </a:p>
          <a:p>
            <a:pPr>
              <a:lnSpc>
                <a:spcPct val="150000"/>
              </a:lnSpc>
            </a:pPr>
            <a:r>
              <a:rPr lang="en-US" dirty="0" smtClean="0"/>
              <a:t>The </a:t>
            </a:r>
            <a:r>
              <a:rPr lang="en-US" dirty="0" err="1" smtClean="0"/>
              <a:t>trimStart</a:t>
            </a:r>
            <a:r>
              <a:rPr lang="en-US" dirty="0" smtClean="0"/>
              <a:t>() method works like trim(), but removes whitespace only from the start of a string.</a:t>
            </a:r>
          </a:p>
          <a:p>
            <a:pPr>
              <a:lnSpc>
                <a:spcPct val="150000"/>
              </a:lnSpc>
            </a:pPr>
            <a:r>
              <a:rPr lang="en-US" dirty="0" err="1" smtClean="0"/>
              <a:t>Eg</a:t>
            </a:r>
            <a:r>
              <a:rPr lang="en-US" dirty="0" smtClean="0"/>
              <a:t>: </a:t>
            </a:r>
            <a:r>
              <a:rPr lang="en-US" dirty="0"/>
              <a:t>let text1 = "     Hello World!     ";</a:t>
            </a:r>
            <a:br>
              <a:rPr lang="en-US" dirty="0"/>
            </a:br>
            <a:r>
              <a:rPr lang="en-US" dirty="0"/>
              <a:t>let text2 = text1.trimStart</a:t>
            </a:r>
            <a:r>
              <a:rPr lang="en-US" dirty="0" smtClean="0"/>
              <a:t>();</a:t>
            </a:r>
          </a:p>
          <a:p>
            <a:pPr marL="285750" indent="-285750">
              <a:lnSpc>
                <a:spcPct val="150000"/>
              </a:lnSpc>
              <a:buFont typeface="Wingdings" panose="05000000000000000000" pitchFamily="2" charset="2"/>
              <a:buChar char="Ø"/>
            </a:pPr>
            <a:r>
              <a:rPr lang="en-US" dirty="0"/>
              <a:t> </a:t>
            </a:r>
            <a:r>
              <a:rPr lang="en-US" dirty="0" err="1" smtClean="0"/>
              <a:t>trimEnd</a:t>
            </a:r>
            <a:r>
              <a:rPr lang="en-US" dirty="0" smtClean="0"/>
              <a:t>()</a:t>
            </a:r>
          </a:p>
          <a:p>
            <a:pPr>
              <a:lnSpc>
                <a:spcPct val="150000"/>
              </a:lnSpc>
            </a:pPr>
            <a:r>
              <a:rPr lang="en-US" dirty="0" smtClean="0"/>
              <a:t>The </a:t>
            </a:r>
            <a:r>
              <a:rPr lang="en-US" dirty="0" err="1" smtClean="0"/>
              <a:t>trimEnd</a:t>
            </a:r>
            <a:r>
              <a:rPr lang="en-US" dirty="0" smtClean="0"/>
              <a:t>() method works like trim(), but removes whitespaces only from the end of a string.</a:t>
            </a:r>
          </a:p>
          <a:p>
            <a:pPr>
              <a:lnSpc>
                <a:spcPct val="150000"/>
              </a:lnSpc>
            </a:pPr>
            <a:endParaRPr lang="en-US" dirty="0" smtClean="0"/>
          </a:p>
        </p:txBody>
      </p:sp>
    </p:spTree>
    <p:extLst>
      <p:ext uri="{BB962C8B-B14F-4D97-AF65-F5344CB8AC3E}">
        <p14:creationId xmlns:p14="http://schemas.microsoft.com/office/powerpoint/2010/main" val="12996811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1627322" y="522514"/>
            <a:ext cx="10134371" cy="5833835"/>
          </a:xfrm>
        </p:spPr>
        <p:txBody>
          <a:bodyPr/>
          <a:lstStyle/>
          <a:p>
            <a:pPr marL="285750" indent="-285750">
              <a:lnSpc>
                <a:spcPct val="150000"/>
              </a:lnSpc>
              <a:buFont typeface="Wingdings" panose="05000000000000000000" pitchFamily="2" charset="2"/>
              <a:buChar char="Ø"/>
            </a:pPr>
            <a:r>
              <a:rPr lang="en-US" dirty="0" smtClean="0"/>
              <a:t> String repeat()</a:t>
            </a:r>
          </a:p>
          <a:p>
            <a:pPr>
              <a:lnSpc>
                <a:spcPct val="150000"/>
              </a:lnSpc>
            </a:pPr>
            <a:r>
              <a:rPr lang="en-US" dirty="0" smtClean="0"/>
              <a:t>The repeat() method returns a string with a number of copies of a string.</a:t>
            </a:r>
          </a:p>
          <a:p>
            <a:pPr>
              <a:lnSpc>
                <a:spcPct val="150000"/>
              </a:lnSpc>
            </a:pPr>
            <a:r>
              <a:rPr lang="en-US" dirty="0" smtClean="0"/>
              <a:t>The repeat() method returns a new string.</a:t>
            </a:r>
          </a:p>
          <a:p>
            <a:pPr>
              <a:lnSpc>
                <a:spcPct val="150000"/>
              </a:lnSpc>
            </a:pPr>
            <a:r>
              <a:rPr lang="en-US" dirty="0" smtClean="0"/>
              <a:t>The repeat() method does not change the original string().</a:t>
            </a:r>
          </a:p>
          <a:p>
            <a:pPr>
              <a:lnSpc>
                <a:spcPct val="150000"/>
              </a:lnSpc>
            </a:pPr>
            <a:r>
              <a:rPr lang="en-US" dirty="0" err="1" smtClean="0"/>
              <a:t>Eg</a:t>
            </a:r>
            <a:r>
              <a:rPr lang="en-US" dirty="0" smtClean="0"/>
              <a:t>:	let</a:t>
            </a:r>
            <a:r>
              <a:rPr lang="en-US" dirty="0"/>
              <a:t> text = "Hello world!";</a:t>
            </a:r>
            <a:br>
              <a:rPr lang="en-US" dirty="0"/>
            </a:br>
            <a:r>
              <a:rPr lang="en-US" dirty="0" smtClean="0"/>
              <a:t>	let</a:t>
            </a:r>
            <a:r>
              <a:rPr lang="en-US" dirty="0"/>
              <a:t> result = </a:t>
            </a:r>
            <a:r>
              <a:rPr lang="en-US" dirty="0" err="1"/>
              <a:t>text.repeat</a:t>
            </a:r>
            <a:r>
              <a:rPr lang="en-US" dirty="0"/>
              <a:t>(2</a:t>
            </a:r>
            <a:r>
              <a:rPr lang="en-US" dirty="0" smtClean="0"/>
              <a:t>);</a:t>
            </a:r>
          </a:p>
          <a:p>
            <a:pPr marL="285750" indent="-285750">
              <a:lnSpc>
                <a:spcPct val="150000"/>
              </a:lnSpc>
              <a:buFont typeface="Wingdings" panose="05000000000000000000" pitchFamily="2" charset="2"/>
              <a:buChar char="Ø"/>
            </a:pPr>
            <a:r>
              <a:rPr lang="en-US" dirty="0"/>
              <a:t> </a:t>
            </a:r>
            <a:r>
              <a:rPr lang="en-US" dirty="0" smtClean="0"/>
              <a:t>Replacing String Content</a:t>
            </a:r>
          </a:p>
          <a:p>
            <a:pPr>
              <a:lnSpc>
                <a:spcPct val="150000"/>
              </a:lnSpc>
            </a:pPr>
            <a:r>
              <a:rPr lang="en-US" dirty="0" smtClean="0"/>
              <a:t>The replace() method replaces a specified value with another value in a string:</a:t>
            </a:r>
          </a:p>
          <a:p>
            <a:pPr>
              <a:lnSpc>
                <a:spcPct val="150000"/>
              </a:lnSpc>
            </a:pPr>
            <a:r>
              <a:rPr lang="en-US" dirty="0" err="1" smtClean="0"/>
              <a:t>Eg</a:t>
            </a:r>
            <a:r>
              <a:rPr lang="en-US" dirty="0" smtClean="0"/>
              <a:t>:	let</a:t>
            </a:r>
            <a:r>
              <a:rPr lang="en-US" dirty="0"/>
              <a:t> text = "Please visit Microsoft!";</a:t>
            </a:r>
            <a:br>
              <a:rPr lang="en-US" dirty="0"/>
            </a:br>
            <a:r>
              <a:rPr lang="en-US" dirty="0" smtClean="0"/>
              <a:t>	let</a:t>
            </a:r>
            <a:r>
              <a:rPr lang="en-US" dirty="0"/>
              <a:t> </a:t>
            </a:r>
            <a:r>
              <a:rPr lang="en-US" dirty="0" err="1"/>
              <a:t>newText</a:t>
            </a:r>
            <a:r>
              <a:rPr lang="en-US" dirty="0"/>
              <a:t> = </a:t>
            </a:r>
            <a:r>
              <a:rPr lang="en-US" dirty="0" err="1"/>
              <a:t>text.replace</a:t>
            </a:r>
            <a:r>
              <a:rPr lang="en-US" dirty="0"/>
              <a:t>("Microsoft", </a:t>
            </a:r>
            <a:r>
              <a:rPr lang="en-US" dirty="0" smtClean="0"/>
              <a:t>“google");</a:t>
            </a:r>
            <a:endParaRPr lang="en-US" dirty="0"/>
          </a:p>
        </p:txBody>
      </p:sp>
    </p:spTree>
    <p:extLst>
      <p:ext uri="{BB962C8B-B14F-4D97-AF65-F5344CB8AC3E}">
        <p14:creationId xmlns:p14="http://schemas.microsoft.com/office/powerpoint/2010/main" val="2723808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4E9E228-B02C-3941-B458-23CB2D67B476}"/>
              </a:ext>
            </a:extLst>
          </p:cNvPr>
          <p:cNvSpPr>
            <a:spLocks noGrp="1"/>
          </p:cNvSpPr>
          <p:nvPr>
            <p:ph type="body" sz="quarter" idx="14"/>
          </p:nvPr>
        </p:nvSpPr>
        <p:spPr>
          <a:xfrm>
            <a:off x="1509756" y="396724"/>
            <a:ext cx="10325193" cy="6304522"/>
          </a:xfrm>
        </p:spPr>
        <p:txBody>
          <a:bodyPr>
            <a:normAutofit fontScale="85000" lnSpcReduction="20000"/>
          </a:bodyPr>
          <a:lstStyle/>
          <a:p>
            <a:pPr marL="342900" indent="-342900">
              <a:lnSpc>
                <a:spcPct val="170000"/>
              </a:lnSpc>
              <a:buFont typeface="Wingdings" panose="05000000000000000000" pitchFamily="2" charset="2"/>
              <a:buChar char="Ø"/>
            </a:pPr>
            <a:r>
              <a:rPr lang="en-US" sz="2000" dirty="0" smtClean="0"/>
              <a:t>Java script can change HTML Content:</a:t>
            </a:r>
          </a:p>
          <a:p>
            <a:pPr>
              <a:lnSpc>
                <a:spcPct val="170000"/>
              </a:lnSpc>
            </a:pPr>
            <a:r>
              <a:rPr lang="en-US" sz="2000" dirty="0" smtClean="0"/>
              <a:t>One of many Java script HTML Methods is </a:t>
            </a:r>
            <a:r>
              <a:rPr lang="en-US" sz="2000" dirty="0" smtClean="0">
                <a:solidFill>
                  <a:srgbClr val="FF0000"/>
                </a:solidFill>
              </a:rPr>
              <a:t>getElementById().</a:t>
            </a:r>
          </a:p>
          <a:p>
            <a:pPr>
              <a:lnSpc>
                <a:spcPct val="170000"/>
              </a:lnSpc>
            </a:pPr>
            <a:r>
              <a:rPr lang="en-US" sz="2000" dirty="0" err="1" smtClean="0"/>
              <a:t>Eg</a:t>
            </a:r>
            <a:r>
              <a:rPr lang="en-US" sz="2000" dirty="0"/>
              <a:t>: </a:t>
            </a:r>
            <a:r>
              <a:rPr lang="en-US" sz="2000" dirty="0" smtClean="0"/>
              <a:t>	&lt;!</a:t>
            </a:r>
            <a:r>
              <a:rPr lang="en-US" sz="2000" dirty="0"/>
              <a:t>DOCTYPE html</a:t>
            </a:r>
            <a:r>
              <a:rPr lang="en-US" sz="2000" dirty="0" smtClean="0"/>
              <a:t>&gt;</a:t>
            </a:r>
          </a:p>
          <a:p>
            <a:pPr>
              <a:lnSpc>
                <a:spcPct val="170000"/>
              </a:lnSpc>
            </a:pPr>
            <a:r>
              <a:rPr lang="en-US" sz="2000" dirty="0"/>
              <a:t>	</a:t>
            </a:r>
            <a:r>
              <a:rPr lang="en-US" sz="2000" dirty="0" smtClean="0"/>
              <a:t>&lt;</a:t>
            </a:r>
            <a:r>
              <a:rPr lang="en-US" sz="2000" dirty="0"/>
              <a:t>html</a:t>
            </a:r>
            <a:r>
              <a:rPr lang="en-US" sz="2000" dirty="0" smtClean="0"/>
              <a:t>&gt;</a:t>
            </a:r>
          </a:p>
          <a:p>
            <a:pPr>
              <a:lnSpc>
                <a:spcPct val="170000"/>
              </a:lnSpc>
            </a:pPr>
            <a:r>
              <a:rPr lang="en-US" sz="2000" dirty="0" smtClean="0"/>
              <a:t>	&lt;</a:t>
            </a:r>
            <a:r>
              <a:rPr lang="en-US" sz="2000" dirty="0"/>
              <a:t>body</a:t>
            </a:r>
            <a:r>
              <a:rPr lang="en-US" sz="2000" dirty="0" smtClean="0"/>
              <a:t>&gt;</a:t>
            </a:r>
            <a:endParaRPr lang="en-US" sz="2000" dirty="0"/>
          </a:p>
          <a:p>
            <a:pPr>
              <a:lnSpc>
                <a:spcPct val="170000"/>
              </a:lnSpc>
            </a:pPr>
            <a:r>
              <a:rPr lang="en-US" sz="2000" dirty="0" smtClean="0"/>
              <a:t>	&lt;</a:t>
            </a:r>
            <a:r>
              <a:rPr lang="en-US" sz="2000" dirty="0"/>
              <a:t>h2&gt;What Can JavaScript Do?&lt;/h2</a:t>
            </a:r>
            <a:r>
              <a:rPr lang="en-US" sz="2000" dirty="0" smtClean="0"/>
              <a:t>&gt;</a:t>
            </a:r>
          </a:p>
          <a:p>
            <a:pPr>
              <a:lnSpc>
                <a:spcPct val="170000"/>
              </a:lnSpc>
            </a:pPr>
            <a:r>
              <a:rPr lang="en-US" sz="2000" dirty="0"/>
              <a:t>	</a:t>
            </a:r>
            <a:r>
              <a:rPr lang="en-US" sz="2000" dirty="0" smtClean="0"/>
              <a:t>&lt;</a:t>
            </a:r>
            <a:r>
              <a:rPr lang="en-US" sz="2000" dirty="0"/>
              <a:t>p id="demo"&gt;JavaScript can change HTML content.&lt;/p&gt;</a:t>
            </a:r>
          </a:p>
          <a:p>
            <a:pPr>
              <a:lnSpc>
                <a:spcPct val="170000"/>
              </a:lnSpc>
            </a:pPr>
            <a:r>
              <a:rPr lang="en-US" sz="2000" dirty="0" smtClean="0"/>
              <a:t>	&lt;</a:t>
            </a:r>
            <a:r>
              <a:rPr lang="en-US" sz="2000" dirty="0"/>
              <a:t>button type="button" </a:t>
            </a:r>
            <a:r>
              <a:rPr lang="en-US" sz="2000" dirty="0" err="1"/>
              <a:t>onclick</a:t>
            </a:r>
            <a:r>
              <a:rPr lang="en-US" sz="2000" dirty="0"/>
              <a:t>='</a:t>
            </a:r>
            <a:r>
              <a:rPr lang="en-US" sz="2000" dirty="0" err="1"/>
              <a:t>document.getElementById</a:t>
            </a:r>
            <a:r>
              <a:rPr lang="en-US" sz="2000" dirty="0"/>
              <a:t>("demo").innerHTML = "Hello </a:t>
            </a:r>
            <a:r>
              <a:rPr lang="en-US" sz="2000" dirty="0" smtClean="0"/>
              <a:t>	JavaScript</a:t>
            </a:r>
            <a:r>
              <a:rPr lang="en-US" sz="2000" dirty="0"/>
              <a:t>!"'&gt;Click Me!&lt;/button</a:t>
            </a:r>
            <a:r>
              <a:rPr lang="en-US" sz="2000" dirty="0" smtClean="0"/>
              <a:t>&gt;</a:t>
            </a:r>
          </a:p>
          <a:p>
            <a:pPr>
              <a:lnSpc>
                <a:spcPct val="170000"/>
              </a:lnSpc>
            </a:pPr>
            <a:r>
              <a:rPr lang="en-US" sz="2000" dirty="0"/>
              <a:t>	</a:t>
            </a:r>
            <a:r>
              <a:rPr lang="en-US" sz="2000" dirty="0" smtClean="0"/>
              <a:t>&lt;/</a:t>
            </a:r>
            <a:r>
              <a:rPr lang="en-US" sz="2000" dirty="0"/>
              <a:t>body&gt;</a:t>
            </a:r>
          </a:p>
          <a:p>
            <a:pPr>
              <a:lnSpc>
                <a:spcPct val="170000"/>
              </a:lnSpc>
            </a:pPr>
            <a:r>
              <a:rPr lang="en-US" sz="2000" dirty="0" smtClean="0"/>
              <a:t>	&lt;/</a:t>
            </a:r>
            <a:r>
              <a:rPr lang="en-US" sz="2000" dirty="0"/>
              <a:t>html</a:t>
            </a:r>
            <a:r>
              <a:rPr lang="en-US" sz="2000" dirty="0" smtClean="0"/>
              <a:t>&gt;</a:t>
            </a:r>
          </a:p>
          <a:p>
            <a:pPr>
              <a:lnSpc>
                <a:spcPct val="170000"/>
              </a:lnSpc>
            </a:pPr>
            <a:r>
              <a:rPr lang="en-US" sz="2400" dirty="0" smtClean="0"/>
              <a:t>Note: JavaScript accepts both double and single quotes:</a:t>
            </a:r>
          </a:p>
          <a:p>
            <a:pPr>
              <a:lnSpc>
                <a:spcPct val="170000"/>
              </a:lnSpc>
            </a:pPr>
            <a:endParaRPr lang="en-US" sz="2000" dirty="0"/>
          </a:p>
        </p:txBody>
      </p:sp>
    </p:spTree>
    <p:extLst>
      <p:ext uri="{BB962C8B-B14F-4D97-AF65-F5344CB8AC3E}">
        <p14:creationId xmlns:p14="http://schemas.microsoft.com/office/powerpoint/2010/main" val="22300716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1627322" y="613954"/>
            <a:ext cx="10134371" cy="5742395"/>
          </a:xfrm>
        </p:spPr>
        <p:txBody>
          <a:bodyPr/>
          <a:lstStyle/>
          <a:p>
            <a:pPr marL="285750" indent="-285750">
              <a:lnSpc>
                <a:spcPct val="150000"/>
              </a:lnSpc>
              <a:buFont typeface="Wingdings" panose="05000000000000000000" pitchFamily="2" charset="2"/>
              <a:buChar char="Ø"/>
            </a:pPr>
            <a:r>
              <a:rPr lang="en-US" dirty="0" smtClean="0"/>
              <a:t> Converting a string to an Array</a:t>
            </a:r>
          </a:p>
          <a:p>
            <a:pPr>
              <a:lnSpc>
                <a:spcPct val="150000"/>
              </a:lnSpc>
            </a:pPr>
            <a:r>
              <a:rPr lang="en-US" dirty="0" smtClean="0"/>
              <a:t>A string can be converted to an array with the split() method:</a:t>
            </a:r>
          </a:p>
          <a:p>
            <a:pPr>
              <a:lnSpc>
                <a:spcPct val="150000"/>
              </a:lnSpc>
            </a:pPr>
            <a:r>
              <a:rPr lang="en-US" dirty="0" err="1" smtClean="0"/>
              <a:t>Eg</a:t>
            </a:r>
            <a:r>
              <a:rPr lang="en-US" dirty="0" smtClean="0"/>
              <a:t>: 	</a:t>
            </a:r>
            <a:r>
              <a:rPr lang="en-IN" dirty="0" err="1" smtClean="0"/>
              <a:t>text.split</a:t>
            </a:r>
            <a:r>
              <a:rPr lang="en-IN" dirty="0"/>
              <a:t>(",")    // Split on commas</a:t>
            </a:r>
            <a:br>
              <a:rPr lang="en-IN" dirty="0"/>
            </a:br>
            <a:r>
              <a:rPr lang="en-IN" dirty="0" smtClean="0"/>
              <a:t>	</a:t>
            </a:r>
            <a:r>
              <a:rPr lang="en-IN" dirty="0" err="1" smtClean="0"/>
              <a:t>text.split</a:t>
            </a:r>
            <a:r>
              <a:rPr lang="en-IN" dirty="0"/>
              <a:t>(" ")    // Split on spaces</a:t>
            </a:r>
            <a:br>
              <a:rPr lang="en-IN" dirty="0"/>
            </a:br>
            <a:r>
              <a:rPr lang="en-IN" dirty="0" smtClean="0"/>
              <a:t>	</a:t>
            </a:r>
            <a:r>
              <a:rPr lang="en-IN" dirty="0" err="1" smtClean="0"/>
              <a:t>text.split</a:t>
            </a:r>
            <a:r>
              <a:rPr lang="en-IN" dirty="0"/>
              <a:t>("|")    // Split on pipe</a:t>
            </a:r>
          </a:p>
        </p:txBody>
      </p:sp>
    </p:spTree>
    <p:extLst>
      <p:ext uri="{BB962C8B-B14F-4D97-AF65-F5344CB8AC3E}">
        <p14:creationId xmlns:p14="http://schemas.microsoft.com/office/powerpoint/2010/main" val="42510867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String Search</a:t>
            </a:r>
            <a:endParaRPr lang="en-IN" dirty="0"/>
          </a:p>
        </p:txBody>
      </p:sp>
      <p:sp>
        <p:nvSpPr>
          <p:cNvPr id="3" name="Text Placeholder 2"/>
          <p:cNvSpPr>
            <a:spLocks noGrp="1"/>
          </p:cNvSpPr>
          <p:nvPr>
            <p:ph type="body" sz="quarter" idx="14"/>
          </p:nvPr>
        </p:nvSpPr>
        <p:spPr/>
        <p:txBody>
          <a:bodyPr/>
          <a:lstStyle/>
          <a:p>
            <a:pPr marL="285750" indent="-285750">
              <a:lnSpc>
                <a:spcPct val="150000"/>
              </a:lnSpc>
              <a:buFont typeface="Wingdings" panose="05000000000000000000" pitchFamily="2" charset="2"/>
              <a:buChar char="Ø"/>
            </a:pPr>
            <a:r>
              <a:rPr lang="en-US" dirty="0"/>
              <a:t> </a:t>
            </a:r>
            <a:r>
              <a:rPr lang="en-US" dirty="0" smtClean="0"/>
              <a:t>String </a:t>
            </a:r>
            <a:r>
              <a:rPr lang="en-US" dirty="0" err="1" smtClean="0"/>
              <a:t>indexOf</a:t>
            </a:r>
            <a:r>
              <a:rPr lang="en-US" dirty="0" smtClean="0"/>
              <a:t>():</a:t>
            </a:r>
          </a:p>
          <a:p>
            <a:pPr>
              <a:lnSpc>
                <a:spcPct val="150000"/>
              </a:lnSpc>
            </a:pPr>
            <a:r>
              <a:rPr lang="en-US" dirty="0" smtClean="0"/>
              <a:t>The </a:t>
            </a:r>
            <a:r>
              <a:rPr lang="en-US" dirty="0" err="1" smtClean="0"/>
              <a:t>indexOf</a:t>
            </a:r>
            <a:r>
              <a:rPr lang="en-US" dirty="0" smtClean="0"/>
              <a:t>() method returns the index (position) of the first occurrence of a string in a string, or it returns -1 if the string is not found:</a:t>
            </a:r>
          </a:p>
          <a:p>
            <a:pPr>
              <a:lnSpc>
                <a:spcPct val="150000"/>
              </a:lnSpc>
            </a:pPr>
            <a:r>
              <a:rPr lang="en-US" dirty="0" err="1" smtClean="0"/>
              <a:t>Eg</a:t>
            </a:r>
            <a:r>
              <a:rPr lang="en-US" dirty="0" smtClean="0"/>
              <a:t>: 	let</a:t>
            </a:r>
            <a:r>
              <a:rPr lang="en-US" dirty="0"/>
              <a:t> text = "Please locate where 'locate' occurs!";</a:t>
            </a:r>
            <a:br>
              <a:rPr lang="en-US" dirty="0"/>
            </a:br>
            <a:r>
              <a:rPr lang="en-US" dirty="0" smtClean="0"/>
              <a:t>	let</a:t>
            </a:r>
            <a:r>
              <a:rPr lang="en-US" dirty="0"/>
              <a:t> index = </a:t>
            </a:r>
            <a:r>
              <a:rPr lang="en-US" dirty="0" err="1"/>
              <a:t>text.indexOf</a:t>
            </a:r>
            <a:r>
              <a:rPr lang="en-US" dirty="0"/>
              <a:t>("locate</a:t>
            </a:r>
            <a:r>
              <a:rPr lang="en-US" dirty="0" smtClean="0"/>
              <a:t>");</a:t>
            </a:r>
          </a:p>
          <a:p>
            <a:pPr marL="285750" indent="-285750">
              <a:lnSpc>
                <a:spcPct val="150000"/>
              </a:lnSpc>
              <a:buFont typeface="Wingdings" panose="05000000000000000000" pitchFamily="2" charset="2"/>
              <a:buChar char="Ø"/>
            </a:pPr>
            <a:r>
              <a:rPr lang="en-US" dirty="0"/>
              <a:t> </a:t>
            </a:r>
            <a:r>
              <a:rPr lang="en-US" dirty="0" smtClean="0"/>
              <a:t>String </a:t>
            </a:r>
            <a:r>
              <a:rPr lang="en-US" dirty="0" err="1" smtClean="0"/>
              <a:t>lastIndexOf</a:t>
            </a:r>
            <a:r>
              <a:rPr lang="en-US" dirty="0" smtClean="0"/>
              <a:t>():</a:t>
            </a:r>
          </a:p>
          <a:p>
            <a:pPr>
              <a:lnSpc>
                <a:spcPct val="150000"/>
              </a:lnSpc>
            </a:pPr>
            <a:r>
              <a:rPr lang="en-US" dirty="0" smtClean="0"/>
              <a:t>The </a:t>
            </a:r>
            <a:r>
              <a:rPr lang="en-US" dirty="0" err="1" smtClean="0"/>
              <a:t>lastIndexOf</a:t>
            </a:r>
            <a:r>
              <a:rPr lang="en-US" dirty="0" smtClean="0"/>
              <a:t>() method returns the index of the last occurrence of a specified text in a string.</a:t>
            </a:r>
          </a:p>
          <a:p>
            <a:pPr>
              <a:lnSpc>
                <a:spcPct val="150000"/>
              </a:lnSpc>
            </a:pPr>
            <a:r>
              <a:rPr lang="en-US" dirty="0" err="1" smtClean="0"/>
              <a:t>Eg</a:t>
            </a:r>
            <a:r>
              <a:rPr lang="en-US" dirty="0" smtClean="0"/>
              <a:t>: 	let</a:t>
            </a:r>
            <a:r>
              <a:rPr lang="en-US" dirty="0"/>
              <a:t> text = "Please locate where 'locate' occurs!";</a:t>
            </a:r>
            <a:br>
              <a:rPr lang="en-US" dirty="0"/>
            </a:br>
            <a:r>
              <a:rPr lang="en-US" dirty="0" smtClean="0"/>
              <a:t>	let</a:t>
            </a:r>
            <a:r>
              <a:rPr lang="en-US" dirty="0"/>
              <a:t> index = </a:t>
            </a:r>
            <a:r>
              <a:rPr lang="en-US" dirty="0" err="1"/>
              <a:t>text.lastIndexOf</a:t>
            </a:r>
            <a:r>
              <a:rPr lang="en-US" dirty="0"/>
              <a:t>("locate</a:t>
            </a:r>
            <a:r>
              <a:rPr lang="en-US" dirty="0" smtClean="0"/>
              <a:t>");</a:t>
            </a:r>
          </a:p>
          <a:p>
            <a:pPr>
              <a:lnSpc>
                <a:spcPct val="150000"/>
              </a:lnSpc>
            </a:pPr>
            <a:r>
              <a:rPr lang="en-US" dirty="0" smtClean="0"/>
              <a:t>Both </a:t>
            </a:r>
            <a:r>
              <a:rPr lang="en-US" dirty="0" err="1" smtClean="0"/>
              <a:t>indexOf</a:t>
            </a:r>
            <a:r>
              <a:rPr lang="en-US" dirty="0" smtClean="0"/>
              <a:t>(), and </a:t>
            </a:r>
            <a:r>
              <a:rPr lang="en-US" dirty="0" err="1" smtClean="0"/>
              <a:t>lastIndexof</a:t>
            </a:r>
            <a:r>
              <a:rPr lang="en-US" dirty="0" smtClean="0"/>
              <a:t>() return -1 if the text is not found:</a:t>
            </a:r>
            <a:endParaRPr lang="en-US" dirty="0"/>
          </a:p>
        </p:txBody>
      </p:sp>
    </p:spTree>
    <p:extLst>
      <p:ext uri="{BB962C8B-B14F-4D97-AF65-F5344CB8AC3E}">
        <p14:creationId xmlns:p14="http://schemas.microsoft.com/office/powerpoint/2010/main" val="29039027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1627322" y="561704"/>
            <a:ext cx="10134371" cy="5794646"/>
          </a:xfrm>
        </p:spPr>
        <p:txBody>
          <a:bodyPr>
            <a:normAutofit/>
          </a:bodyPr>
          <a:lstStyle/>
          <a:p>
            <a:pPr>
              <a:lnSpc>
                <a:spcPct val="150000"/>
              </a:lnSpc>
            </a:pPr>
            <a:r>
              <a:rPr lang="en-US" dirty="0" err="1" smtClean="0"/>
              <a:t>Eg</a:t>
            </a:r>
            <a:r>
              <a:rPr lang="en-US" dirty="0" smtClean="0"/>
              <a:t>:	let</a:t>
            </a:r>
            <a:r>
              <a:rPr lang="en-US" dirty="0"/>
              <a:t> text = "Please locate where 'locate' occurs!";</a:t>
            </a:r>
            <a:br>
              <a:rPr lang="en-US" dirty="0"/>
            </a:br>
            <a:r>
              <a:rPr lang="en-US" dirty="0" smtClean="0"/>
              <a:t>	let</a:t>
            </a:r>
            <a:r>
              <a:rPr lang="en-US" dirty="0"/>
              <a:t> index = </a:t>
            </a:r>
            <a:r>
              <a:rPr lang="en-US" dirty="0" err="1"/>
              <a:t>text.lastIndexOf</a:t>
            </a:r>
            <a:r>
              <a:rPr lang="en-US" dirty="0"/>
              <a:t>("John</a:t>
            </a:r>
            <a:r>
              <a:rPr lang="en-US" dirty="0" smtClean="0"/>
              <a:t>");</a:t>
            </a:r>
          </a:p>
          <a:p>
            <a:pPr>
              <a:lnSpc>
                <a:spcPct val="150000"/>
              </a:lnSpc>
            </a:pPr>
            <a:r>
              <a:rPr lang="en-US" dirty="0"/>
              <a:t>Both </a:t>
            </a:r>
            <a:r>
              <a:rPr lang="en-US" dirty="0" smtClean="0"/>
              <a:t>methods accept a second parameter as the starting position for the search:</a:t>
            </a:r>
          </a:p>
          <a:p>
            <a:pPr>
              <a:lnSpc>
                <a:spcPct val="150000"/>
              </a:lnSpc>
            </a:pPr>
            <a:r>
              <a:rPr lang="en-US" dirty="0" err="1" smtClean="0"/>
              <a:t>Eg</a:t>
            </a:r>
            <a:r>
              <a:rPr lang="en-US" dirty="0" smtClean="0"/>
              <a:t>: 	let</a:t>
            </a:r>
            <a:r>
              <a:rPr lang="en-US" dirty="0"/>
              <a:t> text = "Please locate where 'locate' occurs!";</a:t>
            </a:r>
            <a:br>
              <a:rPr lang="en-US" dirty="0"/>
            </a:br>
            <a:r>
              <a:rPr lang="en-US" dirty="0" smtClean="0"/>
              <a:t>	let</a:t>
            </a:r>
            <a:r>
              <a:rPr lang="en-US" dirty="0"/>
              <a:t> index = </a:t>
            </a:r>
            <a:r>
              <a:rPr lang="en-US" dirty="0" err="1"/>
              <a:t>text.indexOf</a:t>
            </a:r>
            <a:r>
              <a:rPr lang="en-US" dirty="0"/>
              <a:t>("locate", 15</a:t>
            </a:r>
            <a:r>
              <a:rPr lang="en-US" dirty="0" smtClean="0"/>
              <a:t>);</a:t>
            </a:r>
          </a:p>
          <a:p>
            <a:pPr>
              <a:lnSpc>
                <a:spcPct val="150000"/>
              </a:lnSpc>
            </a:pPr>
            <a:r>
              <a:rPr lang="en-US" dirty="0" smtClean="0"/>
              <a:t>The </a:t>
            </a:r>
            <a:r>
              <a:rPr lang="en-US" dirty="0" err="1" smtClean="0"/>
              <a:t>lastIndexOf</a:t>
            </a:r>
            <a:r>
              <a:rPr lang="en-US" dirty="0" smtClean="0"/>
              <a:t>() methods searches backwards (from the end to the beginning), meaning: if the second parameter is 15, the search starts at position 15, and </a:t>
            </a:r>
            <a:r>
              <a:rPr lang="en-US" dirty="0" err="1" smtClean="0"/>
              <a:t>searchesto</a:t>
            </a:r>
            <a:r>
              <a:rPr lang="en-US" dirty="0" smtClean="0"/>
              <a:t> the beginning of the string.</a:t>
            </a:r>
          </a:p>
          <a:p>
            <a:pPr marL="285750" indent="-285750">
              <a:lnSpc>
                <a:spcPct val="150000"/>
              </a:lnSpc>
              <a:buFont typeface="Wingdings" panose="05000000000000000000" pitchFamily="2" charset="2"/>
              <a:buChar char="Ø"/>
            </a:pPr>
            <a:r>
              <a:rPr lang="en-US" dirty="0"/>
              <a:t> </a:t>
            </a:r>
            <a:r>
              <a:rPr lang="en-US" dirty="0" smtClean="0"/>
              <a:t>String search():</a:t>
            </a:r>
          </a:p>
          <a:p>
            <a:pPr>
              <a:lnSpc>
                <a:spcPct val="150000"/>
              </a:lnSpc>
            </a:pPr>
            <a:r>
              <a:rPr lang="en-US" dirty="0" smtClean="0"/>
              <a:t>The search() method searches a string for a string (or regular expression) and returns the position of the match:</a:t>
            </a:r>
          </a:p>
          <a:p>
            <a:pPr>
              <a:lnSpc>
                <a:spcPct val="150000"/>
              </a:lnSpc>
            </a:pPr>
            <a:r>
              <a:rPr lang="en-US" dirty="0" err="1" smtClean="0"/>
              <a:t>Eg</a:t>
            </a:r>
            <a:r>
              <a:rPr lang="en-US" dirty="0" smtClean="0"/>
              <a:t>: 	let</a:t>
            </a:r>
            <a:r>
              <a:rPr lang="en-US" dirty="0"/>
              <a:t> text = "Please locate where 'locate' occurs!";</a:t>
            </a:r>
            <a:br>
              <a:rPr lang="en-US" dirty="0"/>
            </a:br>
            <a:r>
              <a:rPr lang="en-US" dirty="0" smtClean="0"/>
              <a:t>	</a:t>
            </a:r>
            <a:r>
              <a:rPr lang="en-US" dirty="0" err="1" smtClean="0"/>
              <a:t>text.search</a:t>
            </a:r>
            <a:r>
              <a:rPr lang="en-US" dirty="0"/>
              <a:t>("locate");</a:t>
            </a:r>
            <a:endParaRPr lang="en-IN" dirty="0"/>
          </a:p>
        </p:txBody>
      </p:sp>
    </p:spTree>
    <p:extLst>
      <p:ext uri="{BB962C8B-B14F-4D97-AF65-F5344CB8AC3E}">
        <p14:creationId xmlns:p14="http://schemas.microsoft.com/office/powerpoint/2010/main" val="26845132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1627322" y="574766"/>
            <a:ext cx="10134371" cy="5781583"/>
          </a:xfrm>
        </p:spPr>
        <p:txBody>
          <a:bodyPr/>
          <a:lstStyle/>
          <a:p>
            <a:pPr marL="285750" indent="-285750">
              <a:lnSpc>
                <a:spcPct val="150000"/>
              </a:lnSpc>
              <a:buFont typeface="Wingdings" panose="05000000000000000000" pitchFamily="2" charset="2"/>
              <a:buChar char="Ø"/>
            </a:pPr>
            <a:r>
              <a:rPr lang="en-US" dirty="0" smtClean="0"/>
              <a:t> String includes():</a:t>
            </a:r>
          </a:p>
          <a:p>
            <a:pPr>
              <a:lnSpc>
                <a:spcPct val="150000"/>
              </a:lnSpc>
            </a:pPr>
            <a:r>
              <a:rPr lang="en-US" dirty="0" smtClean="0"/>
              <a:t>The includes() method returns true if a string contains a specified value, otherwise it returns false.</a:t>
            </a:r>
          </a:p>
          <a:p>
            <a:pPr>
              <a:lnSpc>
                <a:spcPct val="150000"/>
              </a:lnSpc>
            </a:pPr>
            <a:r>
              <a:rPr lang="en-US" dirty="0" err="1" smtClean="0"/>
              <a:t>Eg</a:t>
            </a:r>
            <a:r>
              <a:rPr lang="en-US" dirty="0" smtClean="0"/>
              <a:t>: 	let</a:t>
            </a:r>
            <a:r>
              <a:rPr lang="en-US" dirty="0"/>
              <a:t> text = "Hello world, welcome to the universe.";</a:t>
            </a:r>
            <a:br>
              <a:rPr lang="en-US" dirty="0"/>
            </a:br>
            <a:r>
              <a:rPr lang="en-US" dirty="0" smtClean="0"/>
              <a:t>	</a:t>
            </a:r>
            <a:r>
              <a:rPr lang="en-US" dirty="0" err="1" smtClean="0"/>
              <a:t>text.includes</a:t>
            </a:r>
            <a:r>
              <a:rPr lang="en-US" dirty="0"/>
              <a:t>("world</a:t>
            </a:r>
            <a:r>
              <a:rPr lang="en-US" dirty="0" smtClean="0"/>
              <a:t>");</a:t>
            </a:r>
          </a:p>
          <a:p>
            <a:pPr>
              <a:lnSpc>
                <a:spcPct val="150000"/>
              </a:lnSpc>
            </a:pPr>
            <a:r>
              <a:rPr lang="en-US" dirty="0"/>
              <a:t>Check if a string includes "world". Start at position 12</a:t>
            </a:r>
            <a:r>
              <a:rPr lang="en-US" dirty="0" smtClean="0"/>
              <a:t>:</a:t>
            </a:r>
          </a:p>
          <a:p>
            <a:pPr>
              <a:lnSpc>
                <a:spcPct val="150000"/>
              </a:lnSpc>
            </a:pPr>
            <a:r>
              <a:rPr lang="en-US" dirty="0" err="1" smtClean="0"/>
              <a:t>Eg</a:t>
            </a:r>
            <a:r>
              <a:rPr lang="en-US" dirty="0" smtClean="0"/>
              <a:t>: 	let</a:t>
            </a:r>
            <a:r>
              <a:rPr lang="en-US" dirty="0"/>
              <a:t> text = "Hello world, welcome to the universe.";</a:t>
            </a:r>
            <a:br>
              <a:rPr lang="en-US" dirty="0"/>
            </a:br>
            <a:r>
              <a:rPr lang="en-US" dirty="0" smtClean="0"/>
              <a:t>	</a:t>
            </a:r>
            <a:r>
              <a:rPr lang="en-US" dirty="0" err="1" smtClean="0"/>
              <a:t>text.includes</a:t>
            </a:r>
            <a:r>
              <a:rPr lang="en-US" dirty="0"/>
              <a:t>("world", 12);</a:t>
            </a:r>
            <a:endParaRPr lang="en-US" dirty="0" smtClean="0"/>
          </a:p>
          <a:p>
            <a:pPr marL="285750" indent="-285750">
              <a:lnSpc>
                <a:spcPct val="150000"/>
              </a:lnSpc>
              <a:buFont typeface="Wingdings" panose="05000000000000000000" pitchFamily="2" charset="2"/>
              <a:buChar char="Ø"/>
            </a:pPr>
            <a:r>
              <a:rPr lang="en-US" dirty="0" smtClean="0"/>
              <a:t> String </a:t>
            </a:r>
            <a:r>
              <a:rPr lang="en-US" dirty="0" err="1" smtClean="0"/>
              <a:t>startsWith</a:t>
            </a:r>
            <a:r>
              <a:rPr lang="en-US" dirty="0" smtClean="0"/>
              <a:t>():</a:t>
            </a:r>
          </a:p>
          <a:p>
            <a:pPr>
              <a:lnSpc>
                <a:spcPct val="150000"/>
              </a:lnSpc>
            </a:pPr>
            <a:r>
              <a:rPr lang="en-US" dirty="0" smtClean="0"/>
              <a:t>The </a:t>
            </a:r>
            <a:r>
              <a:rPr lang="en-US" dirty="0" err="1" smtClean="0"/>
              <a:t>startWith</a:t>
            </a:r>
            <a:r>
              <a:rPr lang="en-US" dirty="0" smtClean="0"/>
              <a:t>() method returns true if a string begins with a specified value. Otherwise it returns false.</a:t>
            </a:r>
          </a:p>
          <a:p>
            <a:pPr>
              <a:lnSpc>
                <a:spcPct val="150000"/>
              </a:lnSpc>
            </a:pPr>
            <a:r>
              <a:rPr lang="en-US" dirty="0" err="1" smtClean="0"/>
              <a:t>Eg</a:t>
            </a:r>
            <a:r>
              <a:rPr lang="en-US" dirty="0" smtClean="0"/>
              <a:t>: 	let</a:t>
            </a:r>
            <a:r>
              <a:rPr lang="en-US" dirty="0"/>
              <a:t> text = "Hello world, welcome to the universe.";</a:t>
            </a:r>
            <a:br>
              <a:rPr lang="en-US" dirty="0"/>
            </a:br>
            <a:r>
              <a:rPr lang="en-US" dirty="0" smtClean="0"/>
              <a:t>	</a:t>
            </a:r>
            <a:r>
              <a:rPr lang="en-US" dirty="0" err="1" smtClean="0"/>
              <a:t>text.startsWith</a:t>
            </a:r>
            <a:r>
              <a:rPr lang="en-US" dirty="0"/>
              <a:t>("Hello");</a:t>
            </a:r>
            <a:endParaRPr lang="en-IN" dirty="0"/>
          </a:p>
        </p:txBody>
      </p:sp>
    </p:spTree>
    <p:extLst>
      <p:ext uri="{BB962C8B-B14F-4D97-AF65-F5344CB8AC3E}">
        <p14:creationId xmlns:p14="http://schemas.microsoft.com/office/powerpoint/2010/main" val="37890310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1627322" y="613954"/>
            <a:ext cx="10134371" cy="5742395"/>
          </a:xfrm>
        </p:spPr>
        <p:txBody>
          <a:bodyPr/>
          <a:lstStyle/>
          <a:p>
            <a:pPr marL="285750" indent="-285750">
              <a:lnSpc>
                <a:spcPct val="150000"/>
              </a:lnSpc>
              <a:buFont typeface="Wingdings" panose="05000000000000000000" pitchFamily="2" charset="2"/>
              <a:buChar char="Ø"/>
            </a:pPr>
            <a:r>
              <a:rPr lang="en-US" dirty="0" smtClean="0"/>
              <a:t> String </a:t>
            </a:r>
            <a:r>
              <a:rPr lang="en-US" dirty="0" err="1" smtClean="0"/>
              <a:t>endsWith</a:t>
            </a:r>
            <a:r>
              <a:rPr lang="en-US" dirty="0" smtClean="0"/>
              <a:t>():</a:t>
            </a:r>
          </a:p>
          <a:p>
            <a:pPr>
              <a:lnSpc>
                <a:spcPct val="150000"/>
              </a:lnSpc>
            </a:pPr>
            <a:r>
              <a:rPr lang="en-US" dirty="0" smtClean="0"/>
              <a:t>The </a:t>
            </a:r>
            <a:r>
              <a:rPr lang="en-US" dirty="0" err="1" smtClean="0"/>
              <a:t>endsWith</a:t>
            </a:r>
            <a:r>
              <a:rPr lang="en-US" dirty="0" smtClean="0"/>
              <a:t>() method returns true if a string ends with a specified value. Otherwise it returns false.</a:t>
            </a:r>
          </a:p>
          <a:p>
            <a:pPr>
              <a:lnSpc>
                <a:spcPct val="150000"/>
              </a:lnSpc>
            </a:pPr>
            <a:r>
              <a:rPr lang="en-US" dirty="0" err="1" smtClean="0"/>
              <a:t>Eg</a:t>
            </a:r>
            <a:r>
              <a:rPr lang="en-US" dirty="0" smtClean="0"/>
              <a:t>:	let</a:t>
            </a:r>
            <a:r>
              <a:rPr lang="en-US" dirty="0"/>
              <a:t> text = "John Doe";</a:t>
            </a:r>
            <a:br>
              <a:rPr lang="en-US" dirty="0"/>
            </a:br>
            <a:r>
              <a:rPr lang="en-US" dirty="0" smtClean="0"/>
              <a:t>	</a:t>
            </a:r>
            <a:r>
              <a:rPr lang="en-US" dirty="0" err="1" smtClean="0"/>
              <a:t>text.endsWith</a:t>
            </a:r>
            <a:r>
              <a:rPr lang="en-US" dirty="0"/>
              <a:t>("Doe");</a:t>
            </a:r>
            <a:endParaRPr lang="en-IN" dirty="0"/>
          </a:p>
        </p:txBody>
      </p:sp>
    </p:spTree>
    <p:extLst>
      <p:ext uri="{BB962C8B-B14F-4D97-AF65-F5344CB8AC3E}">
        <p14:creationId xmlns:p14="http://schemas.microsoft.com/office/powerpoint/2010/main" val="15509451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Arrays</a:t>
            </a:r>
            <a:endParaRPr lang="en-IN" dirty="0"/>
          </a:p>
        </p:txBody>
      </p:sp>
      <p:sp>
        <p:nvSpPr>
          <p:cNvPr id="3" name="Text Placeholder 2"/>
          <p:cNvSpPr>
            <a:spLocks noGrp="1"/>
          </p:cNvSpPr>
          <p:nvPr>
            <p:ph type="body" sz="quarter" idx="14"/>
          </p:nvPr>
        </p:nvSpPr>
        <p:spPr/>
        <p:txBody>
          <a:bodyPr/>
          <a:lstStyle/>
          <a:p>
            <a:pPr marL="285750" indent="-285750">
              <a:lnSpc>
                <a:spcPct val="150000"/>
              </a:lnSpc>
              <a:buFont typeface="Wingdings" panose="05000000000000000000" pitchFamily="2" charset="2"/>
              <a:buChar char="Ø"/>
            </a:pPr>
            <a:r>
              <a:rPr lang="en-US" dirty="0" smtClean="0"/>
              <a:t> An array is a special variable, which can hold more than one value.</a:t>
            </a:r>
          </a:p>
          <a:p>
            <a:pPr marL="285750" indent="-285750">
              <a:lnSpc>
                <a:spcPct val="150000"/>
              </a:lnSpc>
              <a:buFont typeface="Wingdings" panose="05000000000000000000" pitchFamily="2" charset="2"/>
              <a:buChar char="Ø"/>
            </a:pPr>
            <a:r>
              <a:rPr lang="en-US" dirty="0"/>
              <a:t> </a:t>
            </a:r>
            <a:r>
              <a:rPr lang="en-US" dirty="0" smtClean="0"/>
              <a:t>Syntax</a:t>
            </a:r>
            <a:r>
              <a:rPr lang="en-US" dirty="0"/>
              <a:t>:  </a:t>
            </a:r>
            <a:r>
              <a:rPr lang="en-US" dirty="0" err="1"/>
              <a:t>const</a:t>
            </a:r>
            <a:r>
              <a:rPr lang="en-US" dirty="0"/>
              <a:t> </a:t>
            </a:r>
            <a:r>
              <a:rPr lang="en-US" dirty="0" err="1"/>
              <a:t>array_name</a:t>
            </a:r>
            <a:r>
              <a:rPr lang="en-US" dirty="0"/>
              <a:t> = [item1, item2, ...]; </a:t>
            </a:r>
            <a:endParaRPr lang="en-US" dirty="0" smtClean="0"/>
          </a:p>
          <a:p>
            <a:pPr marL="285750" indent="-285750">
              <a:lnSpc>
                <a:spcPct val="150000"/>
              </a:lnSpc>
              <a:buFont typeface="Wingdings" panose="05000000000000000000" pitchFamily="2" charset="2"/>
              <a:buChar char="Ø"/>
            </a:pPr>
            <a:r>
              <a:rPr lang="en-US" dirty="0"/>
              <a:t> </a:t>
            </a:r>
            <a:r>
              <a:rPr lang="en-US" dirty="0" err="1" smtClean="0"/>
              <a:t>Eg</a:t>
            </a:r>
            <a:r>
              <a:rPr lang="en-US" dirty="0" smtClean="0"/>
              <a:t>: </a:t>
            </a:r>
            <a:r>
              <a:rPr lang="en-US" dirty="0" err="1"/>
              <a:t>const</a:t>
            </a:r>
            <a:r>
              <a:rPr lang="en-US" dirty="0"/>
              <a:t> cars = ["Saab", "Volvo", "BMW</a:t>
            </a:r>
            <a:r>
              <a:rPr lang="en-US" dirty="0" smtClean="0"/>
              <a:t>"];</a:t>
            </a:r>
          </a:p>
          <a:p>
            <a:pPr marL="285750" indent="-285750">
              <a:lnSpc>
                <a:spcPct val="150000"/>
              </a:lnSpc>
              <a:buFont typeface="Wingdings" panose="05000000000000000000" pitchFamily="2" charset="2"/>
              <a:buChar char="Ø"/>
            </a:pPr>
            <a:r>
              <a:rPr lang="en-US" dirty="0" smtClean="0"/>
              <a:t>Accessing array elements:</a:t>
            </a:r>
          </a:p>
          <a:p>
            <a:pPr>
              <a:lnSpc>
                <a:spcPct val="150000"/>
              </a:lnSpc>
            </a:pPr>
            <a:r>
              <a:rPr lang="en-US" dirty="0"/>
              <a:t>You access an array element by referring to the index number</a:t>
            </a:r>
            <a:r>
              <a:rPr lang="en-US" dirty="0" smtClean="0"/>
              <a:t>:</a:t>
            </a:r>
          </a:p>
          <a:p>
            <a:pPr>
              <a:lnSpc>
                <a:spcPct val="150000"/>
              </a:lnSpc>
            </a:pPr>
            <a:r>
              <a:rPr lang="en-US" dirty="0" err="1" smtClean="0"/>
              <a:t>Eg</a:t>
            </a:r>
            <a:r>
              <a:rPr lang="en-US" dirty="0" smtClean="0"/>
              <a:t>: 	</a:t>
            </a:r>
            <a:r>
              <a:rPr lang="en-US" dirty="0" err="1" smtClean="0"/>
              <a:t>const</a:t>
            </a:r>
            <a:r>
              <a:rPr lang="en-US" dirty="0"/>
              <a:t> cars = ["Saab", "Volvo", "BMW"];</a:t>
            </a:r>
            <a:br>
              <a:rPr lang="en-US" dirty="0"/>
            </a:br>
            <a:r>
              <a:rPr lang="en-US" dirty="0" smtClean="0"/>
              <a:t>	let</a:t>
            </a:r>
            <a:r>
              <a:rPr lang="en-US" dirty="0"/>
              <a:t> car = cars[0</a:t>
            </a:r>
            <a:r>
              <a:rPr lang="en-US" dirty="0" smtClean="0"/>
              <a:t>];</a:t>
            </a:r>
          </a:p>
          <a:p>
            <a:pPr>
              <a:lnSpc>
                <a:spcPct val="150000"/>
              </a:lnSpc>
            </a:pPr>
            <a:r>
              <a:rPr lang="en-US" dirty="0" err="1" smtClean="0"/>
              <a:t>NoTe</a:t>
            </a:r>
            <a:r>
              <a:rPr lang="en-US" dirty="0" smtClean="0"/>
              <a:t>:  </a:t>
            </a:r>
            <a:r>
              <a:rPr lang="en-US" dirty="0"/>
              <a:t>Array indexes start with 0</a:t>
            </a:r>
            <a:r>
              <a:rPr lang="en-US" dirty="0" smtClean="0"/>
              <a:t>. [</a:t>
            </a:r>
            <a:r>
              <a:rPr lang="en-US" dirty="0"/>
              <a:t>0] is the first element. [1] is the second element.</a:t>
            </a:r>
          </a:p>
          <a:p>
            <a:pPr>
              <a:lnSpc>
                <a:spcPct val="150000"/>
              </a:lnSpc>
            </a:pPr>
            <a:endParaRPr lang="en-US" dirty="0" smtClean="0"/>
          </a:p>
          <a:p>
            <a:pPr marL="285750" indent="-285750">
              <a:lnSpc>
                <a:spcPct val="150000"/>
              </a:lnSpc>
              <a:buFont typeface="Wingdings" panose="05000000000000000000" pitchFamily="2" charset="2"/>
              <a:buChar char="Ø"/>
            </a:pPr>
            <a:endParaRPr lang="en-IN" dirty="0"/>
          </a:p>
        </p:txBody>
      </p:sp>
    </p:spTree>
    <p:extLst>
      <p:ext uri="{BB962C8B-B14F-4D97-AF65-F5344CB8AC3E}">
        <p14:creationId xmlns:p14="http://schemas.microsoft.com/office/powerpoint/2010/main" val="36110472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1627322" y="574766"/>
            <a:ext cx="10134371" cy="5781583"/>
          </a:xfrm>
        </p:spPr>
        <p:txBody>
          <a:bodyPr/>
          <a:lstStyle/>
          <a:p>
            <a:pPr marL="285750" indent="-285750">
              <a:lnSpc>
                <a:spcPct val="150000"/>
              </a:lnSpc>
              <a:buFont typeface="Wingdings" panose="05000000000000000000" pitchFamily="2" charset="2"/>
              <a:buChar char="Ø"/>
            </a:pPr>
            <a:r>
              <a:rPr lang="en-US" dirty="0" smtClean="0"/>
              <a:t> Changing an array element:</a:t>
            </a:r>
          </a:p>
          <a:p>
            <a:pPr>
              <a:lnSpc>
                <a:spcPct val="150000"/>
              </a:lnSpc>
            </a:pPr>
            <a:r>
              <a:rPr lang="en-US" dirty="0" err="1" smtClean="0"/>
              <a:t>Eg</a:t>
            </a:r>
            <a:r>
              <a:rPr lang="en-US" dirty="0" smtClean="0"/>
              <a:t>: 	</a:t>
            </a:r>
            <a:r>
              <a:rPr lang="en-US" dirty="0" err="1" smtClean="0"/>
              <a:t>const</a:t>
            </a:r>
            <a:r>
              <a:rPr lang="en-US" dirty="0"/>
              <a:t> cars = ["Saab", "Volvo", "BMW"];</a:t>
            </a:r>
            <a:br>
              <a:rPr lang="en-US" dirty="0"/>
            </a:br>
            <a:r>
              <a:rPr lang="en-US" dirty="0" smtClean="0"/>
              <a:t>	cars[0</a:t>
            </a:r>
            <a:r>
              <a:rPr lang="en-US" dirty="0"/>
              <a:t>] = "Opel</a:t>
            </a:r>
            <a:r>
              <a:rPr lang="en-US" dirty="0" smtClean="0"/>
              <a:t>";</a:t>
            </a:r>
          </a:p>
          <a:p>
            <a:pPr marL="285750" indent="-285750">
              <a:lnSpc>
                <a:spcPct val="150000"/>
              </a:lnSpc>
              <a:buFont typeface="Wingdings" panose="05000000000000000000" pitchFamily="2" charset="2"/>
              <a:buChar char="Ø"/>
            </a:pPr>
            <a:r>
              <a:rPr lang="en-US" dirty="0" smtClean="0"/>
              <a:t> Converting an array to a string:</a:t>
            </a:r>
          </a:p>
          <a:p>
            <a:pPr>
              <a:lnSpc>
                <a:spcPct val="150000"/>
              </a:lnSpc>
            </a:pPr>
            <a:r>
              <a:rPr lang="en-US" dirty="0" smtClean="0"/>
              <a:t>The </a:t>
            </a:r>
            <a:r>
              <a:rPr lang="en-US" dirty="0" err="1" smtClean="0"/>
              <a:t>javascript</a:t>
            </a:r>
            <a:r>
              <a:rPr lang="en-US" dirty="0" smtClean="0"/>
              <a:t> method </a:t>
            </a:r>
            <a:r>
              <a:rPr lang="en-US" dirty="0" err="1" smtClean="0"/>
              <a:t>toString</a:t>
            </a:r>
            <a:r>
              <a:rPr lang="en-US" dirty="0" smtClean="0"/>
              <a:t>() converts an array to a string of (comma separated) array values.</a:t>
            </a:r>
          </a:p>
          <a:p>
            <a:pPr>
              <a:lnSpc>
                <a:spcPct val="150000"/>
              </a:lnSpc>
            </a:pPr>
            <a:r>
              <a:rPr lang="en-US" dirty="0" err="1" smtClean="0"/>
              <a:t>Eg</a:t>
            </a:r>
            <a:r>
              <a:rPr lang="en-US" dirty="0" smtClean="0"/>
              <a:t>: 	</a:t>
            </a:r>
            <a:r>
              <a:rPr lang="en-IN" dirty="0" err="1" smtClean="0"/>
              <a:t>const</a:t>
            </a:r>
            <a:r>
              <a:rPr lang="en-IN" dirty="0"/>
              <a:t> fruits = ["Banana", "Orange", "Apple", "Mango"];</a:t>
            </a:r>
            <a:br>
              <a:rPr lang="en-IN" dirty="0"/>
            </a:br>
            <a:r>
              <a:rPr lang="en-IN" dirty="0" smtClean="0"/>
              <a:t>	</a:t>
            </a:r>
            <a:r>
              <a:rPr lang="en-IN" dirty="0" err="1" smtClean="0"/>
              <a:t>document.getElementById</a:t>
            </a:r>
            <a:r>
              <a:rPr lang="en-IN" dirty="0"/>
              <a:t>("demo").</a:t>
            </a:r>
            <a:r>
              <a:rPr lang="en-IN" dirty="0" err="1"/>
              <a:t>innerHTML</a:t>
            </a:r>
            <a:r>
              <a:rPr lang="en-IN" dirty="0"/>
              <a:t> = </a:t>
            </a:r>
            <a:r>
              <a:rPr lang="en-IN" dirty="0" err="1"/>
              <a:t>fruits.toString</a:t>
            </a:r>
            <a:r>
              <a:rPr lang="en-IN" dirty="0" smtClean="0"/>
              <a:t>();</a:t>
            </a:r>
          </a:p>
          <a:p>
            <a:pPr marL="285750" indent="-285750">
              <a:lnSpc>
                <a:spcPct val="150000"/>
              </a:lnSpc>
              <a:buFont typeface="Wingdings" panose="05000000000000000000" pitchFamily="2" charset="2"/>
              <a:buChar char="Ø"/>
            </a:pPr>
            <a:r>
              <a:rPr lang="en-US" dirty="0"/>
              <a:t> </a:t>
            </a:r>
            <a:r>
              <a:rPr lang="en-US" dirty="0" smtClean="0"/>
              <a:t>Access the full array:</a:t>
            </a:r>
          </a:p>
          <a:p>
            <a:pPr>
              <a:lnSpc>
                <a:spcPct val="150000"/>
              </a:lnSpc>
            </a:pPr>
            <a:r>
              <a:rPr lang="en-US" dirty="0" smtClean="0"/>
              <a:t>The full array can be accessed by referring to the array name.</a:t>
            </a:r>
          </a:p>
          <a:p>
            <a:pPr>
              <a:lnSpc>
                <a:spcPct val="150000"/>
              </a:lnSpc>
            </a:pPr>
            <a:r>
              <a:rPr lang="en-US" dirty="0" err="1" smtClean="0"/>
              <a:t>Eg</a:t>
            </a:r>
            <a:r>
              <a:rPr lang="en-US" dirty="0" smtClean="0"/>
              <a:t>: 	</a:t>
            </a:r>
            <a:r>
              <a:rPr lang="en-IN" dirty="0" err="1" smtClean="0"/>
              <a:t>const</a:t>
            </a:r>
            <a:r>
              <a:rPr lang="en-IN" dirty="0"/>
              <a:t> cars = ["Saab", "Volvo", "BMW"];</a:t>
            </a:r>
            <a:br>
              <a:rPr lang="en-IN" dirty="0"/>
            </a:br>
            <a:r>
              <a:rPr lang="en-IN" dirty="0" smtClean="0"/>
              <a:t>	</a:t>
            </a:r>
            <a:r>
              <a:rPr lang="en-IN" dirty="0" err="1" smtClean="0"/>
              <a:t>document.getElementById</a:t>
            </a:r>
            <a:r>
              <a:rPr lang="en-IN" dirty="0"/>
              <a:t>("demo").</a:t>
            </a:r>
            <a:r>
              <a:rPr lang="en-IN" dirty="0" err="1"/>
              <a:t>innerHTML</a:t>
            </a:r>
            <a:r>
              <a:rPr lang="en-IN" dirty="0"/>
              <a:t> = cars;</a:t>
            </a:r>
          </a:p>
        </p:txBody>
      </p:sp>
    </p:spTree>
    <p:extLst>
      <p:ext uri="{BB962C8B-B14F-4D97-AF65-F5344CB8AC3E}">
        <p14:creationId xmlns:p14="http://schemas.microsoft.com/office/powerpoint/2010/main" val="28231025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1627322" y="496390"/>
            <a:ext cx="10134371" cy="5859960"/>
          </a:xfrm>
        </p:spPr>
        <p:txBody>
          <a:bodyPr/>
          <a:lstStyle/>
          <a:p>
            <a:pPr marL="285750" indent="-285750">
              <a:lnSpc>
                <a:spcPct val="150000"/>
              </a:lnSpc>
              <a:buFont typeface="Wingdings" panose="05000000000000000000" pitchFamily="2" charset="2"/>
              <a:buChar char="Ø"/>
            </a:pPr>
            <a:r>
              <a:rPr lang="en-US" dirty="0" smtClean="0"/>
              <a:t> Arrays are Objects:</a:t>
            </a:r>
          </a:p>
          <a:p>
            <a:pPr>
              <a:lnSpc>
                <a:spcPct val="150000"/>
              </a:lnSpc>
            </a:pPr>
            <a:r>
              <a:rPr lang="en-US" dirty="0" smtClean="0"/>
              <a:t>Arrays are a special type of objects. The “</a:t>
            </a:r>
            <a:r>
              <a:rPr lang="en-US" dirty="0" err="1" smtClean="0"/>
              <a:t>typeof</a:t>
            </a:r>
            <a:r>
              <a:rPr lang="en-US" dirty="0" smtClean="0"/>
              <a:t>” operator in java script returns “object” for arrays.</a:t>
            </a:r>
          </a:p>
          <a:p>
            <a:pPr>
              <a:lnSpc>
                <a:spcPct val="150000"/>
              </a:lnSpc>
            </a:pPr>
            <a:r>
              <a:rPr lang="en-US" dirty="0" smtClean="0"/>
              <a:t>Array use numbers to access its elements.</a:t>
            </a:r>
          </a:p>
          <a:p>
            <a:pPr>
              <a:lnSpc>
                <a:spcPct val="150000"/>
              </a:lnSpc>
            </a:pPr>
            <a:r>
              <a:rPr lang="en-US" dirty="0" err="1" smtClean="0"/>
              <a:t>Eg</a:t>
            </a:r>
            <a:r>
              <a:rPr lang="en-US" dirty="0" smtClean="0"/>
              <a:t>: </a:t>
            </a:r>
            <a:r>
              <a:rPr lang="en-US" dirty="0" err="1"/>
              <a:t>const</a:t>
            </a:r>
            <a:r>
              <a:rPr lang="en-US" dirty="0"/>
              <a:t> person = ["John", "Doe", 46</a:t>
            </a:r>
            <a:r>
              <a:rPr lang="en-US" dirty="0" smtClean="0"/>
              <a:t>];</a:t>
            </a:r>
          </a:p>
          <a:p>
            <a:pPr>
              <a:lnSpc>
                <a:spcPct val="150000"/>
              </a:lnSpc>
            </a:pPr>
            <a:r>
              <a:rPr lang="en-US" dirty="0"/>
              <a:t>Objects use names to access its "</a:t>
            </a:r>
            <a:r>
              <a:rPr lang="en-US" dirty="0" smtClean="0"/>
              <a:t>members“.</a:t>
            </a:r>
          </a:p>
          <a:p>
            <a:pPr>
              <a:lnSpc>
                <a:spcPct val="150000"/>
              </a:lnSpc>
            </a:pPr>
            <a:r>
              <a:rPr lang="en-US" dirty="0" err="1" smtClean="0"/>
              <a:t>Eg</a:t>
            </a:r>
            <a:r>
              <a:rPr lang="en-US" dirty="0"/>
              <a:t>: </a:t>
            </a:r>
            <a:r>
              <a:rPr lang="en-US" dirty="0" err="1"/>
              <a:t>const</a:t>
            </a:r>
            <a:r>
              <a:rPr lang="en-US" dirty="0"/>
              <a:t> person = {</a:t>
            </a:r>
            <a:r>
              <a:rPr lang="en-US" dirty="0" err="1"/>
              <a:t>firstName</a:t>
            </a:r>
            <a:r>
              <a:rPr lang="en-US" dirty="0"/>
              <a:t>:"John", </a:t>
            </a:r>
            <a:r>
              <a:rPr lang="en-US" dirty="0" err="1"/>
              <a:t>lastName</a:t>
            </a:r>
            <a:r>
              <a:rPr lang="en-US" dirty="0"/>
              <a:t>:"Doe", age:46};</a:t>
            </a:r>
            <a:endParaRPr lang="en-US" dirty="0" smtClean="0"/>
          </a:p>
          <a:p>
            <a:pPr>
              <a:lnSpc>
                <a:spcPct val="150000"/>
              </a:lnSpc>
            </a:pPr>
            <a:endParaRPr lang="en-IN" dirty="0"/>
          </a:p>
        </p:txBody>
      </p:sp>
    </p:spTree>
    <p:extLst>
      <p:ext uri="{BB962C8B-B14F-4D97-AF65-F5344CB8AC3E}">
        <p14:creationId xmlns:p14="http://schemas.microsoft.com/office/powerpoint/2010/main" val="42057754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 properties and methods</a:t>
            </a:r>
            <a:endParaRPr lang="en-IN" dirty="0"/>
          </a:p>
        </p:txBody>
      </p:sp>
      <p:sp>
        <p:nvSpPr>
          <p:cNvPr id="3" name="Text Placeholder 2"/>
          <p:cNvSpPr>
            <a:spLocks noGrp="1"/>
          </p:cNvSpPr>
          <p:nvPr>
            <p:ph type="body" sz="quarter" idx="14"/>
          </p:nvPr>
        </p:nvSpPr>
        <p:spPr/>
        <p:txBody>
          <a:bodyPr/>
          <a:lstStyle/>
          <a:p>
            <a:pPr marL="285750" indent="-285750">
              <a:lnSpc>
                <a:spcPct val="150000"/>
              </a:lnSpc>
              <a:buFont typeface="Wingdings" panose="05000000000000000000" pitchFamily="2" charset="2"/>
              <a:buChar char="Ø"/>
            </a:pPr>
            <a:r>
              <a:rPr lang="en-US" dirty="0" smtClean="0"/>
              <a:t> The length property:</a:t>
            </a:r>
          </a:p>
          <a:p>
            <a:pPr>
              <a:lnSpc>
                <a:spcPct val="150000"/>
              </a:lnSpc>
            </a:pPr>
            <a:r>
              <a:rPr lang="en-US" dirty="0" smtClean="0"/>
              <a:t>The length property of an array returns the length of an array.</a:t>
            </a:r>
          </a:p>
          <a:p>
            <a:pPr>
              <a:lnSpc>
                <a:spcPct val="150000"/>
              </a:lnSpc>
            </a:pPr>
            <a:r>
              <a:rPr lang="en-US" dirty="0" err="1" smtClean="0"/>
              <a:t>Eg</a:t>
            </a:r>
            <a:r>
              <a:rPr lang="en-US" dirty="0" smtClean="0"/>
              <a:t>: 	</a:t>
            </a:r>
            <a:r>
              <a:rPr lang="en-US" dirty="0" err="1" smtClean="0"/>
              <a:t>const</a:t>
            </a:r>
            <a:r>
              <a:rPr lang="en-US" dirty="0"/>
              <a:t> fruits = ["Banana", "Orange", "Apple", "Mango"];</a:t>
            </a:r>
            <a:br>
              <a:rPr lang="en-US" dirty="0"/>
            </a:br>
            <a:r>
              <a:rPr lang="en-US" dirty="0" smtClean="0"/>
              <a:t>	let</a:t>
            </a:r>
            <a:r>
              <a:rPr lang="en-US" dirty="0"/>
              <a:t> length = </a:t>
            </a:r>
            <a:r>
              <a:rPr lang="en-US" dirty="0" err="1"/>
              <a:t>fruits.length</a:t>
            </a:r>
            <a:r>
              <a:rPr lang="en-US" dirty="0" smtClean="0"/>
              <a:t>;</a:t>
            </a:r>
          </a:p>
          <a:p>
            <a:pPr marL="285750" indent="-285750">
              <a:lnSpc>
                <a:spcPct val="150000"/>
              </a:lnSpc>
              <a:buFont typeface="Wingdings" panose="05000000000000000000" pitchFamily="2" charset="2"/>
              <a:buChar char="Ø"/>
            </a:pPr>
            <a:r>
              <a:rPr lang="en-US" dirty="0"/>
              <a:t> </a:t>
            </a:r>
            <a:r>
              <a:rPr lang="en-US" dirty="0" smtClean="0"/>
              <a:t>Accessing the first array element:</a:t>
            </a:r>
          </a:p>
          <a:p>
            <a:pPr>
              <a:lnSpc>
                <a:spcPct val="150000"/>
              </a:lnSpc>
            </a:pPr>
            <a:r>
              <a:rPr lang="en-US" dirty="0" err="1" smtClean="0"/>
              <a:t>Eg</a:t>
            </a:r>
            <a:r>
              <a:rPr lang="en-US" dirty="0" smtClean="0"/>
              <a:t>:	</a:t>
            </a:r>
            <a:r>
              <a:rPr lang="fr-FR" dirty="0" err="1" smtClean="0"/>
              <a:t>const</a:t>
            </a:r>
            <a:r>
              <a:rPr lang="fr-FR" dirty="0"/>
              <a:t> fruits = ["Banana", "Orange", "Apple", "Mango"];</a:t>
            </a:r>
            <a:br>
              <a:rPr lang="fr-FR" dirty="0"/>
            </a:br>
            <a:r>
              <a:rPr lang="fr-FR" dirty="0" smtClean="0"/>
              <a:t>	let</a:t>
            </a:r>
            <a:r>
              <a:rPr lang="fr-FR" dirty="0"/>
              <a:t> fruit = fruits[0</a:t>
            </a:r>
            <a:r>
              <a:rPr lang="fr-FR" dirty="0" smtClean="0"/>
              <a:t>];</a:t>
            </a:r>
          </a:p>
          <a:p>
            <a:pPr marL="285750" indent="-285750">
              <a:lnSpc>
                <a:spcPct val="150000"/>
              </a:lnSpc>
              <a:buFont typeface="Wingdings" panose="05000000000000000000" pitchFamily="2" charset="2"/>
              <a:buChar char="Ø"/>
            </a:pPr>
            <a:r>
              <a:rPr lang="fr-FR" dirty="0"/>
              <a:t> </a:t>
            </a:r>
            <a:r>
              <a:rPr lang="fr-FR" dirty="0" err="1" smtClean="0"/>
              <a:t>Accessing</a:t>
            </a:r>
            <a:r>
              <a:rPr lang="fr-FR" dirty="0" smtClean="0"/>
              <a:t> the last array element:</a:t>
            </a:r>
          </a:p>
          <a:p>
            <a:pPr>
              <a:lnSpc>
                <a:spcPct val="150000"/>
              </a:lnSpc>
            </a:pPr>
            <a:r>
              <a:rPr lang="fr-FR" dirty="0" err="1" smtClean="0"/>
              <a:t>Eg</a:t>
            </a:r>
            <a:r>
              <a:rPr lang="fr-FR" dirty="0" smtClean="0"/>
              <a:t>:	</a:t>
            </a:r>
            <a:r>
              <a:rPr lang="en-IN" dirty="0" err="1" smtClean="0"/>
              <a:t>const</a:t>
            </a:r>
            <a:r>
              <a:rPr lang="en-IN" dirty="0"/>
              <a:t> fruits = ["Banana", "Orange", "Apple", "Mango"];</a:t>
            </a:r>
            <a:br>
              <a:rPr lang="en-IN" dirty="0"/>
            </a:br>
            <a:r>
              <a:rPr lang="en-IN" dirty="0" smtClean="0"/>
              <a:t>	let</a:t>
            </a:r>
            <a:r>
              <a:rPr lang="en-IN" dirty="0"/>
              <a:t> fruit = fruits[</a:t>
            </a:r>
            <a:r>
              <a:rPr lang="en-IN" dirty="0" err="1"/>
              <a:t>fruits.length</a:t>
            </a:r>
            <a:r>
              <a:rPr lang="en-IN" dirty="0"/>
              <a:t> - 1];</a:t>
            </a:r>
          </a:p>
        </p:txBody>
      </p:sp>
    </p:spTree>
    <p:extLst>
      <p:ext uri="{BB962C8B-B14F-4D97-AF65-F5344CB8AC3E}">
        <p14:creationId xmlns:p14="http://schemas.microsoft.com/office/powerpoint/2010/main" val="8894777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1627322" y="496390"/>
            <a:ext cx="10134371" cy="5859960"/>
          </a:xfrm>
        </p:spPr>
        <p:txBody>
          <a:bodyPr>
            <a:noAutofit/>
          </a:bodyPr>
          <a:lstStyle/>
          <a:p>
            <a:pPr marL="285750" indent="-285750">
              <a:lnSpc>
                <a:spcPct val="150000"/>
              </a:lnSpc>
              <a:buFont typeface="Wingdings" panose="05000000000000000000" pitchFamily="2" charset="2"/>
              <a:buChar char="Ø"/>
            </a:pPr>
            <a:r>
              <a:rPr lang="en-US" sz="1400" dirty="0" smtClean="0"/>
              <a:t> Looping Array element:</a:t>
            </a:r>
          </a:p>
          <a:p>
            <a:pPr>
              <a:lnSpc>
                <a:spcPct val="150000"/>
              </a:lnSpc>
            </a:pPr>
            <a:r>
              <a:rPr lang="en-US" sz="1400" dirty="0" smtClean="0"/>
              <a:t>One way to loop through an array, is using a for loop:</a:t>
            </a:r>
          </a:p>
          <a:p>
            <a:pPr>
              <a:lnSpc>
                <a:spcPct val="150000"/>
              </a:lnSpc>
            </a:pPr>
            <a:r>
              <a:rPr lang="en-US" sz="1400" dirty="0" err="1" smtClean="0"/>
              <a:t>Eg</a:t>
            </a:r>
            <a:r>
              <a:rPr lang="en-US" sz="1400" dirty="0" smtClean="0"/>
              <a:t>: </a:t>
            </a:r>
            <a:r>
              <a:rPr lang="en-IN" sz="1400" dirty="0" err="1"/>
              <a:t>const</a:t>
            </a:r>
            <a:r>
              <a:rPr lang="en-IN" sz="1400" dirty="0"/>
              <a:t> fruits = ["Banana", "Orange", "Apple", "Mango"];</a:t>
            </a:r>
            <a:br>
              <a:rPr lang="en-IN" sz="1400" dirty="0"/>
            </a:br>
            <a:r>
              <a:rPr lang="en-IN" sz="1400" dirty="0" smtClean="0"/>
              <a:t>      let</a:t>
            </a:r>
            <a:r>
              <a:rPr lang="en-IN" sz="1400" dirty="0"/>
              <a:t> </a:t>
            </a:r>
            <a:r>
              <a:rPr lang="en-IN" sz="1400" dirty="0" err="1"/>
              <a:t>fLen</a:t>
            </a:r>
            <a:r>
              <a:rPr lang="en-IN" sz="1400" dirty="0"/>
              <a:t> = </a:t>
            </a:r>
            <a:r>
              <a:rPr lang="en-IN" sz="1400" dirty="0" err="1"/>
              <a:t>fruits.length</a:t>
            </a:r>
            <a:r>
              <a:rPr lang="en-IN" sz="1400" dirty="0" smtClean="0"/>
              <a:t>;</a:t>
            </a:r>
            <a:r>
              <a:rPr lang="en-IN" sz="1400" dirty="0"/>
              <a:t/>
            </a:r>
            <a:br>
              <a:rPr lang="en-IN" sz="1400" dirty="0"/>
            </a:br>
            <a:r>
              <a:rPr lang="en-IN" sz="1400" dirty="0" smtClean="0"/>
              <a:t>      let</a:t>
            </a:r>
            <a:r>
              <a:rPr lang="en-IN" sz="1400" dirty="0"/>
              <a:t> text = "&lt;</a:t>
            </a:r>
            <a:r>
              <a:rPr lang="en-IN" sz="1400" dirty="0" err="1"/>
              <a:t>ul</a:t>
            </a:r>
            <a:r>
              <a:rPr lang="en-IN" sz="1400" dirty="0"/>
              <a:t>&gt;";</a:t>
            </a:r>
            <a:br>
              <a:rPr lang="en-IN" sz="1400" dirty="0"/>
            </a:br>
            <a:r>
              <a:rPr lang="en-IN" sz="1400" dirty="0" smtClean="0"/>
              <a:t>      for</a:t>
            </a:r>
            <a:r>
              <a:rPr lang="en-IN" sz="1400" dirty="0"/>
              <a:t> (let </a:t>
            </a:r>
            <a:r>
              <a:rPr lang="en-IN" sz="1400" dirty="0" err="1"/>
              <a:t>i</a:t>
            </a:r>
            <a:r>
              <a:rPr lang="en-IN" sz="1400" dirty="0"/>
              <a:t> = 0; </a:t>
            </a:r>
            <a:r>
              <a:rPr lang="en-IN" sz="1400" dirty="0" err="1"/>
              <a:t>i</a:t>
            </a:r>
            <a:r>
              <a:rPr lang="en-IN" sz="1400" dirty="0"/>
              <a:t> &lt; </a:t>
            </a:r>
            <a:r>
              <a:rPr lang="en-IN" sz="1400" dirty="0" err="1"/>
              <a:t>fLen</a:t>
            </a:r>
            <a:r>
              <a:rPr lang="en-IN" sz="1400" dirty="0"/>
              <a:t>; </a:t>
            </a:r>
            <a:r>
              <a:rPr lang="en-IN" sz="1400" dirty="0" err="1"/>
              <a:t>i</a:t>
            </a:r>
            <a:r>
              <a:rPr lang="en-IN" sz="1400" dirty="0"/>
              <a:t>++) {</a:t>
            </a:r>
            <a:br>
              <a:rPr lang="en-IN" sz="1400" dirty="0"/>
            </a:br>
            <a:r>
              <a:rPr lang="en-IN" sz="1400" dirty="0"/>
              <a:t>  </a:t>
            </a:r>
            <a:r>
              <a:rPr lang="en-IN" sz="1400" dirty="0" smtClean="0"/>
              <a:t>   text </a:t>
            </a:r>
            <a:r>
              <a:rPr lang="en-IN" sz="1400" dirty="0"/>
              <a:t>+= "&lt;li&gt;" + fruits[</a:t>
            </a:r>
            <a:r>
              <a:rPr lang="en-IN" sz="1400" dirty="0" err="1"/>
              <a:t>i</a:t>
            </a:r>
            <a:r>
              <a:rPr lang="en-IN" sz="1400" dirty="0"/>
              <a:t>] + "&lt;/li&gt;";</a:t>
            </a:r>
            <a:br>
              <a:rPr lang="en-IN" sz="1400" dirty="0"/>
            </a:br>
            <a:r>
              <a:rPr lang="en-IN" sz="1400" dirty="0" smtClean="0"/>
              <a:t>    }</a:t>
            </a:r>
            <a:r>
              <a:rPr lang="en-IN" sz="1400" dirty="0"/>
              <a:t/>
            </a:r>
            <a:br>
              <a:rPr lang="en-IN" sz="1400" dirty="0"/>
            </a:br>
            <a:r>
              <a:rPr lang="en-IN" sz="1400" dirty="0" smtClean="0"/>
              <a:t>   text</a:t>
            </a:r>
            <a:r>
              <a:rPr lang="en-IN" sz="1400" dirty="0"/>
              <a:t> += "&lt;/</a:t>
            </a:r>
            <a:r>
              <a:rPr lang="en-IN" sz="1400" dirty="0" err="1"/>
              <a:t>ul</a:t>
            </a:r>
            <a:r>
              <a:rPr lang="en-IN" sz="1400" dirty="0" smtClean="0"/>
              <a:t>&gt;";</a:t>
            </a:r>
          </a:p>
          <a:p>
            <a:pPr marL="285750" indent="-285750">
              <a:lnSpc>
                <a:spcPct val="150000"/>
              </a:lnSpc>
              <a:buFont typeface="Wingdings" panose="05000000000000000000" pitchFamily="2" charset="2"/>
              <a:buChar char="Ø"/>
            </a:pPr>
            <a:r>
              <a:rPr lang="en-US" sz="1400" dirty="0"/>
              <a:t> </a:t>
            </a:r>
            <a:r>
              <a:rPr lang="en-US" sz="1400" dirty="0" smtClean="0"/>
              <a:t>Using the </a:t>
            </a:r>
            <a:r>
              <a:rPr lang="en-US" sz="1400" dirty="0" err="1" smtClean="0"/>
              <a:t>Array,forEach</a:t>
            </a:r>
            <a:r>
              <a:rPr lang="en-US" sz="1400" dirty="0" smtClean="0"/>
              <a:t>() function:</a:t>
            </a:r>
          </a:p>
          <a:p>
            <a:pPr>
              <a:lnSpc>
                <a:spcPct val="150000"/>
              </a:lnSpc>
            </a:pPr>
            <a:r>
              <a:rPr lang="en-US" sz="1400" dirty="0" err="1" smtClean="0"/>
              <a:t>Eg</a:t>
            </a:r>
            <a:r>
              <a:rPr lang="en-US" sz="1400" dirty="0" smtClean="0"/>
              <a:t>:   </a:t>
            </a:r>
            <a:r>
              <a:rPr lang="en-IN" sz="1400" dirty="0" err="1" smtClean="0"/>
              <a:t>const</a:t>
            </a:r>
            <a:r>
              <a:rPr lang="en-IN" sz="1400" dirty="0"/>
              <a:t> fruits = ["Banana", "Orange", "Apple", "Mango</a:t>
            </a:r>
            <a:r>
              <a:rPr lang="en-IN" sz="1400" dirty="0" smtClean="0"/>
              <a:t>"];</a:t>
            </a:r>
            <a:r>
              <a:rPr lang="en-IN" sz="1400" dirty="0"/>
              <a:t/>
            </a:r>
            <a:br>
              <a:rPr lang="en-IN" sz="1400" dirty="0"/>
            </a:br>
            <a:r>
              <a:rPr lang="en-IN" sz="1400" dirty="0" smtClean="0"/>
              <a:t>       let</a:t>
            </a:r>
            <a:r>
              <a:rPr lang="en-IN" sz="1400" dirty="0"/>
              <a:t> text = "&lt;</a:t>
            </a:r>
            <a:r>
              <a:rPr lang="en-IN" sz="1400" dirty="0" err="1"/>
              <a:t>ul</a:t>
            </a:r>
            <a:r>
              <a:rPr lang="en-IN" sz="1400" dirty="0"/>
              <a:t>&gt;";</a:t>
            </a:r>
            <a:br>
              <a:rPr lang="en-IN" sz="1400" dirty="0"/>
            </a:br>
            <a:r>
              <a:rPr lang="en-IN" sz="1400" dirty="0" smtClean="0"/>
              <a:t>       </a:t>
            </a:r>
            <a:r>
              <a:rPr lang="en-IN" sz="1400" dirty="0" err="1" smtClean="0"/>
              <a:t>fruits.forEach</a:t>
            </a:r>
            <a:r>
              <a:rPr lang="en-IN" sz="1400" dirty="0" smtClean="0"/>
              <a:t>(</a:t>
            </a:r>
            <a:r>
              <a:rPr lang="en-IN" sz="1400" dirty="0" err="1" smtClean="0"/>
              <a:t>myFunction</a:t>
            </a:r>
            <a:r>
              <a:rPr lang="en-IN" sz="1400" dirty="0"/>
              <a:t>);</a:t>
            </a:r>
            <a:br>
              <a:rPr lang="en-IN" sz="1400" dirty="0"/>
            </a:br>
            <a:r>
              <a:rPr lang="en-IN" sz="1400" dirty="0" smtClean="0"/>
              <a:t>       text </a:t>
            </a:r>
            <a:r>
              <a:rPr lang="en-IN" sz="1400" dirty="0"/>
              <a:t>+= "&lt;/</a:t>
            </a:r>
            <a:r>
              <a:rPr lang="en-IN" sz="1400" dirty="0" err="1"/>
              <a:t>ul</a:t>
            </a:r>
            <a:r>
              <a:rPr lang="en-IN" sz="1400" dirty="0" smtClean="0"/>
              <a:t>&gt;";</a:t>
            </a:r>
            <a:r>
              <a:rPr lang="en-IN" sz="1400" dirty="0"/>
              <a:t/>
            </a:r>
            <a:br>
              <a:rPr lang="en-IN" sz="1400" dirty="0"/>
            </a:br>
            <a:r>
              <a:rPr lang="en-IN" sz="1400" dirty="0" smtClean="0"/>
              <a:t>       function</a:t>
            </a:r>
            <a:r>
              <a:rPr lang="en-IN" sz="1400" dirty="0"/>
              <a:t> </a:t>
            </a:r>
            <a:r>
              <a:rPr lang="en-IN" sz="1400" dirty="0" err="1"/>
              <a:t>myFunction</a:t>
            </a:r>
            <a:r>
              <a:rPr lang="en-IN" sz="1400" dirty="0"/>
              <a:t>(value) {</a:t>
            </a:r>
            <a:br>
              <a:rPr lang="en-IN" sz="1400" dirty="0"/>
            </a:br>
            <a:r>
              <a:rPr lang="en-IN" sz="1400" dirty="0"/>
              <a:t>  </a:t>
            </a:r>
            <a:r>
              <a:rPr lang="en-IN" sz="1400" dirty="0" smtClean="0"/>
              <a:t>     text </a:t>
            </a:r>
            <a:r>
              <a:rPr lang="en-IN" sz="1400" dirty="0"/>
              <a:t>+= "&lt;li&gt;" + value + "&lt;/li</a:t>
            </a:r>
            <a:r>
              <a:rPr lang="en-IN" sz="1400" dirty="0" smtClean="0"/>
              <a:t>&gt;";}</a:t>
            </a:r>
            <a:r>
              <a:rPr lang="en-IN" sz="1400" dirty="0"/>
              <a:t/>
            </a:r>
            <a:br>
              <a:rPr lang="en-IN" sz="1400" dirty="0"/>
            </a:br>
            <a:r>
              <a:rPr lang="en-IN" sz="1400" dirty="0"/>
              <a:t>}</a:t>
            </a:r>
            <a:endParaRPr lang="en-US" sz="1400" dirty="0"/>
          </a:p>
        </p:txBody>
      </p:sp>
    </p:spTree>
    <p:extLst>
      <p:ext uri="{BB962C8B-B14F-4D97-AF65-F5344CB8AC3E}">
        <p14:creationId xmlns:p14="http://schemas.microsoft.com/office/powerpoint/2010/main" val="1691907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1627322" y="444138"/>
            <a:ext cx="10134371" cy="5912212"/>
          </a:xfrm>
        </p:spPr>
        <p:txBody>
          <a:bodyPr>
            <a:normAutofit/>
          </a:bodyPr>
          <a:lstStyle/>
          <a:p>
            <a:pPr marL="342900" indent="-342900">
              <a:buFont typeface="Wingdings" panose="05000000000000000000" pitchFamily="2" charset="2"/>
              <a:buChar char="Ø"/>
            </a:pPr>
            <a:r>
              <a:rPr lang="en-US" sz="2000" dirty="0" smtClean="0"/>
              <a:t>Java script can change HTML attribute values:</a:t>
            </a:r>
          </a:p>
          <a:p>
            <a:r>
              <a:rPr lang="en-US" sz="2000" dirty="0" smtClean="0"/>
              <a:t>In this example java script changes the value of the </a:t>
            </a:r>
            <a:r>
              <a:rPr lang="en-US" sz="2000" dirty="0" err="1" smtClean="0"/>
              <a:t>src</a:t>
            </a:r>
            <a:r>
              <a:rPr lang="en-US" sz="2000" dirty="0" smtClean="0"/>
              <a:t> (source) attribute of an &lt;img&gt; tag:</a:t>
            </a:r>
          </a:p>
          <a:p>
            <a:endParaRPr lang="en-US" sz="2000" dirty="0" smtClean="0"/>
          </a:p>
          <a:p>
            <a:endParaRPr lang="en-US" sz="2000" dirty="0"/>
          </a:p>
          <a:p>
            <a:endParaRPr lang="en-US" sz="2000" dirty="0" smtClean="0"/>
          </a:p>
          <a:p>
            <a:endParaRPr lang="en-US" sz="2000" dirty="0"/>
          </a:p>
          <a:p>
            <a:endParaRPr lang="en-US" sz="2000" dirty="0" smtClean="0"/>
          </a:p>
          <a:p>
            <a:pPr marL="342900" indent="-342900">
              <a:buFont typeface="Wingdings" panose="05000000000000000000" pitchFamily="2" charset="2"/>
              <a:buChar char="Ø"/>
            </a:pPr>
            <a:r>
              <a:rPr lang="en-US" sz="2000" dirty="0" smtClean="0"/>
              <a:t> Java script can change HTML styles(</a:t>
            </a:r>
            <a:r>
              <a:rPr lang="en-US" sz="2000" dirty="0" err="1" smtClean="0"/>
              <a:t>css</a:t>
            </a:r>
            <a:r>
              <a:rPr lang="en-US" sz="2000" dirty="0" smtClean="0"/>
              <a:t>):</a:t>
            </a:r>
          </a:p>
          <a:p>
            <a:r>
              <a:rPr lang="en-US" sz="2000" dirty="0" err="1"/>
              <a:t>Eg</a:t>
            </a:r>
            <a:r>
              <a:rPr lang="en-US" sz="2000" dirty="0"/>
              <a:t>: document.getElementById("demo").style.fontSize = "35px";</a:t>
            </a:r>
          </a:p>
          <a:p>
            <a:pPr marL="342900" indent="-342900">
              <a:buFont typeface="Wingdings" panose="05000000000000000000" pitchFamily="2" charset="2"/>
              <a:buChar char="Ø"/>
            </a:pPr>
            <a:r>
              <a:rPr lang="en-US" sz="2000" dirty="0" smtClean="0"/>
              <a:t> Java script can hide html elements:</a:t>
            </a:r>
          </a:p>
          <a:p>
            <a:r>
              <a:rPr lang="en-US" sz="2000" dirty="0" err="1" smtClean="0"/>
              <a:t>Eg</a:t>
            </a:r>
            <a:r>
              <a:rPr lang="en-US" sz="2000" dirty="0"/>
              <a:t>: document.getElementById("demo").style.display = "none</a:t>
            </a:r>
            <a:r>
              <a:rPr lang="en-US" sz="2000" dirty="0" smtClean="0"/>
              <a:t>";</a:t>
            </a:r>
          </a:p>
          <a:p>
            <a:pPr marL="285750" indent="-285750">
              <a:buFont typeface="Wingdings" panose="05000000000000000000" pitchFamily="2" charset="2"/>
              <a:buChar char="Ø"/>
            </a:pPr>
            <a:r>
              <a:rPr lang="en-US" sz="2000" dirty="0"/>
              <a:t> Java script can show HTML elements:</a:t>
            </a:r>
          </a:p>
          <a:p>
            <a:r>
              <a:rPr lang="en-IN" sz="2000" dirty="0" err="1"/>
              <a:t>Eg</a:t>
            </a:r>
            <a:r>
              <a:rPr lang="en-IN" sz="2000" dirty="0"/>
              <a:t>: document.getElementById("demo").style. Display = "block";</a:t>
            </a:r>
          </a:p>
          <a:p>
            <a:endParaRPr lang="en-US" sz="2000" dirty="0" smtClean="0"/>
          </a:p>
          <a:p>
            <a:endParaRPr lang="en-US" sz="2000" dirty="0"/>
          </a:p>
        </p:txBody>
      </p:sp>
      <p:pic>
        <p:nvPicPr>
          <p:cNvPr id="4" name="Picture 3"/>
          <p:cNvPicPr>
            <a:picLocks noChangeAspect="1"/>
          </p:cNvPicPr>
          <p:nvPr/>
        </p:nvPicPr>
        <p:blipFill>
          <a:blip r:embed="rId2"/>
          <a:stretch>
            <a:fillRect/>
          </a:stretch>
        </p:blipFill>
        <p:spPr>
          <a:xfrm>
            <a:off x="2457966" y="1446264"/>
            <a:ext cx="5118491" cy="1858639"/>
          </a:xfrm>
          <a:prstGeom prst="rect">
            <a:avLst/>
          </a:prstGeom>
        </p:spPr>
      </p:pic>
    </p:spTree>
    <p:extLst>
      <p:ext uri="{BB962C8B-B14F-4D97-AF65-F5344CB8AC3E}">
        <p14:creationId xmlns:p14="http://schemas.microsoft.com/office/powerpoint/2010/main" val="27815949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1627322" y="470264"/>
            <a:ext cx="10134371" cy="5886086"/>
          </a:xfrm>
        </p:spPr>
        <p:txBody>
          <a:bodyPr/>
          <a:lstStyle/>
          <a:p>
            <a:pPr marL="285750" indent="-285750">
              <a:lnSpc>
                <a:spcPct val="150000"/>
              </a:lnSpc>
              <a:buFont typeface="Wingdings" panose="05000000000000000000" pitchFamily="2" charset="2"/>
              <a:buChar char="Ø"/>
            </a:pPr>
            <a:r>
              <a:rPr lang="en-US" dirty="0" smtClean="0"/>
              <a:t> Adding array elements:</a:t>
            </a:r>
          </a:p>
          <a:p>
            <a:pPr>
              <a:lnSpc>
                <a:spcPct val="150000"/>
              </a:lnSpc>
            </a:pPr>
            <a:r>
              <a:rPr lang="en-US" dirty="0" smtClean="0"/>
              <a:t>The easiest way to add a new element to an array using the push() method:</a:t>
            </a:r>
          </a:p>
          <a:p>
            <a:pPr>
              <a:lnSpc>
                <a:spcPct val="150000"/>
              </a:lnSpc>
            </a:pPr>
            <a:r>
              <a:rPr lang="en-US" dirty="0" err="1" smtClean="0"/>
              <a:t>Eg</a:t>
            </a:r>
            <a:r>
              <a:rPr lang="en-US" dirty="0" smtClean="0"/>
              <a:t>: </a:t>
            </a:r>
            <a:r>
              <a:rPr lang="en-US" dirty="0" err="1"/>
              <a:t>const</a:t>
            </a:r>
            <a:r>
              <a:rPr lang="en-US" dirty="0"/>
              <a:t> fruits = ["Banana", "Orange", "Apple"];</a:t>
            </a:r>
            <a:br>
              <a:rPr lang="en-US" dirty="0"/>
            </a:br>
            <a:r>
              <a:rPr lang="en-US" dirty="0" smtClean="0"/>
              <a:t>       </a:t>
            </a:r>
            <a:r>
              <a:rPr lang="en-US" dirty="0" err="1" smtClean="0"/>
              <a:t>fruits.push</a:t>
            </a:r>
            <a:r>
              <a:rPr lang="en-US" dirty="0"/>
              <a:t>("Lemon");  // Adds a new element (Lemon) to </a:t>
            </a:r>
            <a:r>
              <a:rPr lang="en-US" dirty="0" smtClean="0"/>
              <a:t>fruits</a:t>
            </a:r>
          </a:p>
          <a:p>
            <a:pPr>
              <a:lnSpc>
                <a:spcPct val="150000"/>
              </a:lnSpc>
            </a:pPr>
            <a:r>
              <a:rPr lang="en-US" dirty="0" smtClean="0"/>
              <a:t>Now element cam also be added to an array using the length property:</a:t>
            </a:r>
          </a:p>
          <a:p>
            <a:pPr>
              <a:lnSpc>
                <a:spcPct val="150000"/>
              </a:lnSpc>
            </a:pPr>
            <a:r>
              <a:rPr lang="en-US" dirty="0" err="1" smtClean="0"/>
              <a:t>Eg</a:t>
            </a:r>
            <a:r>
              <a:rPr lang="en-US" dirty="0" smtClean="0"/>
              <a:t>: </a:t>
            </a:r>
            <a:r>
              <a:rPr lang="en-US" dirty="0" err="1"/>
              <a:t>const</a:t>
            </a:r>
            <a:r>
              <a:rPr lang="en-US" dirty="0"/>
              <a:t> fruits = ["Banana", "Orange", "Apple"];</a:t>
            </a:r>
            <a:br>
              <a:rPr lang="en-US" dirty="0"/>
            </a:br>
            <a:r>
              <a:rPr lang="en-US" dirty="0" smtClean="0"/>
              <a:t>      fruits[</a:t>
            </a:r>
            <a:r>
              <a:rPr lang="en-US" dirty="0" err="1" smtClean="0"/>
              <a:t>fruits.length</a:t>
            </a:r>
            <a:r>
              <a:rPr lang="en-US" dirty="0"/>
              <a:t>] = "Lemon";  // Adds "Lemon" to </a:t>
            </a:r>
            <a:r>
              <a:rPr lang="en-US" dirty="0" smtClean="0"/>
              <a:t>fruits</a:t>
            </a:r>
          </a:p>
          <a:p>
            <a:pPr>
              <a:lnSpc>
                <a:spcPct val="150000"/>
              </a:lnSpc>
            </a:pPr>
            <a:endParaRPr lang="en-US" dirty="0"/>
          </a:p>
          <a:p>
            <a:pPr>
              <a:lnSpc>
                <a:spcPct val="150000"/>
              </a:lnSpc>
            </a:pPr>
            <a:r>
              <a:rPr lang="en-US" dirty="0" err="1" smtClean="0"/>
              <a:t>NoTe</a:t>
            </a:r>
            <a:r>
              <a:rPr lang="en-US" dirty="0"/>
              <a:t>: Adding elements with high indexes can create undefined "holes" in an array</a:t>
            </a:r>
            <a:r>
              <a:rPr lang="en-US" dirty="0" smtClean="0"/>
              <a:t>:</a:t>
            </a:r>
          </a:p>
          <a:p>
            <a:pPr>
              <a:lnSpc>
                <a:spcPct val="150000"/>
              </a:lnSpc>
            </a:pPr>
            <a:r>
              <a:rPr lang="en-US" dirty="0" err="1" smtClean="0"/>
              <a:t>Eg</a:t>
            </a:r>
            <a:r>
              <a:rPr lang="en-US" dirty="0" smtClean="0"/>
              <a:t>: </a:t>
            </a:r>
            <a:r>
              <a:rPr lang="en-US" dirty="0" err="1"/>
              <a:t>const</a:t>
            </a:r>
            <a:r>
              <a:rPr lang="en-US" dirty="0"/>
              <a:t> fruits = ["Banana", "Orange", "Apple"];</a:t>
            </a:r>
            <a:br>
              <a:rPr lang="en-US" dirty="0"/>
            </a:br>
            <a:r>
              <a:rPr lang="en-US" dirty="0" smtClean="0"/>
              <a:t>      fruits[6</a:t>
            </a:r>
            <a:r>
              <a:rPr lang="en-US" dirty="0"/>
              <a:t>] = "Lemon";  // Creates undefined "holes" in fruits</a:t>
            </a:r>
            <a:endParaRPr lang="en-IN" dirty="0"/>
          </a:p>
        </p:txBody>
      </p:sp>
    </p:spTree>
    <p:extLst>
      <p:ext uri="{BB962C8B-B14F-4D97-AF65-F5344CB8AC3E}">
        <p14:creationId xmlns:p14="http://schemas.microsoft.com/office/powerpoint/2010/main" val="20469800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 method</a:t>
            </a:r>
            <a:endParaRPr lang="en-IN" dirty="0"/>
          </a:p>
        </p:txBody>
      </p:sp>
      <p:sp>
        <p:nvSpPr>
          <p:cNvPr id="3" name="Text Placeholder 2"/>
          <p:cNvSpPr>
            <a:spLocks noGrp="1"/>
          </p:cNvSpPr>
          <p:nvPr>
            <p:ph type="body" sz="quarter" idx="14"/>
          </p:nvPr>
        </p:nvSpPr>
        <p:spPr/>
        <p:txBody>
          <a:bodyPr/>
          <a:lstStyle/>
          <a:p>
            <a:pPr marL="285750" indent="-285750">
              <a:lnSpc>
                <a:spcPct val="150000"/>
              </a:lnSpc>
              <a:buFont typeface="Wingdings" panose="05000000000000000000" pitchFamily="2" charset="2"/>
              <a:buChar char="Ø"/>
            </a:pPr>
            <a:r>
              <a:rPr lang="en-US" dirty="0" smtClean="0"/>
              <a:t>Array at():</a:t>
            </a:r>
          </a:p>
          <a:p>
            <a:pPr>
              <a:lnSpc>
                <a:spcPct val="150000"/>
              </a:lnSpc>
            </a:pPr>
            <a:r>
              <a:rPr lang="en-US" dirty="0" err="1" smtClean="0"/>
              <a:t>Eg</a:t>
            </a:r>
            <a:r>
              <a:rPr lang="en-US" dirty="0" smtClean="0"/>
              <a:t>: 	</a:t>
            </a:r>
            <a:r>
              <a:rPr lang="fr-FR" dirty="0" err="1" smtClean="0"/>
              <a:t>const</a:t>
            </a:r>
            <a:r>
              <a:rPr lang="fr-FR" dirty="0"/>
              <a:t> fruits = ["Banana", "Orange", "Apple", "Mango"];</a:t>
            </a:r>
            <a:br>
              <a:rPr lang="fr-FR" dirty="0"/>
            </a:br>
            <a:r>
              <a:rPr lang="fr-FR" dirty="0" smtClean="0"/>
              <a:t>	let</a:t>
            </a:r>
            <a:r>
              <a:rPr lang="fr-FR" dirty="0"/>
              <a:t> fruit = fruits.at(2</a:t>
            </a:r>
            <a:r>
              <a:rPr lang="fr-FR" dirty="0" smtClean="0"/>
              <a:t>);</a:t>
            </a:r>
          </a:p>
          <a:p>
            <a:pPr>
              <a:lnSpc>
                <a:spcPct val="150000"/>
              </a:lnSpc>
            </a:pPr>
            <a:r>
              <a:rPr lang="fr-FR" dirty="0" smtClean="0"/>
              <a:t>The at() method returns an indexed element from an array.</a:t>
            </a:r>
          </a:p>
          <a:p>
            <a:pPr>
              <a:lnSpc>
                <a:spcPct val="150000"/>
              </a:lnSpc>
            </a:pPr>
            <a:r>
              <a:rPr lang="fr-FR" dirty="0" smtClean="0"/>
              <a:t>The at() method returns the same as the [].</a:t>
            </a:r>
          </a:p>
          <a:p>
            <a:pPr marL="285750" indent="-285750">
              <a:lnSpc>
                <a:spcPct val="150000"/>
              </a:lnSpc>
              <a:buFont typeface="Wingdings" panose="05000000000000000000" pitchFamily="2" charset="2"/>
              <a:buChar char="Ø"/>
            </a:pPr>
            <a:r>
              <a:rPr lang="fr-FR" dirty="0"/>
              <a:t> </a:t>
            </a:r>
            <a:r>
              <a:rPr lang="fr-FR" dirty="0" smtClean="0"/>
              <a:t>Array </a:t>
            </a:r>
            <a:r>
              <a:rPr lang="fr-FR" dirty="0" err="1" smtClean="0"/>
              <a:t>join</a:t>
            </a:r>
            <a:r>
              <a:rPr lang="fr-FR" dirty="0" smtClean="0"/>
              <a:t>():</a:t>
            </a:r>
          </a:p>
          <a:p>
            <a:pPr>
              <a:lnSpc>
                <a:spcPct val="150000"/>
              </a:lnSpc>
            </a:pPr>
            <a:r>
              <a:rPr lang="fr-FR" dirty="0" smtClean="0"/>
              <a:t>The </a:t>
            </a:r>
            <a:r>
              <a:rPr lang="fr-FR" dirty="0" err="1" smtClean="0"/>
              <a:t>join</a:t>
            </a:r>
            <a:r>
              <a:rPr lang="fr-FR" dirty="0" smtClean="0"/>
              <a:t>() method also joins all array elements into a string.</a:t>
            </a:r>
          </a:p>
          <a:p>
            <a:pPr>
              <a:lnSpc>
                <a:spcPct val="150000"/>
              </a:lnSpc>
            </a:pPr>
            <a:r>
              <a:rPr lang="fr-FR" dirty="0" smtClean="0"/>
              <a:t>It behaves just like toString(), but in addition you can specify the seperator.</a:t>
            </a:r>
          </a:p>
          <a:p>
            <a:pPr>
              <a:lnSpc>
                <a:spcPct val="150000"/>
              </a:lnSpc>
            </a:pPr>
            <a:r>
              <a:rPr lang="fr-FR" dirty="0" err="1" smtClean="0"/>
              <a:t>Eg</a:t>
            </a:r>
            <a:r>
              <a:rPr lang="fr-FR" dirty="0" smtClean="0"/>
              <a:t>: 	</a:t>
            </a:r>
            <a:r>
              <a:rPr lang="en-IN" dirty="0" err="1" smtClean="0"/>
              <a:t>const</a:t>
            </a:r>
            <a:r>
              <a:rPr lang="en-IN" dirty="0"/>
              <a:t> fruits = ["Banana", "Orange", "Apple", "Mango"];</a:t>
            </a:r>
            <a:br>
              <a:rPr lang="en-IN" dirty="0"/>
            </a:br>
            <a:r>
              <a:rPr lang="en-IN" dirty="0" smtClean="0"/>
              <a:t>	</a:t>
            </a:r>
            <a:r>
              <a:rPr lang="en-IN" dirty="0" err="1" smtClean="0"/>
              <a:t>document.getElementById</a:t>
            </a:r>
            <a:r>
              <a:rPr lang="en-IN" dirty="0"/>
              <a:t>("demo").</a:t>
            </a:r>
            <a:r>
              <a:rPr lang="en-IN" dirty="0" err="1"/>
              <a:t>innerHTML</a:t>
            </a:r>
            <a:r>
              <a:rPr lang="en-IN" dirty="0"/>
              <a:t> = </a:t>
            </a:r>
            <a:r>
              <a:rPr lang="en-IN" dirty="0" err="1"/>
              <a:t>fruits.join</a:t>
            </a:r>
            <a:r>
              <a:rPr lang="en-IN" dirty="0"/>
              <a:t>(" * ");</a:t>
            </a:r>
            <a:endParaRPr lang="fr-FR" dirty="0" smtClean="0"/>
          </a:p>
          <a:p>
            <a:pPr>
              <a:lnSpc>
                <a:spcPct val="150000"/>
              </a:lnSpc>
            </a:pPr>
            <a:endParaRPr lang="fr-FR" dirty="0" smtClean="0"/>
          </a:p>
          <a:p>
            <a:pPr>
              <a:lnSpc>
                <a:spcPct val="150000"/>
              </a:lnSpc>
            </a:pPr>
            <a:endParaRPr lang="en-IN" dirty="0"/>
          </a:p>
        </p:txBody>
      </p:sp>
    </p:spTree>
    <p:extLst>
      <p:ext uri="{BB962C8B-B14F-4D97-AF65-F5344CB8AC3E}">
        <p14:creationId xmlns:p14="http://schemas.microsoft.com/office/powerpoint/2010/main" val="11110492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1627322" y="457200"/>
            <a:ext cx="10134371" cy="5899149"/>
          </a:xfrm>
        </p:spPr>
        <p:txBody>
          <a:bodyPr>
            <a:normAutofit/>
          </a:bodyPr>
          <a:lstStyle/>
          <a:p>
            <a:pPr marL="285750" indent="-285750">
              <a:lnSpc>
                <a:spcPct val="150000"/>
              </a:lnSpc>
              <a:buFont typeface="Wingdings" panose="05000000000000000000" pitchFamily="2" charset="2"/>
              <a:buChar char="Ø"/>
            </a:pPr>
            <a:r>
              <a:rPr lang="en-US" sz="1800" dirty="0" smtClean="0"/>
              <a:t> Popping and pushing:</a:t>
            </a:r>
          </a:p>
          <a:p>
            <a:pPr>
              <a:lnSpc>
                <a:spcPct val="150000"/>
              </a:lnSpc>
            </a:pPr>
            <a:r>
              <a:rPr lang="en-US" sz="1800" dirty="0"/>
              <a:t>When you work with arrays, it is easy to remove elements and add new elements</a:t>
            </a:r>
            <a:r>
              <a:rPr lang="en-US" sz="1800" dirty="0" smtClean="0"/>
              <a:t>.</a:t>
            </a:r>
            <a:endParaRPr lang="en-US" sz="1800" dirty="0"/>
          </a:p>
          <a:p>
            <a:pPr>
              <a:lnSpc>
                <a:spcPct val="150000"/>
              </a:lnSpc>
            </a:pPr>
            <a:r>
              <a:rPr lang="en-US" sz="1800" dirty="0"/>
              <a:t>This is what popping and pushing is</a:t>
            </a:r>
            <a:r>
              <a:rPr lang="en-US" sz="1800" dirty="0" smtClean="0"/>
              <a:t>:</a:t>
            </a:r>
            <a:endParaRPr lang="en-US" sz="1800" dirty="0"/>
          </a:p>
          <a:p>
            <a:pPr>
              <a:lnSpc>
                <a:spcPct val="150000"/>
              </a:lnSpc>
            </a:pPr>
            <a:r>
              <a:rPr lang="en-US" sz="1800" dirty="0"/>
              <a:t>Popping items out of an array, or pushing items into an array</a:t>
            </a:r>
            <a:r>
              <a:rPr lang="en-US" sz="1800" dirty="0" smtClean="0"/>
              <a:t>.</a:t>
            </a:r>
          </a:p>
          <a:p>
            <a:pPr marL="285750" indent="-285750">
              <a:lnSpc>
                <a:spcPct val="150000"/>
              </a:lnSpc>
              <a:buFont typeface="Wingdings" panose="05000000000000000000" pitchFamily="2" charset="2"/>
              <a:buChar char="Ø"/>
            </a:pPr>
            <a:r>
              <a:rPr lang="en-US" sz="1800" dirty="0"/>
              <a:t> </a:t>
            </a:r>
            <a:r>
              <a:rPr lang="en-US" sz="1800" dirty="0" smtClean="0"/>
              <a:t>Array pop(): method removes the last element from an array:</a:t>
            </a:r>
          </a:p>
          <a:p>
            <a:pPr>
              <a:lnSpc>
                <a:spcPct val="150000"/>
              </a:lnSpc>
            </a:pPr>
            <a:r>
              <a:rPr lang="en-US" sz="1800" dirty="0" err="1" smtClean="0"/>
              <a:t>Eg</a:t>
            </a:r>
            <a:r>
              <a:rPr lang="en-US" sz="1800" dirty="0"/>
              <a:t>: </a:t>
            </a:r>
            <a:r>
              <a:rPr lang="en-US" sz="1800" dirty="0" smtClean="0"/>
              <a:t>	</a:t>
            </a:r>
            <a:r>
              <a:rPr lang="en-US" sz="1800" dirty="0" err="1" smtClean="0"/>
              <a:t>const</a:t>
            </a:r>
            <a:r>
              <a:rPr lang="en-US" sz="1800" dirty="0" smtClean="0"/>
              <a:t> </a:t>
            </a:r>
            <a:r>
              <a:rPr lang="en-US" sz="1800" dirty="0"/>
              <a:t>fruits = ["Banana", "Orange", "Apple", "Mango"];</a:t>
            </a:r>
          </a:p>
          <a:p>
            <a:pPr>
              <a:lnSpc>
                <a:spcPct val="150000"/>
              </a:lnSpc>
            </a:pPr>
            <a:r>
              <a:rPr lang="en-US" sz="1800" dirty="0" smtClean="0"/>
              <a:t>	</a:t>
            </a:r>
            <a:r>
              <a:rPr lang="en-US" sz="1800" dirty="0" err="1" smtClean="0"/>
              <a:t>fruits.pop</a:t>
            </a:r>
            <a:r>
              <a:rPr lang="en-US" sz="1800" dirty="0" smtClean="0"/>
              <a:t>();</a:t>
            </a:r>
          </a:p>
          <a:p>
            <a:pPr>
              <a:lnSpc>
                <a:spcPct val="150000"/>
              </a:lnSpc>
            </a:pPr>
            <a:r>
              <a:rPr lang="en-US" sz="1800" dirty="0" smtClean="0"/>
              <a:t>The pop() method returns the value that was popped out:</a:t>
            </a:r>
          </a:p>
          <a:p>
            <a:pPr>
              <a:lnSpc>
                <a:spcPct val="150000"/>
              </a:lnSpc>
            </a:pPr>
            <a:r>
              <a:rPr lang="en-US" sz="1800" dirty="0" err="1" smtClean="0"/>
              <a:t>Eg</a:t>
            </a:r>
            <a:r>
              <a:rPr lang="en-US" sz="1800" dirty="0" smtClean="0"/>
              <a:t>: 	</a:t>
            </a:r>
            <a:r>
              <a:rPr lang="fr-FR" sz="1800" dirty="0" err="1" smtClean="0"/>
              <a:t>const</a:t>
            </a:r>
            <a:r>
              <a:rPr lang="fr-FR" sz="1800" dirty="0"/>
              <a:t> fruits = ["Banana", "Orange", "Apple", "Mango"];</a:t>
            </a:r>
            <a:br>
              <a:rPr lang="fr-FR" sz="1800" dirty="0"/>
            </a:br>
            <a:r>
              <a:rPr lang="fr-FR" sz="1800" dirty="0" smtClean="0"/>
              <a:t>	let</a:t>
            </a:r>
            <a:r>
              <a:rPr lang="fr-FR" sz="1800" dirty="0"/>
              <a:t> fruit = </a:t>
            </a:r>
            <a:r>
              <a:rPr lang="fr-FR" sz="1800" dirty="0" err="1"/>
              <a:t>fruits.pop</a:t>
            </a:r>
            <a:r>
              <a:rPr lang="fr-FR" sz="1800" dirty="0"/>
              <a:t>();</a:t>
            </a:r>
            <a:endParaRPr lang="en-US" sz="1800" dirty="0"/>
          </a:p>
          <a:p>
            <a:pPr>
              <a:lnSpc>
                <a:spcPct val="150000"/>
              </a:lnSpc>
            </a:pPr>
            <a:endParaRPr lang="en-US" sz="1800" dirty="0"/>
          </a:p>
          <a:p>
            <a:pPr>
              <a:lnSpc>
                <a:spcPct val="150000"/>
              </a:lnSpc>
            </a:pPr>
            <a:endParaRPr lang="en-US" sz="1800" dirty="0"/>
          </a:p>
          <a:p>
            <a:pPr>
              <a:lnSpc>
                <a:spcPct val="150000"/>
              </a:lnSpc>
            </a:pPr>
            <a:endParaRPr lang="en-IN" sz="1800" dirty="0"/>
          </a:p>
        </p:txBody>
      </p:sp>
    </p:spTree>
    <p:extLst>
      <p:ext uri="{BB962C8B-B14F-4D97-AF65-F5344CB8AC3E}">
        <p14:creationId xmlns:p14="http://schemas.microsoft.com/office/powerpoint/2010/main" val="30631652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1627322" y="509452"/>
            <a:ext cx="10134371" cy="5846898"/>
          </a:xfrm>
        </p:spPr>
        <p:txBody>
          <a:bodyPr/>
          <a:lstStyle/>
          <a:p>
            <a:pPr marL="285750" indent="-285750">
              <a:lnSpc>
                <a:spcPct val="150000"/>
              </a:lnSpc>
              <a:buFont typeface="Wingdings" panose="05000000000000000000" pitchFamily="2" charset="2"/>
              <a:buChar char="Ø"/>
            </a:pPr>
            <a:r>
              <a:rPr lang="en-US" dirty="0" smtClean="0"/>
              <a:t> Array push():</a:t>
            </a:r>
          </a:p>
          <a:p>
            <a:pPr>
              <a:lnSpc>
                <a:spcPct val="150000"/>
              </a:lnSpc>
            </a:pPr>
            <a:r>
              <a:rPr lang="en-US" dirty="0" smtClean="0"/>
              <a:t>The push() method adds a new element to an array (at the end():</a:t>
            </a:r>
          </a:p>
          <a:p>
            <a:pPr>
              <a:lnSpc>
                <a:spcPct val="150000"/>
              </a:lnSpc>
            </a:pPr>
            <a:r>
              <a:rPr lang="en-US" dirty="0" err="1" smtClean="0"/>
              <a:t>Eg</a:t>
            </a:r>
            <a:r>
              <a:rPr lang="en-US" dirty="0" smtClean="0"/>
              <a:t>: 	</a:t>
            </a:r>
            <a:r>
              <a:rPr lang="en-IN" dirty="0" err="1" smtClean="0"/>
              <a:t>const</a:t>
            </a:r>
            <a:r>
              <a:rPr lang="en-IN" dirty="0"/>
              <a:t> fruits = ["Banana", "Orange", "Apple", "Mango"];</a:t>
            </a:r>
            <a:br>
              <a:rPr lang="en-IN" dirty="0"/>
            </a:br>
            <a:r>
              <a:rPr lang="en-IN" dirty="0" smtClean="0"/>
              <a:t>	</a:t>
            </a:r>
            <a:r>
              <a:rPr lang="en-IN" dirty="0" err="1" smtClean="0"/>
              <a:t>fruits.push</a:t>
            </a:r>
            <a:r>
              <a:rPr lang="en-IN" dirty="0"/>
              <a:t>("Kiwi</a:t>
            </a:r>
            <a:r>
              <a:rPr lang="en-IN" dirty="0" smtClean="0"/>
              <a:t>");</a:t>
            </a:r>
            <a:endParaRPr lang="en-US" dirty="0"/>
          </a:p>
          <a:p>
            <a:pPr>
              <a:lnSpc>
                <a:spcPct val="150000"/>
              </a:lnSpc>
            </a:pPr>
            <a:r>
              <a:rPr lang="en-US" dirty="0" smtClean="0"/>
              <a:t>The push() method returns the new array length:</a:t>
            </a:r>
            <a:endParaRPr lang="en-US" dirty="0"/>
          </a:p>
          <a:p>
            <a:pPr>
              <a:lnSpc>
                <a:spcPct val="150000"/>
              </a:lnSpc>
            </a:pPr>
            <a:r>
              <a:rPr lang="en-US" dirty="0" err="1" smtClean="0"/>
              <a:t>Eg</a:t>
            </a:r>
            <a:r>
              <a:rPr lang="en-US" dirty="0" smtClean="0"/>
              <a:t>: 	</a:t>
            </a:r>
            <a:r>
              <a:rPr lang="en-IN" dirty="0" err="1" smtClean="0"/>
              <a:t>const</a:t>
            </a:r>
            <a:r>
              <a:rPr lang="en-IN" dirty="0"/>
              <a:t> fruits = ["Banana", "Orange", "Apple", "Mango"];</a:t>
            </a:r>
            <a:br>
              <a:rPr lang="en-IN" dirty="0"/>
            </a:br>
            <a:r>
              <a:rPr lang="en-IN" dirty="0" smtClean="0"/>
              <a:t>	let</a:t>
            </a:r>
            <a:r>
              <a:rPr lang="en-IN" dirty="0"/>
              <a:t> length = </a:t>
            </a:r>
            <a:r>
              <a:rPr lang="en-IN" dirty="0" err="1"/>
              <a:t>fruits.push</a:t>
            </a:r>
            <a:r>
              <a:rPr lang="en-IN" dirty="0"/>
              <a:t>("Kiwi</a:t>
            </a:r>
            <a:r>
              <a:rPr lang="en-IN" dirty="0" smtClean="0"/>
              <a:t>");</a:t>
            </a:r>
          </a:p>
          <a:p>
            <a:pPr marL="285750" indent="-285750">
              <a:lnSpc>
                <a:spcPct val="150000"/>
              </a:lnSpc>
              <a:buFont typeface="Wingdings" panose="05000000000000000000" pitchFamily="2" charset="2"/>
              <a:buChar char="Ø"/>
            </a:pPr>
            <a:r>
              <a:rPr lang="en-US" dirty="0"/>
              <a:t> </a:t>
            </a:r>
            <a:r>
              <a:rPr lang="en-US" dirty="0" smtClean="0"/>
              <a:t>Array delete()</a:t>
            </a:r>
          </a:p>
          <a:p>
            <a:pPr>
              <a:lnSpc>
                <a:spcPct val="150000"/>
              </a:lnSpc>
            </a:pPr>
            <a:r>
              <a:rPr lang="en-US" dirty="0" smtClean="0"/>
              <a:t>Using delete() leaves undefined holes in the array.</a:t>
            </a:r>
          </a:p>
          <a:p>
            <a:pPr>
              <a:lnSpc>
                <a:spcPct val="150000"/>
              </a:lnSpc>
            </a:pPr>
            <a:r>
              <a:rPr lang="en-US" dirty="0" err="1" smtClean="0"/>
              <a:t>Eg</a:t>
            </a:r>
            <a:r>
              <a:rPr lang="en-US" dirty="0" smtClean="0"/>
              <a:t>: 	</a:t>
            </a:r>
            <a:r>
              <a:rPr lang="en-IN" dirty="0" err="1" smtClean="0"/>
              <a:t>const</a:t>
            </a:r>
            <a:r>
              <a:rPr lang="en-IN" dirty="0"/>
              <a:t> fruits = ["Banana", "Orange", "Apple", "Mango"];</a:t>
            </a:r>
            <a:br>
              <a:rPr lang="en-IN" dirty="0"/>
            </a:br>
            <a:r>
              <a:rPr lang="en-IN" dirty="0" smtClean="0"/>
              <a:t>	delete</a:t>
            </a:r>
            <a:r>
              <a:rPr lang="en-IN" dirty="0"/>
              <a:t> fruits[0];</a:t>
            </a:r>
            <a:endParaRPr lang="en-IN" dirty="0" smtClean="0"/>
          </a:p>
          <a:p>
            <a:pPr>
              <a:lnSpc>
                <a:spcPct val="150000"/>
              </a:lnSpc>
            </a:pPr>
            <a:endParaRPr lang="en-US" dirty="0"/>
          </a:p>
          <a:p>
            <a:pPr>
              <a:lnSpc>
                <a:spcPct val="150000"/>
              </a:lnSpc>
            </a:pPr>
            <a:endParaRPr lang="en-IN" dirty="0"/>
          </a:p>
        </p:txBody>
      </p:sp>
    </p:spTree>
    <p:extLst>
      <p:ext uri="{BB962C8B-B14F-4D97-AF65-F5344CB8AC3E}">
        <p14:creationId xmlns:p14="http://schemas.microsoft.com/office/powerpoint/2010/main" val="2795141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1627322" y="470264"/>
            <a:ext cx="10134371" cy="5886086"/>
          </a:xfrm>
        </p:spPr>
        <p:txBody>
          <a:bodyPr>
            <a:normAutofit lnSpcReduction="10000"/>
          </a:bodyPr>
          <a:lstStyle/>
          <a:p>
            <a:pPr marL="285750" indent="-285750">
              <a:lnSpc>
                <a:spcPct val="150000"/>
              </a:lnSpc>
              <a:buFont typeface="Wingdings" panose="05000000000000000000" pitchFamily="2" charset="2"/>
              <a:buChar char="Ø"/>
            </a:pPr>
            <a:r>
              <a:rPr lang="en-US" dirty="0" smtClean="0"/>
              <a:t> Array </a:t>
            </a:r>
            <a:r>
              <a:rPr lang="en-US" dirty="0" err="1" smtClean="0"/>
              <a:t>concat</a:t>
            </a:r>
            <a:r>
              <a:rPr lang="en-US" dirty="0" smtClean="0"/>
              <a:t>():</a:t>
            </a:r>
          </a:p>
          <a:p>
            <a:pPr>
              <a:lnSpc>
                <a:spcPct val="150000"/>
              </a:lnSpc>
            </a:pPr>
            <a:r>
              <a:rPr lang="en-US" dirty="0" smtClean="0"/>
              <a:t>The </a:t>
            </a:r>
            <a:r>
              <a:rPr lang="en-US" dirty="0" err="1" smtClean="0"/>
              <a:t>concat</a:t>
            </a:r>
            <a:r>
              <a:rPr lang="en-US" dirty="0" smtClean="0"/>
              <a:t>() method creates a new array by merging existing arrays.</a:t>
            </a:r>
          </a:p>
          <a:p>
            <a:pPr>
              <a:lnSpc>
                <a:spcPct val="150000"/>
              </a:lnSpc>
            </a:pPr>
            <a:r>
              <a:rPr lang="en-US" dirty="0" err="1" smtClean="0"/>
              <a:t>Eg</a:t>
            </a:r>
            <a:r>
              <a:rPr lang="en-US" dirty="0" smtClean="0"/>
              <a:t>: 	</a:t>
            </a:r>
            <a:r>
              <a:rPr lang="en-IN" dirty="0" err="1" smtClean="0"/>
              <a:t>const</a:t>
            </a:r>
            <a:r>
              <a:rPr lang="en-IN" dirty="0"/>
              <a:t> </a:t>
            </a:r>
            <a:r>
              <a:rPr lang="en-IN" dirty="0" err="1"/>
              <a:t>myGirls</a:t>
            </a:r>
            <a:r>
              <a:rPr lang="en-IN" dirty="0"/>
              <a:t> = ["</a:t>
            </a:r>
            <a:r>
              <a:rPr lang="en-IN" dirty="0" err="1"/>
              <a:t>Cecilie</a:t>
            </a:r>
            <a:r>
              <a:rPr lang="en-IN" dirty="0"/>
              <a:t>", "Lone"];</a:t>
            </a:r>
            <a:br>
              <a:rPr lang="en-IN" dirty="0"/>
            </a:br>
            <a:r>
              <a:rPr lang="en-IN" dirty="0" smtClean="0"/>
              <a:t>	</a:t>
            </a:r>
            <a:r>
              <a:rPr lang="en-IN" dirty="0" err="1" smtClean="0"/>
              <a:t>const</a:t>
            </a:r>
            <a:r>
              <a:rPr lang="en-IN" dirty="0"/>
              <a:t> </a:t>
            </a:r>
            <a:r>
              <a:rPr lang="en-IN" dirty="0" err="1"/>
              <a:t>myBoys</a:t>
            </a:r>
            <a:r>
              <a:rPr lang="en-IN" dirty="0"/>
              <a:t> = ["Emil", "Tobias", "Linus</a:t>
            </a:r>
            <a:r>
              <a:rPr lang="en-IN" dirty="0" smtClean="0"/>
              <a:t>"];</a:t>
            </a:r>
            <a:r>
              <a:rPr lang="en-IN" dirty="0"/>
              <a:t/>
            </a:r>
            <a:br>
              <a:rPr lang="en-IN" dirty="0"/>
            </a:br>
            <a:r>
              <a:rPr lang="en-IN" dirty="0" smtClean="0"/>
              <a:t>	</a:t>
            </a:r>
            <a:r>
              <a:rPr lang="en-IN" dirty="0" err="1" smtClean="0"/>
              <a:t>const</a:t>
            </a:r>
            <a:r>
              <a:rPr lang="en-IN" dirty="0"/>
              <a:t> </a:t>
            </a:r>
            <a:r>
              <a:rPr lang="en-IN" dirty="0" err="1"/>
              <a:t>myChildren</a:t>
            </a:r>
            <a:r>
              <a:rPr lang="en-IN" dirty="0"/>
              <a:t> = </a:t>
            </a:r>
            <a:r>
              <a:rPr lang="en-IN" dirty="0" err="1"/>
              <a:t>myGirls.concat</a:t>
            </a:r>
            <a:r>
              <a:rPr lang="en-IN" dirty="0"/>
              <a:t>(</a:t>
            </a:r>
            <a:r>
              <a:rPr lang="en-IN" dirty="0" err="1"/>
              <a:t>myBoys</a:t>
            </a:r>
            <a:r>
              <a:rPr lang="en-IN" dirty="0" smtClean="0"/>
              <a:t>);</a:t>
            </a:r>
          </a:p>
          <a:p>
            <a:pPr>
              <a:lnSpc>
                <a:spcPct val="150000"/>
              </a:lnSpc>
            </a:pPr>
            <a:r>
              <a:rPr lang="en-US" dirty="0" smtClean="0"/>
              <a:t>The </a:t>
            </a:r>
            <a:r>
              <a:rPr lang="en-US" dirty="0" err="1" smtClean="0"/>
              <a:t>concat</a:t>
            </a:r>
            <a:r>
              <a:rPr lang="en-US" dirty="0" smtClean="0"/>
              <a:t>() method does not change the existing arrays. It always return a new array.</a:t>
            </a:r>
          </a:p>
          <a:p>
            <a:pPr>
              <a:lnSpc>
                <a:spcPct val="150000"/>
              </a:lnSpc>
            </a:pPr>
            <a:r>
              <a:rPr lang="en-US" dirty="0" smtClean="0"/>
              <a:t>The </a:t>
            </a:r>
            <a:r>
              <a:rPr lang="en-US" dirty="0" err="1" smtClean="0"/>
              <a:t>concat</a:t>
            </a:r>
            <a:r>
              <a:rPr lang="en-US" dirty="0" smtClean="0"/>
              <a:t>() method can take any number of array arguments.</a:t>
            </a:r>
          </a:p>
          <a:p>
            <a:pPr>
              <a:lnSpc>
                <a:spcPct val="150000"/>
              </a:lnSpc>
            </a:pPr>
            <a:r>
              <a:rPr lang="en-US" dirty="0" err="1" smtClean="0"/>
              <a:t>Eg</a:t>
            </a:r>
            <a:r>
              <a:rPr lang="en-US" dirty="0" smtClean="0"/>
              <a:t>: 	</a:t>
            </a:r>
            <a:r>
              <a:rPr lang="en-IN" dirty="0" err="1" smtClean="0"/>
              <a:t>const</a:t>
            </a:r>
            <a:r>
              <a:rPr lang="en-IN" dirty="0"/>
              <a:t> arr1 = ["</a:t>
            </a:r>
            <a:r>
              <a:rPr lang="en-IN" dirty="0" err="1"/>
              <a:t>Cecilie</a:t>
            </a:r>
            <a:r>
              <a:rPr lang="en-IN" dirty="0"/>
              <a:t>", "Lone"];</a:t>
            </a:r>
            <a:br>
              <a:rPr lang="en-IN" dirty="0"/>
            </a:br>
            <a:r>
              <a:rPr lang="en-IN" dirty="0" smtClean="0"/>
              <a:t>	</a:t>
            </a:r>
            <a:r>
              <a:rPr lang="en-IN" dirty="0" err="1" smtClean="0"/>
              <a:t>const</a:t>
            </a:r>
            <a:r>
              <a:rPr lang="en-IN" dirty="0"/>
              <a:t> arr2 = ["Emil", "Tobias", "Linus"];</a:t>
            </a:r>
            <a:br>
              <a:rPr lang="en-IN" dirty="0"/>
            </a:br>
            <a:r>
              <a:rPr lang="en-IN" dirty="0" smtClean="0"/>
              <a:t>	</a:t>
            </a:r>
            <a:r>
              <a:rPr lang="en-IN" dirty="0" err="1" smtClean="0"/>
              <a:t>const</a:t>
            </a:r>
            <a:r>
              <a:rPr lang="en-IN" dirty="0"/>
              <a:t> arr3 = ["Robin", "Morgan"];</a:t>
            </a:r>
            <a:br>
              <a:rPr lang="en-IN" dirty="0"/>
            </a:br>
            <a:r>
              <a:rPr lang="en-IN" dirty="0" smtClean="0"/>
              <a:t>	</a:t>
            </a:r>
            <a:r>
              <a:rPr lang="en-IN" dirty="0" err="1" smtClean="0"/>
              <a:t>const</a:t>
            </a:r>
            <a:r>
              <a:rPr lang="en-IN" dirty="0"/>
              <a:t> </a:t>
            </a:r>
            <a:r>
              <a:rPr lang="en-IN" dirty="0" err="1"/>
              <a:t>myChildren</a:t>
            </a:r>
            <a:r>
              <a:rPr lang="en-IN" dirty="0"/>
              <a:t> = arr1.concat(arr2, arr3</a:t>
            </a:r>
            <a:r>
              <a:rPr lang="en-IN" dirty="0" smtClean="0"/>
              <a:t>);</a:t>
            </a:r>
          </a:p>
          <a:p>
            <a:pPr>
              <a:lnSpc>
                <a:spcPct val="150000"/>
              </a:lnSpc>
            </a:pPr>
            <a:r>
              <a:rPr lang="en-US" dirty="0" smtClean="0"/>
              <a:t>The </a:t>
            </a:r>
            <a:r>
              <a:rPr lang="en-US" dirty="0" err="1" smtClean="0"/>
              <a:t>concat</a:t>
            </a:r>
            <a:r>
              <a:rPr lang="en-US" dirty="0" smtClean="0"/>
              <a:t>() method can also take strings as arguments:</a:t>
            </a:r>
          </a:p>
          <a:p>
            <a:pPr>
              <a:lnSpc>
                <a:spcPct val="150000"/>
              </a:lnSpc>
            </a:pPr>
            <a:r>
              <a:rPr lang="en-US" dirty="0" err="1" smtClean="0"/>
              <a:t>Eg</a:t>
            </a:r>
            <a:r>
              <a:rPr lang="en-US" dirty="0" smtClean="0"/>
              <a:t>: 	</a:t>
            </a:r>
            <a:r>
              <a:rPr lang="en-IN" dirty="0" err="1" smtClean="0"/>
              <a:t>const</a:t>
            </a:r>
            <a:r>
              <a:rPr lang="en-IN" dirty="0"/>
              <a:t> arr1 = ["Emil", "Tobias", "Linus"];</a:t>
            </a:r>
            <a:br>
              <a:rPr lang="en-IN" dirty="0"/>
            </a:br>
            <a:r>
              <a:rPr lang="en-IN" dirty="0" smtClean="0"/>
              <a:t>	</a:t>
            </a:r>
            <a:r>
              <a:rPr lang="en-IN" dirty="0" err="1" smtClean="0"/>
              <a:t>const</a:t>
            </a:r>
            <a:r>
              <a:rPr lang="en-IN" dirty="0"/>
              <a:t> </a:t>
            </a:r>
            <a:r>
              <a:rPr lang="en-IN" dirty="0" err="1"/>
              <a:t>myChildren</a:t>
            </a:r>
            <a:r>
              <a:rPr lang="en-IN" dirty="0"/>
              <a:t> = arr1.concat("Peter"); </a:t>
            </a:r>
            <a:endParaRPr lang="en-US" dirty="0" smtClean="0"/>
          </a:p>
        </p:txBody>
      </p:sp>
    </p:spTree>
    <p:extLst>
      <p:ext uri="{BB962C8B-B14F-4D97-AF65-F5344CB8AC3E}">
        <p14:creationId xmlns:p14="http://schemas.microsoft.com/office/powerpoint/2010/main" val="39430319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 search</a:t>
            </a:r>
            <a:endParaRPr lang="en-IN" dirty="0"/>
          </a:p>
        </p:txBody>
      </p:sp>
      <p:sp>
        <p:nvSpPr>
          <p:cNvPr id="3" name="Text Placeholder 2"/>
          <p:cNvSpPr>
            <a:spLocks noGrp="1"/>
          </p:cNvSpPr>
          <p:nvPr>
            <p:ph type="body" sz="quarter" idx="14"/>
          </p:nvPr>
        </p:nvSpPr>
        <p:spPr/>
        <p:txBody>
          <a:bodyPr>
            <a:normAutofit fontScale="92500" lnSpcReduction="20000"/>
          </a:bodyPr>
          <a:lstStyle/>
          <a:p>
            <a:pPr marL="285750" indent="-285750">
              <a:lnSpc>
                <a:spcPct val="150000"/>
              </a:lnSpc>
              <a:buFont typeface="Wingdings" panose="05000000000000000000" pitchFamily="2" charset="2"/>
              <a:buChar char="Ø"/>
            </a:pPr>
            <a:r>
              <a:rPr lang="en-US" dirty="0"/>
              <a:t> </a:t>
            </a:r>
            <a:r>
              <a:rPr lang="en-US" dirty="0" err="1" smtClean="0"/>
              <a:t>indexOf</a:t>
            </a:r>
            <a:r>
              <a:rPr lang="en-US" dirty="0" smtClean="0"/>
              <a:t>() method:</a:t>
            </a:r>
          </a:p>
          <a:p>
            <a:pPr>
              <a:lnSpc>
                <a:spcPct val="150000"/>
              </a:lnSpc>
            </a:pPr>
            <a:r>
              <a:rPr lang="en-US" dirty="0" smtClean="0"/>
              <a:t>The </a:t>
            </a:r>
            <a:r>
              <a:rPr lang="en-US" dirty="0" err="1" smtClean="0"/>
              <a:t>indexOf</a:t>
            </a:r>
            <a:r>
              <a:rPr lang="en-US" dirty="0" smtClean="0"/>
              <a:t>() method searches an array for an element value and returns its position.</a:t>
            </a:r>
          </a:p>
          <a:p>
            <a:pPr>
              <a:lnSpc>
                <a:spcPct val="150000"/>
              </a:lnSpc>
            </a:pPr>
            <a:r>
              <a:rPr lang="en-US" dirty="0" err="1" smtClean="0"/>
              <a:t>Eg</a:t>
            </a:r>
            <a:r>
              <a:rPr lang="en-US" dirty="0" smtClean="0"/>
              <a:t>: 	</a:t>
            </a:r>
            <a:r>
              <a:rPr lang="en-IN" dirty="0" err="1" smtClean="0"/>
              <a:t>const</a:t>
            </a:r>
            <a:r>
              <a:rPr lang="en-IN" dirty="0"/>
              <a:t> fruits = ["Apple", "Orange", "Apple", "Mango"];</a:t>
            </a:r>
            <a:br>
              <a:rPr lang="en-IN" dirty="0"/>
            </a:br>
            <a:r>
              <a:rPr lang="en-IN" dirty="0" smtClean="0"/>
              <a:t>	let</a:t>
            </a:r>
            <a:r>
              <a:rPr lang="en-IN" dirty="0"/>
              <a:t> position = </a:t>
            </a:r>
            <a:r>
              <a:rPr lang="en-IN" dirty="0" err="1"/>
              <a:t>fruits.indexOf</a:t>
            </a:r>
            <a:r>
              <a:rPr lang="en-IN" dirty="0"/>
              <a:t>("Apple") + 1</a:t>
            </a:r>
            <a:r>
              <a:rPr lang="en-IN" dirty="0" smtClean="0"/>
              <a:t>;</a:t>
            </a:r>
          </a:p>
          <a:p>
            <a:pPr marL="285750" indent="-285750">
              <a:lnSpc>
                <a:spcPct val="150000"/>
              </a:lnSpc>
              <a:buFont typeface="Wingdings" panose="05000000000000000000" pitchFamily="2" charset="2"/>
              <a:buChar char="Ø"/>
            </a:pPr>
            <a:r>
              <a:rPr lang="en-US" dirty="0"/>
              <a:t> </a:t>
            </a:r>
            <a:r>
              <a:rPr lang="en-US" dirty="0" err="1" smtClean="0"/>
              <a:t>lastIndexOf</a:t>
            </a:r>
            <a:r>
              <a:rPr lang="en-US" dirty="0" smtClean="0"/>
              <a:t>() method:</a:t>
            </a:r>
          </a:p>
          <a:p>
            <a:pPr>
              <a:lnSpc>
                <a:spcPct val="150000"/>
              </a:lnSpc>
            </a:pPr>
            <a:r>
              <a:rPr lang="en-US" dirty="0" err="1" smtClean="0"/>
              <a:t>lastIndexOf</a:t>
            </a:r>
            <a:r>
              <a:rPr lang="en-US" dirty="0" smtClean="0"/>
              <a:t>() is the same as the  </a:t>
            </a:r>
            <a:r>
              <a:rPr lang="en-US" dirty="0" err="1" smtClean="0"/>
              <a:t>indexOf</a:t>
            </a:r>
            <a:r>
              <a:rPr lang="en-US" dirty="0" smtClean="0"/>
              <a:t>(), but returns the position of the last occurrence of the specified element.</a:t>
            </a:r>
          </a:p>
          <a:p>
            <a:pPr>
              <a:lnSpc>
                <a:spcPct val="150000"/>
              </a:lnSpc>
            </a:pPr>
            <a:r>
              <a:rPr lang="en-US" dirty="0" err="1" smtClean="0"/>
              <a:t>Eg</a:t>
            </a:r>
            <a:r>
              <a:rPr lang="en-US" dirty="0" smtClean="0"/>
              <a:t>: 	</a:t>
            </a:r>
            <a:r>
              <a:rPr lang="en-IN" dirty="0" err="1" smtClean="0"/>
              <a:t>const</a:t>
            </a:r>
            <a:r>
              <a:rPr lang="en-IN" dirty="0"/>
              <a:t> fruits = ["Apple", "Orange", "Apple", "Mango"];</a:t>
            </a:r>
            <a:br>
              <a:rPr lang="en-IN" dirty="0"/>
            </a:br>
            <a:r>
              <a:rPr lang="en-IN" dirty="0" smtClean="0"/>
              <a:t>	let</a:t>
            </a:r>
            <a:r>
              <a:rPr lang="en-IN" dirty="0"/>
              <a:t> position = </a:t>
            </a:r>
            <a:r>
              <a:rPr lang="en-IN" dirty="0" err="1"/>
              <a:t>fruits.lastIndexOf</a:t>
            </a:r>
            <a:r>
              <a:rPr lang="en-IN" dirty="0"/>
              <a:t>("Apple") + 1</a:t>
            </a:r>
            <a:r>
              <a:rPr lang="en-IN" dirty="0" smtClean="0"/>
              <a:t>;</a:t>
            </a:r>
          </a:p>
          <a:p>
            <a:pPr marL="285750" indent="-285750">
              <a:lnSpc>
                <a:spcPct val="150000"/>
              </a:lnSpc>
              <a:buFont typeface="Wingdings" panose="05000000000000000000" pitchFamily="2" charset="2"/>
              <a:buChar char="Ø"/>
            </a:pPr>
            <a:r>
              <a:rPr lang="en-US" dirty="0"/>
              <a:t> </a:t>
            </a:r>
            <a:r>
              <a:rPr lang="en-US" dirty="0" smtClean="0"/>
              <a:t>array includes():</a:t>
            </a:r>
          </a:p>
          <a:p>
            <a:pPr>
              <a:lnSpc>
                <a:spcPct val="150000"/>
              </a:lnSpc>
            </a:pPr>
            <a:r>
              <a:rPr lang="en-US" dirty="0" smtClean="0"/>
              <a:t>This allows us to check if an element is present in an array.</a:t>
            </a:r>
          </a:p>
          <a:p>
            <a:pPr>
              <a:lnSpc>
                <a:spcPct val="150000"/>
              </a:lnSpc>
            </a:pPr>
            <a:r>
              <a:rPr lang="en-US" dirty="0" err="1" smtClean="0"/>
              <a:t>Eg</a:t>
            </a:r>
            <a:r>
              <a:rPr lang="en-US" dirty="0" smtClean="0"/>
              <a:t>: 	</a:t>
            </a:r>
            <a:r>
              <a:rPr lang="en-IN" dirty="0" err="1" smtClean="0"/>
              <a:t>const</a:t>
            </a:r>
            <a:r>
              <a:rPr lang="en-IN" dirty="0"/>
              <a:t> fruits = ["Banana", "Orange", "Apple", "Mango</a:t>
            </a:r>
            <a:r>
              <a:rPr lang="en-IN" dirty="0" smtClean="0"/>
              <a:t>"];</a:t>
            </a:r>
            <a:r>
              <a:rPr lang="en-IN" dirty="0"/>
              <a:t/>
            </a:r>
            <a:br>
              <a:rPr lang="en-IN" dirty="0"/>
            </a:br>
            <a:r>
              <a:rPr lang="en-IN" dirty="0" smtClean="0"/>
              <a:t>	</a:t>
            </a:r>
            <a:r>
              <a:rPr lang="en-IN" dirty="0" err="1" smtClean="0"/>
              <a:t>fruits.includes</a:t>
            </a:r>
            <a:r>
              <a:rPr lang="en-IN" dirty="0"/>
              <a:t>("Mango"); // is true</a:t>
            </a:r>
          </a:p>
        </p:txBody>
      </p:sp>
    </p:spTree>
    <p:extLst>
      <p:ext uri="{BB962C8B-B14F-4D97-AF65-F5344CB8AC3E}">
        <p14:creationId xmlns:p14="http://schemas.microsoft.com/office/powerpoint/2010/main" val="29110491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 sort</a:t>
            </a:r>
            <a:endParaRPr lang="en-IN" dirty="0"/>
          </a:p>
        </p:txBody>
      </p:sp>
      <p:sp>
        <p:nvSpPr>
          <p:cNvPr id="3" name="Text Placeholder 2"/>
          <p:cNvSpPr>
            <a:spLocks noGrp="1"/>
          </p:cNvSpPr>
          <p:nvPr>
            <p:ph type="body" sz="quarter" idx="14"/>
          </p:nvPr>
        </p:nvSpPr>
        <p:spPr/>
        <p:txBody>
          <a:bodyPr/>
          <a:lstStyle/>
          <a:p>
            <a:pPr marL="285750" indent="-285750">
              <a:lnSpc>
                <a:spcPct val="150000"/>
              </a:lnSpc>
              <a:buFont typeface="Wingdings" panose="05000000000000000000" pitchFamily="2" charset="2"/>
              <a:buChar char="Ø"/>
            </a:pPr>
            <a:r>
              <a:rPr lang="en-US" dirty="0" smtClean="0"/>
              <a:t> sort() method sorts an array </a:t>
            </a:r>
            <a:r>
              <a:rPr lang="en-US" dirty="0" err="1" smtClean="0"/>
              <a:t>alaphabetically</a:t>
            </a:r>
            <a:r>
              <a:rPr lang="en-US" dirty="0" smtClean="0"/>
              <a:t>:</a:t>
            </a:r>
          </a:p>
          <a:p>
            <a:pPr>
              <a:lnSpc>
                <a:spcPct val="150000"/>
              </a:lnSpc>
            </a:pPr>
            <a:r>
              <a:rPr lang="en-US" dirty="0" err="1" smtClean="0"/>
              <a:t>Eg</a:t>
            </a:r>
            <a:r>
              <a:rPr lang="en-US" dirty="0" smtClean="0"/>
              <a:t>: 	</a:t>
            </a:r>
            <a:r>
              <a:rPr lang="en-IN" dirty="0" err="1" smtClean="0"/>
              <a:t>const</a:t>
            </a:r>
            <a:r>
              <a:rPr lang="en-IN" dirty="0"/>
              <a:t> fruits = ["Banana", "Orange", "Apple", "Mango"];</a:t>
            </a:r>
            <a:br>
              <a:rPr lang="en-IN" dirty="0"/>
            </a:br>
            <a:r>
              <a:rPr lang="en-IN" dirty="0" smtClean="0"/>
              <a:t>	</a:t>
            </a:r>
            <a:r>
              <a:rPr lang="en-IN" dirty="0" err="1" smtClean="0"/>
              <a:t>fruits.sort</a:t>
            </a:r>
            <a:r>
              <a:rPr lang="en-IN" dirty="0" smtClean="0"/>
              <a:t>();</a:t>
            </a:r>
          </a:p>
          <a:p>
            <a:pPr marL="285750" indent="-285750">
              <a:lnSpc>
                <a:spcPct val="150000"/>
              </a:lnSpc>
              <a:buFont typeface="Wingdings" panose="05000000000000000000" pitchFamily="2" charset="2"/>
              <a:buChar char="Ø"/>
            </a:pPr>
            <a:r>
              <a:rPr lang="en-US" dirty="0"/>
              <a:t> </a:t>
            </a:r>
            <a:r>
              <a:rPr lang="en-US" dirty="0" smtClean="0"/>
              <a:t>reverse() method reverse the elements in an array:</a:t>
            </a:r>
          </a:p>
          <a:p>
            <a:pPr>
              <a:lnSpc>
                <a:spcPct val="150000"/>
              </a:lnSpc>
            </a:pPr>
            <a:r>
              <a:rPr lang="en-US" dirty="0" err="1" smtClean="0"/>
              <a:t>Eg</a:t>
            </a:r>
            <a:r>
              <a:rPr lang="en-US" dirty="0" smtClean="0"/>
              <a:t>: 	</a:t>
            </a:r>
            <a:r>
              <a:rPr lang="en-IN" dirty="0" err="1" smtClean="0"/>
              <a:t>const</a:t>
            </a:r>
            <a:r>
              <a:rPr lang="en-IN" dirty="0"/>
              <a:t> fruits = ["Banana", "Orange", "Apple", "Mango"];</a:t>
            </a:r>
            <a:br>
              <a:rPr lang="en-IN" dirty="0"/>
            </a:br>
            <a:r>
              <a:rPr lang="en-IN" dirty="0" smtClean="0"/>
              <a:t>	</a:t>
            </a:r>
            <a:r>
              <a:rPr lang="en-IN" dirty="0" err="1" smtClean="0"/>
              <a:t>fruits.reverse</a:t>
            </a:r>
            <a:r>
              <a:rPr lang="en-IN" dirty="0"/>
              <a:t>();</a:t>
            </a:r>
          </a:p>
        </p:txBody>
      </p:sp>
    </p:spTree>
    <p:extLst>
      <p:ext uri="{BB962C8B-B14F-4D97-AF65-F5344CB8AC3E}">
        <p14:creationId xmlns:p14="http://schemas.microsoft.com/office/powerpoint/2010/main" val="42405995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Conditional statements</a:t>
            </a:r>
            <a:endParaRPr lang="en-IN" dirty="0"/>
          </a:p>
        </p:txBody>
      </p:sp>
      <p:sp>
        <p:nvSpPr>
          <p:cNvPr id="3" name="Text Placeholder 2"/>
          <p:cNvSpPr>
            <a:spLocks noGrp="1"/>
          </p:cNvSpPr>
          <p:nvPr>
            <p:ph type="body" sz="quarter" idx="14"/>
          </p:nvPr>
        </p:nvSpPr>
        <p:spPr/>
        <p:txBody>
          <a:bodyPr>
            <a:normAutofit lnSpcReduction="10000"/>
          </a:bodyPr>
          <a:lstStyle/>
          <a:p>
            <a:pPr marL="285750" indent="-285750">
              <a:lnSpc>
                <a:spcPct val="150000"/>
              </a:lnSpc>
              <a:buFont typeface="Wingdings" panose="05000000000000000000" pitchFamily="2" charset="2"/>
              <a:buChar char="Ø"/>
            </a:pPr>
            <a:r>
              <a:rPr lang="en-US" dirty="0" smtClean="0"/>
              <a:t> if statement:</a:t>
            </a:r>
          </a:p>
          <a:p>
            <a:pPr>
              <a:lnSpc>
                <a:spcPct val="150000"/>
              </a:lnSpc>
            </a:pPr>
            <a:r>
              <a:rPr lang="en-US" dirty="0" smtClean="0"/>
              <a:t>The if statement to specify a bock of </a:t>
            </a:r>
            <a:r>
              <a:rPr lang="en-US" dirty="0" err="1" smtClean="0"/>
              <a:t>javascript</a:t>
            </a:r>
            <a:r>
              <a:rPr lang="en-US" dirty="0" smtClean="0"/>
              <a:t> code to be executed if a condition is true.</a:t>
            </a:r>
          </a:p>
          <a:p>
            <a:pPr>
              <a:lnSpc>
                <a:spcPct val="150000"/>
              </a:lnSpc>
            </a:pPr>
            <a:r>
              <a:rPr lang="en-US" dirty="0" smtClean="0"/>
              <a:t>Syntax:	if</a:t>
            </a:r>
            <a:r>
              <a:rPr lang="en-US" dirty="0"/>
              <a:t> (</a:t>
            </a:r>
            <a:r>
              <a:rPr lang="en-US" i="1" dirty="0"/>
              <a:t>condition</a:t>
            </a:r>
            <a:r>
              <a:rPr lang="en-US" dirty="0"/>
              <a:t>) {</a:t>
            </a:r>
            <a:br>
              <a:rPr lang="en-US" dirty="0"/>
            </a:br>
            <a:r>
              <a:rPr lang="en-US" dirty="0"/>
              <a:t>  </a:t>
            </a:r>
            <a:r>
              <a:rPr lang="en-US" dirty="0" smtClean="0"/>
              <a:t>	//</a:t>
            </a:r>
            <a:r>
              <a:rPr lang="en-US" i="1" dirty="0"/>
              <a:t>  block of code to be executed if the condition is true</a:t>
            </a:r>
            <a:br>
              <a:rPr lang="en-US" i="1" dirty="0"/>
            </a:br>
            <a:r>
              <a:rPr lang="en-US" i="1" dirty="0" smtClean="0"/>
              <a:t>	</a:t>
            </a:r>
            <a:r>
              <a:rPr lang="en-US" dirty="0" smtClean="0"/>
              <a:t>}</a:t>
            </a:r>
          </a:p>
          <a:p>
            <a:pPr marL="285750" indent="-285750">
              <a:lnSpc>
                <a:spcPct val="150000"/>
              </a:lnSpc>
              <a:buFont typeface="Wingdings" panose="05000000000000000000" pitchFamily="2" charset="2"/>
              <a:buChar char="Ø"/>
            </a:pPr>
            <a:r>
              <a:rPr lang="en-US" dirty="0"/>
              <a:t> </a:t>
            </a:r>
            <a:r>
              <a:rPr lang="en-US" dirty="0" smtClean="0"/>
              <a:t>else statement:</a:t>
            </a:r>
          </a:p>
          <a:p>
            <a:pPr>
              <a:lnSpc>
                <a:spcPct val="150000"/>
              </a:lnSpc>
            </a:pPr>
            <a:r>
              <a:rPr lang="en-US" dirty="0" smtClean="0"/>
              <a:t>The else statement to specify a block of code to be executed if the condition is false.</a:t>
            </a:r>
          </a:p>
          <a:p>
            <a:pPr>
              <a:lnSpc>
                <a:spcPct val="150000"/>
              </a:lnSpc>
            </a:pPr>
            <a:r>
              <a:rPr lang="en-US" dirty="0" smtClean="0"/>
              <a:t>Syntax:	if</a:t>
            </a:r>
            <a:r>
              <a:rPr lang="en-US" dirty="0"/>
              <a:t> (</a:t>
            </a:r>
            <a:r>
              <a:rPr lang="en-US" i="1" dirty="0"/>
              <a:t>condition</a:t>
            </a:r>
            <a:r>
              <a:rPr lang="en-US" dirty="0"/>
              <a:t>) {</a:t>
            </a:r>
            <a:br>
              <a:rPr lang="en-US" dirty="0"/>
            </a:br>
            <a:r>
              <a:rPr lang="en-US" dirty="0"/>
              <a:t>  </a:t>
            </a:r>
            <a:r>
              <a:rPr lang="en-US" dirty="0" smtClean="0"/>
              <a:t>	//</a:t>
            </a:r>
            <a:r>
              <a:rPr lang="en-US" i="1" dirty="0"/>
              <a:t>  block of code to be executed if the condition is true</a:t>
            </a:r>
            <a:br>
              <a:rPr lang="en-US" i="1" dirty="0"/>
            </a:br>
            <a:r>
              <a:rPr lang="en-US" i="1" dirty="0" smtClean="0"/>
              <a:t>	</a:t>
            </a:r>
            <a:r>
              <a:rPr lang="en-US" dirty="0" smtClean="0"/>
              <a:t>}</a:t>
            </a:r>
            <a:r>
              <a:rPr lang="en-US" dirty="0"/>
              <a:t> else {</a:t>
            </a:r>
            <a:br>
              <a:rPr lang="en-US" dirty="0"/>
            </a:br>
            <a:r>
              <a:rPr lang="en-US" dirty="0"/>
              <a:t>  </a:t>
            </a:r>
            <a:r>
              <a:rPr lang="en-US" dirty="0" smtClean="0"/>
              <a:t>	//</a:t>
            </a:r>
            <a:r>
              <a:rPr lang="en-US" i="1" dirty="0"/>
              <a:t>  block of code to be executed if the condition is false</a:t>
            </a:r>
            <a:br>
              <a:rPr lang="en-US" i="1" dirty="0"/>
            </a:br>
            <a:r>
              <a:rPr lang="en-US" i="1" dirty="0" smtClean="0"/>
              <a:t>	</a:t>
            </a:r>
            <a:r>
              <a:rPr lang="en-US" dirty="0" smtClean="0"/>
              <a:t>}</a:t>
            </a:r>
            <a:endParaRPr lang="en-IN" dirty="0"/>
          </a:p>
        </p:txBody>
      </p:sp>
    </p:spTree>
    <p:extLst>
      <p:ext uri="{BB962C8B-B14F-4D97-AF65-F5344CB8AC3E}">
        <p14:creationId xmlns:p14="http://schemas.microsoft.com/office/powerpoint/2010/main" val="10051771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1405253" y="627017"/>
            <a:ext cx="10134371" cy="5350510"/>
          </a:xfrm>
        </p:spPr>
        <p:txBody>
          <a:bodyPr>
            <a:noAutofit/>
          </a:bodyPr>
          <a:lstStyle/>
          <a:p>
            <a:pPr marL="285750" indent="-285750">
              <a:lnSpc>
                <a:spcPct val="150000"/>
              </a:lnSpc>
              <a:buFont typeface="Wingdings" panose="05000000000000000000" pitchFamily="2" charset="2"/>
              <a:buChar char="Ø"/>
            </a:pPr>
            <a:r>
              <a:rPr lang="en-US" dirty="0" smtClean="0"/>
              <a:t> else if statement to specify a new condition if the first condition is false.</a:t>
            </a:r>
          </a:p>
          <a:p>
            <a:pPr>
              <a:lnSpc>
                <a:spcPct val="150000"/>
              </a:lnSpc>
            </a:pPr>
            <a:r>
              <a:rPr lang="en-US" dirty="0" smtClean="0"/>
              <a:t>Syntax:	if</a:t>
            </a:r>
            <a:r>
              <a:rPr lang="en-US" dirty="0"/>
              <a:t> (</a:t>
            </a:r>
            <a:r>
              <a:rPr lang="en-US" i="1" dirty="0"/>
              <a:t>condition1</a:t>
            </a:r>
            <a:r>
              <a:rPr lang="en-US" dirty="0"/>
              <a:t>) {</a:t>
            </a:r>
            <a:br>
              <a:rPr lang="en-US" dirty="0"/>
            </a:br>
            <a:r>
              <a:rPr lang="en-US" dirty="0"/>
              <a:t>  </a:t>
            </a:r>
            <a:r>
              <a:rPr lang="en-US" dirty="0" smtClean="0"/>
              <a:t>	//</a:t>
            </a:r>
            <a:r>
              <a:rPr lang="en-US" i="1" dirty="0"/>
              <a:t>  block of code to be executed if condition1 is true</a:t>
            </a:r>
            <a:br>
              <a:rPr lang="en-US" i="1" dirty="0"/>
            </a:br>
            <a:r>
              <a:rPr lang="en-US" i="1" dirty="0" smtClean="0"/>
              <a:t>	</a:t>
            </a:r>
            <a:r>
              <a:rPr lang="en-US" dirty="0" smtClean="0"/>
              <a:t>}</a:t>
            </a:r>
            <a:r>
              <a:rPr lang="en-US" dirty="0"/>
              <a:t> else </a:t>
            </a:r>
            <a:r>
              <a:rPr lang="en-US" dirty="0" smtClean="0"/>
              <a:t> </a:t>
            </a:r>
            <a:r>
              <a:rPr lang="en-US" dirty="0"/>
              <a:t>if (</a:t>
            </a:r>
            <a:r>
              <a:rPr lang="en-US" i="1" dirty="0"/>
              <a:t>condition2</a:t>
            </a:r>
            <a:r>
              <a:rPr lang="en-US" dirty="0" smtClean="0"/>
              <a:t> </a:t>
            </a:r>
            <a:r>
              <a:rPr lang="en-US" dirty="0"/>
              <a:t>{</a:t>
            </a:r>
            <a:br>
              <a:rPr lang="en-US" dirty="0"/>
            </a:br>
            <a:r>
              <a:rPr lang="en-US" dirty="0"/>
              <a:t>  </a:t>
            </a:r>
            <a:r>
              <a:rPr lang="en-US" dirty="0" smtClean="0"/>
              <a:t>	//</a:t>
            </a:r>
            <a:r>
              <a:rPr lang="en-US" i="1" dirty="0"/>
              <a:t>  block of code to be executed if the condition1 is false and condition2 is true</a:t>
            </a:r>
            <a:r>
              <a:rPr lang="en-US" dirty="0"/>
              <a:t/>
            </a:r>
            <a:br>
              <a:rPr lang="en-US" dirty="0"/>
            </a:br>
            <a:r>
              <a:rPr lang="en-US" dirty="0" smtClean="0"/>
              <a:t>	}</a:t>
            </a:r>
            <a:r>
              <a:rPr lang="en-US" dirty="0"/>
              <a:t> else {</a:t>
            </a:r>
            <a:br>
              <a:rPr lang="en-US" dirty="0"/>
            </a:br>
            <a:r>
              <a:rPr lang="en-US" dirty="0"/>
              <a:t>  </a:t>
            </a:r>
            <a:r>
              <a:rPr lang="en-US" dirty="0" smtClean="0"/>
              <a:t>	//</a:t>
            </a:r>
            <a:r>
              <a:rPr lang="en-US" i="1" dirty="0"/>
              <a:t>  block of code to be executed if the condition1 is false and condition2 is false</a:t>
            </a:r>
            <a:br>
              <a:rPr lang="en-US" i="1" dirty="0"/>
            </a:br>
            <a:r>
              <a:rPr lang="en-US" i="1" dirty="0" smtClean="0"/>
              <a:t>	</a:t>
            </a:r>
            <a:r>
              <a:rPr lang="en-US" dirty="0" smtClean="0"/>
              <a:t>}</a:t>
            </a:r>
          </a:p>
        </p:txBody>
      </p:sp>
    </p:spTree>
    <p:extLst>
      <p:ext uri="{BB962C8B-B14F-4D97-AF65-F5344CB8AC3E}">
        <p14:creationId xmlns:p14="http://schemas.microsoft.com/office/powerpoint/2010/main" val="36442577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1627322" y="561704"/>
            <a:ext cx="10134371" cy="5794646"/>
          </a:xfrm>
        </p:spPr>
        <p:txBody>
          <a:bodyPr/>
          <a:lstStyle/>
          <a:p>
            <a:pPr marL="285750" indent="-285750">
              <a:lnSpc>
                <a:spcPct val="150000"/>
              </a:lnSpc>
              <a:buFont typeface="Wingdings" panose="05000000000000000000" pitchFamily="2" charset="2"/>
              <a:buChar char="Ø"/>
            </a:pPr>
            <a:r>
              <a:rPr lang="en-US" dirty="0"/>
              <a:t> switch statement:</a:t>
            </a:r>
          </a:p>
          <a:p>
            <a:pPr>
              <a:lnSpc>
                <a:spcPct val="150000"/>
              </a:lnSpc>
            </a:pPr>
            <a:r>
              <a:rPr lang="en-US" dirty="0"/>
              <a:t>The switch statement is used to perform different actions based on different conditions.</a:t>
            </a:r>
          </a:p>
          <a:p>
            <a:pPr>
              <a:lnSpc>
                <a:spcPct val="150000"/>
              </a:lnSpc>
            </a:pPr>
            <a:r>
              <a:rPr lang="en-US" dirty="0"/>
              <a:t>Syntax:  	switch(</a:t>
            </a:r>
            <a:r>
              <a:rPr lang="en-US" i="1" dirty="0"/>
              <a:t>expression</a:t>
            </a:r>
            <a:r>
              <a:rPr lang="en-US" dirty="0"/>
              <a:t>) {</a:t>
            </a:r>
            <a:br>
              <a:rPr lang="en-US" dirty="0"/>
            </a:br>
            <a:r>
              <a:rPr lang="en-US" dirty="0"/>
              <a:t>  	case </a:t>
            </a:r>
            <a:r>
              <a:rPr lang="en-US" i="1" dirty="0"/>
              <a:t>x</a:t>
            </a:r>
            <a:r>
              <a:rPr lang="en-US" dirty="0"/>
              <a:t>:</a:t>
            </a:r>
            <a:br>
              <a:rPr lang="en-US" dirty="0"/>
            </a:br>
            <a:r>
              <a:rPr lang="en-US" i="1" dirty="0"/>
              <a:t>   	 // code block</a:t>
            </a:r>
            <a:br>
              <a:rPr lang="en-US" i="1" dirty="0"/>
            </a:br>
            <a:r>
              <a:rPr lang="en-US" dirty="0"/>
              <a:t>   	 break;</a:t>
            </a:r>
            <a:br>
              <a:rPr lang="en-US" dirty="0"/>
            </a:br>
            <a:r>
              <a:rPr lang="en-US" dirty="0"/>
              <a:t>  	case </a:t>
            </a:r>
            <a:r>
              <a:rPr lang="en-US" i="1" dirty="0"/>
              <a:t>y</a:t>
            </a:r>
            <a:r>
              <a:rPr lang="en-US" dirty="0"/>
              <a:t>:</a:t>
            </a:r>
            <a:br>
              <a:rPr lang="en-US" dirty="0"/>
            </a:br>
            <a:r>
              <a:rPr lang="en-US" i="1" dirty="0"/>
              <a:t>   	 // code block</a:t>
            </a:r>
            <a:br>
              <a:rPr lang="en-US" i="1" dirty="0"/>
            </a:br>
            <a:r>
              <a:rPr lang="en-US" dirty="0"/>
              <a:t>    	break;</a:t>
            </a:r>
            <a:br>
              <a:rPr lang="en-US" dirty="0"/>
            </a:br>
            <a:r>
              <a:rPr lang="en-US" dirty="0"/>
              <a:t>  	default:</a:t>
            </a:r>
            <a:br>
              <a:rPr lang="en-US" dirty="0"/>
            </a:br>
            <a:r>
              <a:rPr lang="en-US" dirty="0"/>
              <a:t>   	 // </a:t>
            </a:r>
            <a:r>
              <a:rPr lang="en-US" i="1" dirty="0"/>
              <a:t>code block</a:t>
            </a:r>
            <a:r>
              <a:rPr lang="en-US" dirty="0"/>
              <a:t/>
            </a:r>
            <a:br>
              <a:rPr lang="en-US" dirty="0"/>
            </a:br>
            <a:r>
              <a:rPr lang="en-US" dirty="0"/>
              <a:t>	}</a:t>
            </a:r>
            <a:endParaRPr lang="en-IN" dirty="0"/>
          </a:p>
          <a:p>
            <a:endParaRPr lang="en-IN" dirty="0"/>
          </a:p>
        </p:txBody>
      </p:sp>
    </p:spTree>
    <p:extLst>
      <p:ext uri="{BB962C8B-B14F-4D97-AF65-F5344CB8AC3E}">
        <p14:creationId xmlns:p14="http://schemas.microsoft.com/office/powerpoint/2010/main" val="1171723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7321" y="339645"/>
            <a:ext cx="10134369" cy="796824"/>
          </a:xfrm>
        </p:spPr>
        <p:txBody>
          <a:bodyPr/>
          <a:lstStyle/>
          <a:p>
            <a:r>
              <a:rPr lang="en-US" dirty="0" smtClean="0"/>
              <a:t>3 places to put JS code</a:t>
            </a:r>
            <a:endParaRPr lang="en-IN" dirty="0"/>
          </a:p>
        </p:txBody>
      </p:sp>
      <p:sp>
        <p:nvSpPr>
          <p:cNvPr id="3" name="Text Placeholder 2"/>
          <p:cNvSpPr>
            <a:spLocks noGrp="1"/>
          </p:cNvSpPr>
          <p:nvPr>
            <p:ph type="body" sz="quarter" idx="14"/>
          </p:nvPr>
        </p:nvSpPr>
        <p:spPr>
          <a:xfrm>
            <a:off x="1489166" y="1293223"/>
            <a:ext cx="10272527" cy="5238205"/>
          </a:xfrm>
        </p:spPr>
        <p:txBody>
          <a:bodyPr>
            <a:normAutofit lnSpcReduction="10000"/>
          </a:bodyPr>
          <a:lstStyle/>
          <a:p>
            <a:pPr marL="342900" indent="-342900">
              <a:lnSpc>
                <a:spcPct val="120000"/>
              </a:lnSpc>
              <a:buFont typeface="+mj-lt"/>
              <a:buAutoNum type="arabicPeriod"/>
            </a:pPr>
            <a:r>
              <a:rPr lang="en-US" dirty="0" smtClean="0"/>
              <a:t> Between the &lt;body&gt; tag of html.</a:t>
            </a:r>
          </a:p>
          <a:p>
            <a:pPr marL="342900" indent="-342900">
              <a:lnSpc>
                <a:spcPct val="120000"/>
              </a:lnSpc>
              <a:buFont typeface="+mj-lt"/>
              <a:buAutoNum type="arabicPeriod"/>
            </a:pPr>
            <a:r>
              <a:rPr lang="en-US" dirty="0" smtClean="0"/>
              <a:t>Between the &lt;head&gt; tag of the html.</a:t>
            </a:r>
          </a:p>
          <a:p>
            <a:pPr marL="342900" indent="-342900">
              <a:lnSpc>
                <a:spcPct val="120000"/>
              </a:lnSpc>
              <a:buFont typeface="+mj-lt"/>
              <a:buAutoNum type="arabicPeriod"/>
            </a:pPr>
            <a:r>
              <a:rPr lang="en-US" dirty="0" smtClean="0"/>
              <a:t>In .</a:t>
            </a:r>
            <a:r>
              <a:rPr lang="en-US" dirty="0" err="1" smtClean="0"/>
              <a:t>js</a:t>
            </a:r>
            <a:r>
              <a:rPr lang="en-US" dirty="0" smtClean="0"/>
              <a:t> file (external java script).</a:t>
            </a:r>
          </a:p>
          <a:p>
            <a:pPr>
              <a:lnSpc>
                <a:spcPct val="120000"/>
              </a:lnSpc>
            </a:pPr>
            <a:r>
              <a:rPr lang="en-US" dirty="0" err="1" smtClean="0"/>
              <a:t>Eg</a:t>
            </a:r>
            <a:r>
              <a:rPr lang="en-US" dirty="0" smtClean="0"/>
              <a:t>(1): </a:t>
            </a:r>
            <a:r>
              <a:rPr lang="en-IN" dirty="0"/>
              <a:t>&lt;html&gt;</a:t>
            </a:r>
          </a:p>
          <a:p>
            <a:pPr>
              <a:lnSpc>
                <a:spcPct val="120000"/>
              </a:lnSpc>
            </a:pPr>
            <a:r>
              <a:rPr lang="en-IN" dirty="0"/>
              <a:t>    &lt;head&gt;&lt;/head&gt;</a:t>
            </a:r>
          </a:p>
          <a:p>
            <a:pPr>
              <a:lnSpc>
                <a:spcPct val="120000"/>
              </a:lnSpc>
            </a:pPr>
            <a:r>
              <a:rPr lang="en-IN" dirty="0"/>
              <a:t>    &lt;body&gt;</a:t>
            </a:r>
          </a:p>
          <a:p>
            <a:pPr>
              <a:lnSpc>
                <a:spcPct val="120000"/>
              </a:lnSpc>
            </a:pPr>
            <a:r>
              <a:rPr lang="en-IN" dirty="0"/>
              <a:t>        &lt;h1&gt;My web page&lt;/h1&gt;</a:t>
            </a:r>
          </a:p>
          <a:p>
            <a:pPr>
              <a:lnSpc>
                <a:spcPct val="120000"/>
              </a:lnSpc>
            </a:pPr>
            <a:r>
              <a:rPr lang="en-IN" dirty="0"/>
              <a:t>        &lt;p id="demo"&gt; this is the </a:t>
            </a:r>
            <a:r>
              <a:rPr lang="en-IN" dirty="0" smtClean="0"/>
              <a:t>paragraph </a:t>
            </a:r>
            <a:r>
              <a:rPr lang="en-IN" dirty="0"/>
              <a:t>of identify the </a:t>
            </a:r>
            <a:r>
              <a:rPr lang="en-IN" dirty="0" err="1"/>
              <a:t>js</a:t>
            </a:r>
            <a:r>
              <a:rPr lang="en-IN" dirty="0"/>
              <a:t> integrated into the body tag&lt;/p&gt;</a:t>
            </a:r>
          </a:p>
          <a:p>
            <a:pPr>
              <a:lnSpc>
                <a:spcPct val="120000"/>
              </a:lnSpc>
            </a:pPr>
            <a:r>
              <a:rPr lang="en-IN" dirty="0"/>
              <a:t>        &lt;script type="text/</a:t>
            </a:r>
            <a:r>
              <a:rPr lang="en-IN" dirty="0" err="1"/>
              <a:t>javascript</a:t>
            </a:r>
            <a:r>
              <a:rPr lang="en-IN" dirty="0"/>
              <a:t>"&gt;</a:t>
            </a:r>
          </a:p>
          <a:p>
            <a:pPr>
              <a:lnSpc>
                <a:spcPct val="120000"/>
              </a:lnSpc>
            </a:pPr>
            <a:r>
              <a:rPr lang="en-IN" dirty="0"/>
              <a:t>            document.getElementById("demo").innerHTML= "successfully integrated the </a:t>
            </a:r>
            <a:r>
              <a:rPr lang="en-IN" dirty="0" smtClean="0"/>
              <a:t>JavaScript";</a:t>
            </a:r>
            <a:endParaRPr lang="en-IN" dirty="0"/>
          </a:p>
          <a:p>
            <a:pPr>
              <a:lnSpc>
                <a:spcPct val="120000"/>
              </a:lnSpc>
            </a:pPr>
            <a:r>
              <a:rPr lang="en-IN" dirty="0"/>
              <a:t>        &lt;/script&gt;</a:t>
            </a:r>
          </a:p>
          <a:p>
            <a:pPr>
              <a:lnSpc>
                <a:spcPct val="120000"/>
              </a:lnSpc>
            </a:pPr>
            <a:r>
              <a:rPr lang="en-IN" dirty="0"/>
              <a:t>    &lt;/body&gt;</a:t>
            </a:r>
          </a:p>
          <a:p>
            <a:pPr>
              <a:lnSpc>
                <a:spcPct val="120000"/>
              </a:lnSpc>
            </a:pPr>
            <a:r>
              <a:rPr lang="en-IN" dirty="0"/>
              <a:t>&lt;/html&gt;</a:t>
            </a:r>
          </a:p>
          <a:p>
            <a:pPr>
              <a:lnSpc>
                <a:spcPct val="120000"/>
              </a:lnSpc>
            </a:pPr>
            <a:endParaRPr lang="en-IN" dirty="0"/>
          </a:p>
        </p:txBody>
      </p:sp>
    </p:spTree>
    <p:extLst>
      <p:ext uri="{BB962C8B-B14F-4D97-AF65-F5344CB8AC3E}">
        <p14:creationId xmlns:p14="http://schemas.microsoft.com/office/powerpoint/2010/main" val="29410590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script loop</a:t>
            </a:r>
            <a:endParaRPr lang="en-IN" dirty="0"/>
          </a:p>
        </p:txBody>
      </p:sp>
      <p:sp>
        <p:nvSpPr>
          <p:cNvPr id="3" name="Text Placeholder 2"/>
          <p:cNvSpPr>
            <a:spLocks noGrp="1"/>
          </p:cNvSpPr>
          <p:nvPr>
            <p:ph type="body" sz="quarter" idx="14"/>
          </p:nvPr>
        </p:nvSpPr>
        <p:spPr/>
        <p:txBody>
          <a:bodyPr/>
          <a:lstStyle/>
          <a:p>
            <a:pPr marL="285750" indent="-285750">
              <a:lnSpc>
                <a:spcPct val="150000"/>
              </a:lnSpc>
              <a:buFont typeface="Wingdings" panose="05000000000000000000" pitchFamily="2" charset="2"/>
              <a:buChar char="Ø"/>
            </a:pPr>
            <a:r>
              <a:rPr lang="en-US" dirty="0" smtClean="0"/>
              <a:t> For loop</a:t>
            </a:r>
          </a:p>
          <a:p>
            <a:pPr>
              <a:lnSpc>
                <a:spcPct val="150000"/>
              </a:lnSpc>
            </a:pPr>
            <a:r>
              <a:rPr lang="en-US" dirty="0" smtClean="0"/>
              <a:t>The for statement creates a loop with 3 optional expressions.</a:t>
            </a:r>
          </a:p>
          <a:p>
            <a:pPr>
              <a:lnSpc>
                <a:spcPct val="150000"/>
              </a:lnSpc>
            </a:pPr>
            <a:r>
              <a:rPr lang="en-US" dirty="0" smtClean="0"/>
              <a:t>Syntax:</a:t>
            </a:r>
          </a:p>
          <a:p>
            <a:pPr>
              <a:lnSpc>
                <a:spcPct val="150000"/>
              </a:lnSpc>
            </a:pPr>
            <a:r>
              <a:rPr lang="en-US" dirty="0" smtClean="0"/>
              <a:t>	for </a:t>
            </a:r>
            <a:r>
              <a:rPr lang="en-US" dirty="0"/>
              <a:t>(expression 1; expression 2; expression 3) {</a:t>
            </a:r>
          </a:p>
          <a:p>
            <a:pPr>
              <a:lnSpc>
                <a:spcPct val="150000"/>
              </a:lnSpc>
            </a:pPr>
            <a:r>
              <a:rPr lang="en-US" dirty="0"/>
              <a:t>  </a:t>
            </a:r>
            <a:r>
              <a:rPr lang="en-US" dirty="0" smtClean="0"/>
              <a:t>	// </a:t>
            </a:r>
            <a:r>
              <a:rPr lang="en-US" dirty="0"/>
              <a:t>code block to be executed</a:t>
            </a:r>
          </a:p>
          <a:p>
            <a:pPr>
              <a:lnSpc>
                <a:spcPct val="150000"/>
              </a:lnSpc>
            </a:pPr>
            <a:r>
              <a:rPr lang="en-US" dirty="0" smtClean="0"/>
              <a:t>	}</a:t>
            </a:r>
          </a:p>
          <a:p>
            <a:pPr>
              <a:lnSpc>
                <a:spcPct val="150000"/>
              </a:lnSpc>
            </a:pPr>
            <a:r>
              <a:rPr lang="en-US" b="1" dirty="0"/>
              <a:t>Expression 1</a:t>
            </a:r>
            <a:r>
              <a:rPr lang="en-US" dirty="0"/>
              <a:t> is executed (one time) before the execution of the code block.</a:t>
            </a:r>
          </a:p>
          <a:p>
            <a:pPr>
              <a:lnSpc>
                <a:spcPct val="150000"/>
              </a:lnSpc>
            </a:pPr>
            <a:r>
              <a:rPr lang="en-US" b="1" dirty="0"/>
              <a:t>Expression 2</a:t>
            </a:r>
            <a:r>
              <a:rPr lang="en-US" dirty="0"/>
              <a:t> defines the condition for executing the code block.</a:t>
            </a:r>
          </a:p>
          <a:p>
            <a:pPr>
              <a:lnSpc>
                <a:spcPct val="150000"/>
              </a:lnSpc>
            </a:pPr>
            <a:r>
              <a:rPr lang="en-US" b="1" dirty="0"/>
              <a:t>Expression 3</a:t>
            </a:r>
            <a:r>
              <a:rPr lang="en-US" dirty="0"/>
              <a:t> is executed (every time) after the code block has been executed.</a:t>
            </a:r>
          </a:p>
          <a:p>
            <a:pPr>
              <a:lnSpc>
                <a:spcPct val="150000"/>
              </a:lnSpc>
            </a:pPr>
            <a:endParaRPr lang="en-IN" dirty="0"/>
          </a:p>
        </p:txBody>
      </p:sp>
    </p:spTree>
    <p:extLst>
      <p:ext uri="{BB962C8B-B14F-4D97-AF65-F5344CB8AC3E}">
        <p14:creationId xmlns:p14="http://schemas.microsoft.com/office/powerpoint/2010/main" val="9419633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1627322" y="509452"/>
            <a:ext cx="10134371" cy="5846898"/>
          </a:xfrm>
        </p:spPr>
        <p:txBody>
          <a:bodyPr/>
          <a:lstStyle/>
          <a:p>
            <a:pPr marL="285750" indent="-285750">
              <a:buFont typeface="Wingdings" panose="05000000000000000000" pitchFamily="2" charset="2"/>
              <a:buChar char="Ø"/>
            </a:pPr>
            <a:r>
              <a:rPr lang="en-US" dirty="0" smtClean="0"/>
              <a:t> while loop:</a:t>
            </a:r>
          </a:p>
          <a:p>
            <a:r>
              <a:rPr lang="en-US" dirty="0" smtClean="0"/>
              <a:t>The while loop loops through a code as long as a specified condition is true.</a:t>
            </a:r>
          </a:p>
          <a:p>
            <a:r>
              <a:rPr lang="en-US" dirty="0" smtClean="0"/>
              <a:t>Syntax:</a:t>
            </a:r>
          </a:p>
          <a:p>
            <a:r>
              <a:rPr lang="en-US" dirty="0" smtClean="0"/>
              <a:t>	while </a:t>
            </a:r>
            <a:r>
              <a:rPr lang="en-US" dirty="0"/>
              <a:t>(condition) {</a:t>
            </a:r>
          </a:p>
          <a:p>
            <a:r>
              <a:rPr lang="en-US" dirty="0"/>
              <a:t>  </a:t>
            </a:r>
            <a:r>
              <a:rPr lang="en-US" dirty="0" smtClean="0"/>
              <a:t>	// </a:t>
            </a:r>
            <a:r>
              <a:rPr lang="en-US" dirty="0"/>
              <a:t>code block to be executed</a:t>
            </a:r>
          </a:p>
          <a:p>
            <a:r>
              <a:rPr lang="en-US" dirty="0" smtClean="0"/>
              <a:t>	}</a:t>
            </a:r>
          </a:p>
          <a:p>
            <a:pPr marL="285750" indent="-285750">
              <a:buFont typeface="Wingdings" panose="05000000000000000000" pitchFamily="2" charset="2"/>
              <a:buChar char="Ø"/>
            </a:pPr>
            <a:r>
              <a:rPr lang="en-US" dirty="0"/>
              <a:t> </a:t>
            </a:r>
            <a:r>
              <a:rPr lang="en-US" dirty="0" smtClean="0"/>
              <a:t>do while loop:</a:t>
            </a:r>
          </a:p>
          <a:p>
            <a:r>
              <a:rPr lang="en-US" dirty="0" smtClean="0"/>
              <a:t>The do while loop is a variant of the while loop. This loop will execute the code block once, before checking if the condition is true, then it will repeat the loop as long as the condition is true.</a:t>
            </a:r>
          </a:p>
          <a:p>
            <a:r>
              <a:rPr lang="en-US" dirty="0" smtClean="0"/>
              <a:t>Syntax:</a:t>
            </a:r>
          </a:p>
          <a:p>
            <a:r>
              <a:rPr lang="en-US" dirty="0"/>
              <a:t>	</a:t>
            </a:r>
            <a:r>
              <a:rPr lang="en-US" dirty="0" smtClean="0"/>
              <a:t>do </a:t>
            </a:r>
            <a:r>
              <a:rPr lang="en-US" dirty="0"/>
              <a:t>{</a:t>
            </a:r>
          </a:p>
          <a:p>
            <a:r>
              <a:rPr lang="en-US" dirty="0"/>
              <a:t>  </a:t>
            </a:r>
            <a:r>
              <a:rPr lang="en-US" dirty="0" smtClean="0"/>
              <a:t>	// </a:t>
            </a:r>
            <a:r>
              <a:rPr lang="en-US" dirty="0"/>
              <a:t>code block to be executed</a:t>
            </a:r>
          </a:p>
          <a:p>
            <a:r>
              <a:rPr lang="en-US" dirty="0" smtClean="0"/>
              <a:t>	}</a:t>
            </a:r>
            <a:endParaRPr lang="en-US" dirty="0"/>
          </a:p>
          <a:p>
            <a:r>
              <a:rPr lang="en-US" dirty="0" smtClean="0"/>
              <a:t>	while </a:t>
            </a:r>
            <a:r>
              <a:rPr lang="en-US" dirty="0"/>
              <a:t>(condition);</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23000677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script forms</a:t>
            </a:r>
            <a:endParaRPr lang="en-IN" dirty="0"/>
          </a:p>
        </p:txBody>
      </p:sp>
      <p:sp>
        <p:nvSpPr>
          <p:cNvPr id="3" name="Text Placeholder 2"/>
          <p:cNvSpPr>
            <a:spLocks noGrp="1"/>
          </p:cNvSpPr>
          <p:nvPr>
            <p:ph type="body" sz="quarter" idx="14"/>
          </p:nvPr>
        </p:nvSpPr>
        <p:spPr/>
        <p:txBody>
          <a:bodyPr/>
          <a:lstStyle/>
          <a:p>
            <a:pPr>
              <a:lnSpc>
                <a:spcPct val="150000"/>
              </a:lnSpc>
            </a:pPr>
            <a:r>
              <a:rPr lang="en-US" dirty="0"/>
              <a:t>HTML form validation can be done by JavaScript.</a:t>
            </a:r>
          </a:p>
          <a:p>
            <a:pPr>
              <a:lnSpc>
                <a:spcPct val="150000"/>
              </a:lnSpc>
            </a:pPr>
            <a:r>
              <a:rPr lang="en-US" dirty="0"/>
              <a:t>If a form field (</a:t>
            </a:r>
            <a:r>
              <a:rPr lang="en-US" dirty="0" err="1"/>
              <a:t>fname</a:t>
            </a:r>
            <a:r>
              <a:rPr lang="en-US" dirty="0"/>
              <a:t>) is empty, this function alerts a message, and returns false, to prevent the form from being submitted:</a:t>
            </a:r>
          </a:p>
          <a:p>
            <a:pPr>
              <a:lnSpc>
                <a:spcPct val="150000"/>
              </a:lnSpc>
            </a:pPr>
            <a:r>
              <a:rPr lang="en-US" dirty="0" err="1" smtClean="0"/>
              <a:t>Eg</a:t>
            </a:r>
            <a:r>
              <a:rPr lang="en-US" dirty="0" smtClean="0"/>
              <a:t>: 	function</a:t>
            </a:r>
            <a:r>
              <a:rPr lang="en-US" dirty="0"/>
              <a:t> </a:t>
            </a:r>
            <a:r>
              <a:rPr lang="en-US" dirty="0" err="1"/>
              <a:t>validateForm</a:t>
            </a:r>
            <a:r>
              <a:rPr lang="en-US" dirty="0"/>
              <a:t>() {</a:t>
            </a:r>
            <a:r>
              <a:rPr lang="en-US" dirty="0"/>
              <a:t/>
            </a:r>
            <a:br>
              <a:rPr lang="en-US" dirty="0"/>
            </a:br>
            <a:r>
              <a:rPr lang="en-US" dirty="0"/>
              <a:t>  </a:t>
            </a:r>
            <a:r>
              <a:rPr lang="en-US" dirty="0" smtClean="0"/>
              <a:t>	let</a:t>
            </a:r>
            <a:r>
              <a:rPr lang="en-US" dirty="0"/>
              <a:t> x = </a:t>
            </a:r>
            <a:r>
              <a:rPr lang="en-US" dirty="0" err="1"/>
              <a:t>document.forms</a:t>
            </a:r>
            <a:r>
              <a:rPr lang="en-US" dirty="0"/>
              <a:t>["</a:t>
            </a:r>
            <a:r>
              <a:rPr lang="en-US" dirty="0" err="1"/>
              <a:t>myForm</a:t>
            </a:r>
            <a:r>
              <a:rPr lang="en-US" dirty="0"/>
              <a:t>"]["</a:t>
            </a:r>
            <a:r>
              <a:rPr lang="en-US" dirty="0" err="1"/>
              <a:t>fname</a:t>
            </a:r>
            <a:r>
              <a:rPr lang="en-US" dirty="0"/>
              <a:t>"].value;</a:t>
            </a:r>
            <a:r>
              <a:rPr lang="en-US" dirty="0"/>
              <a:t/>
            </a:r>
            <a:br>
              <a:rPr lang="en-US" dirty="0"/>
            </a:br>
            <a:r>
              <a:rPr lang="en-US" dirty="0"/>
              <a:t>  </a:t>
            </a:r>
            <a:r>
              <a:rPr lang="en-US" dirty="0" smtClean="0"/>
              <a:t>	if</a:t>
            </a:r>
            <a:r>
              <a:rPr lang="en-US" dirty="0"/>
              <a:t> (x == "") {</a:t>
            </a:r>
            <a:r>
              <a:rPr lang="en-US" dirty="0"/>
              <a:t/>
            </a:r>
            <a:br>
              <a:rPr lang="en-US" dirty="0"/>
            </a:br>
            <a:r>
              <a:rPr lang="en-US" dirty="0"/>
              <a:t>    </a:t>
            </a:r>
            <a:r>
              <a:rPr lang="en-US" dirty="0" smtClean="0"/>
              <a:t>	alert</a:t>
            </a:r>
            <a:r>
              <a:rPr lang="en-US" dirty="0"/>
              <a:t>("Name must be filled out");</a:t>
            </a:r>
            <a:r>
              <a:rPr lang="en-US" dirty="0"/>
              <a:t/>
            </a:r>
            <a:br>
              <a:rPr lang="en-US" dirty="0"/>
            </a:br>
            <a:r>
              <a:rPr lang="en-US" dirty="0"/>
              <a:t>    </a:t>
            </a:r>
            <a:r>
              <a:rPr lang="en-US" dirty="0" smtClean="0"/>
              <a:t>	return</a:t>
            </a:r>
            <a:r>
              <a:rPr lang="en-US" dirty="0"/>
              <a:t> false;</a:t>
            </a:r>
            <a:r>
              <a:rPr lang="en-US" dirty="0"/>
              <a:t/>
            </a:r>
            <a:br>
              <a:rPr lang="en-US" dirty="0"/>
            </a:br>
            <a:r>
              <a:rPr lang="en-US" dirty="0"/>
              <a:t>  </a:t>
            </a:r>
            <a:r>
              <a:rPr lang="en-US" dirty="0" smtClean="0"/>
              <a:t>	}</a:t>
            </a:r>
            <a:r>
              <a:rPr lang="en-US" dirty="0"/>
              <a:t/>
            </a:r>
            <a:br>
              <a:rPr lang="en-US" dirty="0"/>
            </a:br>
            <a:r>
              <a:rPr lang="en-US" dirty="0" smtClean="0"/>
              <a:t>	}</a:t>
            </a:r>
            <a:endParaRPr lang="en-IN" dirty="0"/>
          </a:p>
        </p:txBody>
      </p:sp>
    </p:spTree>
    <p:extLst>
      <p:ext uri="{BB962C8B-B14F-4D97-AF65-F5344CB8AC3E}">
        <p14:creationId xmlns:p14="http://schemas.microsoft.com/office/powerpoint/2010/main" val="10352930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1627322" y="666206"/>
            <a:ext cx="10134371" cy="5690143"/>
          </a:xfrm>
        </p:spPr>
        <p:txBody>
          <a:bodyPr/>
          <a:lstStyle/>
          <a:p>
            <a:pPr marL="285750" indent="-285750">
              <a:buFont typeface="Wingdings" panose="05000000000000000000" pitchFamily="2" charset="2"/>
              <a:buChar char="Ø"/>
            </a:pPr>
            <a:r>
              <a:rPr lang="en-US" dirty="0" smtClean="0"/>
              <a:t>Validating a number input field:</a:t>
            </a:r>
          </a:p>
          <a:p>
            <a:r>
              <a:rPr lang="en-IN" smtClean="0"/>
              <a:t>&lt;</a:t>
            </a:r>
            <a:r>
              <a:rPr lang="en-IN" dirty="0"/>
              <a:t>script&gt;</a:t>
            </a:r>
          </a:p>
          <a:p>
            <a:r>
              <a:rPr lang="en-IN" dirty="0"/>
              <a:t>function </a:t>
            </a:r>
            <a:r>
              <a:rPr lang="en-IN" dirty="0" err="1"/>
              <a:t>myFunction</a:t>
            </a:r>
            <a:r>
              <a:rPr lang="en-IN" dirty="0"/>
              <a:t>() {</a:t>
            </a:r>
          </a:p>
          <a:p>
            <a:r>
              <a:rPr lang="en-IN" dirty="0"/>
              <a:t>  // Get the value of the input field with id="numb"</a:t>
            </a:r>
          </a:p>
          <a:p>
            <a:r>
              <a:rPr lang="en-IN" dirty="0"/>
              <a:t>  let x = </a:t>
            </a:r>
            <a:r>
              <a:rPr lang="en-IN" dirty="0" err="1"/>
              <a:t>document.getElementById</a:t>
            </a:r>
            <a:r>
              <a:rPr lang="en-IN" dirty="0"/>
              <a:t>("numb").value;</a:t>
            </a:r>
          </a:p>
          <a:p>
            <a:r>
              <a:rPr lang="en-IN" dirty="0"/>
              <a:t>  // If x is Not a Number or less than one or greater than 10</a:t>
            </a:r>
          </a:p>
          <a:p>
            <a:r>
              <a:rPr lang="en-IN" dirty="0"/>
              <a:t>  let text;</a:t>
            </a:r>
          </a:p>
          <a:p>
            <a:r>
              <a:rPr lang="en-IN" dirty="0"/>
              <a:t>  if (</a:t>
            </a:r>
            <a:r>
              <a:rPr lang="en-IN" dirty="0" err="1"/>
              <a:t>isNaN</a:t>
            </a:r>
            <a:r>
              <a:rPr lang="en-IN" dirty="0"/>
              <a:t>(x) || x &lt; 1 || x &gt; 10) {</a:t>
            </a:r>
          </a:p>
          <a:p>
            <a:r>
              <a:rPr lang="en-IN" dirty="0"/>
              <a:t>    text = "Input not valid";</a:t>
            </a:r>
          </a:p>
          <a:p>
            <a:r>
              <a:rPr lang="en-IN" dirty="0"/>
              <a:t>  } else {</a:t>
            </a:r>
          </a:p>
          <a:p>
            <a:r>
              <a:rPr lang="en-IN" dirty="0"/>
              <a:t>    text = "Input OK";</a:t>
            </a:r>
          </a:p>
          <a:p>
            <a:r>
              <a:rPr lang="en-IN" dirty="0"/>
              <a:t>  }</a:t>
            </a:r>
          </a:p>
          <a:p>
            <a:r>
              <a:rPr lang="en-IN" dirty="0"/>
              <a:t>  </a:t>
            </a:r>
            <a:r>
              <a:rPr lang="en-IN" dirty="0" err="1"/>
              <a:t>document.getElementById</a:t>
            </a:r>
            <a:r>
              <a:rPr lang="en-IN" dirty="0"/>
              <a:t>("demo").</a:t>
            </a:r>
            <a:r>
              <a:rPr lang="en-IN" dirty="0" err="1"/>
              <a:t>innerHTML</a:t>
            </a:r>
            <a:r>
              <a:rPr lang="en-IN" dirty="0"/>
              <a:t> = text;</a:t>
            </a:r>
          </a:p>
          <a:p>
            <a:r>
              <a:rPr lang="en-IN" dirty="0"/>
              <a:t>}</a:t>
            </a:r>
          </a:p>
          <a:p>
            <a:r>
              <a:rPr lang="en-IN" dirty="0"/>
              <a:t>&lt;/script&gt;</a:t>
            </a:r>
          </a:p>
          <a:p>
            <a:endParaRPr lang="en-IN" dirty="0"/>
          </a:p>
        </p:txBody>
      </p:sp>
    </p:spTree>
    <p:extLst>
      <p:ext uri="{BB962C8B-B14F-4D97-AF65-F5344CB8AC3E}">
        <p14:creationId xmlns:p14="http://schemas.microsoft.com/office/powerpoint/2010/main" val="3447448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1627322" y="418012"/>
            <a:ext cx="10134371" cy="5938338"/>
          </a:xfrm>
        </p:spPr>
        <p:txBody>
          <a:bodyPr/>
          <a:lstStyle/>
          <a:p>
            <a:r>
              <a:rPr lang="en-US" dirty="0" err="1" smtClean="0"/>
              <a:t>Eg</a:t>
            </a:r>
            <a:r>
              <a:rPr lang="en-US" dirty="0" smtClean="0"/>
              <a:t>(2): </a:t>
            </a:r>
            <a:r>
              <a:rPr lang="en-IN" dirty="0"/>
              <a:t>&lt;html&gt;</a:t>
            </a:r>
          </a:p>
          <a:p>
            <a:r>
              <a:rPr lang="en-IN" dirty="0"/>
              <a:t>    &lt;head&gt;</a:t>
            </a:r>
          </a:p>
          <a:p>
            <a:r>
              <a:rPr lang="en-IN" dirty="0"/>
              <a:t>        &lt;script type="text/</a:t>
            </a:r>
            <a:r>
              <a:rPr lang="en-IN" dirty="0" err="1"/>
              <a:t>javascript</a:t>
            </a:r>
            <a:r>
              <a:rPr lang="en-IN" dirty="0"/>
              <a:t>"&gt;</a:t>
            </a:r>
          </a:p>
          <a:p>
            <a:r>
              <a:rPr lang="en-IN" dirty="0"/>
              <a:t>            function </a:t>
            </a:r>
            <a:r>
              <a:rPr lang="en-IN" dirty="0" err="1"/>
              <a:t>myfunction</a:t>
            </a:r>
            <a:r>
              <a:rPr lang="en-IN" dirty="0"/>
              <a:t>()</a:t>
            </a:r>
          </a:p>
          <a:p>
            <a:r>
              <a:rPr lang="en-IN" dirty="0"/>
              <a:t>            {</a:t>
            </a:r>
          </a:p>
          <a:p>
            <a:r>
              <a:rPr lang="en-IN" dirty="0"/>
              <a:t>                document.getElementById("demo").innerHTML="this is the message of </a:t>
            </a:r>
            <a:r>
              <a:rPr lang="en-IN" dirty="0" err="1"/>
              <a:t>js</a:t>
            </a:r>
            <a:r>
              <a:rPr lang="en-IN" dirty="0"/>
              <a:t> </a:t>
            </a:r>
            <a:r>
              <a:rPr lang="en-IN" dirty="0" err="1"/>
              <a:t>intgration</a:t>
            </a:r>
            <a:r>
              <a:rPr lang="en-IN" dirty="0"/>
              <a:t> in head tag";</a:t>
            </a:r>
          </a:p>
          <a:p>
            <a:r>
              <a:rPr lang="en-IN" dirty="0"/>
              <a:t>            }</a:t>
            </a:r>
          </a:p>
          <a:p>
            <a:r>
              <a:rPr lang="en-IN" dirty="0"/>
              <a:t>        &lt;/script&gt;</a:t>
            </a:r>
          </a:p>
          <a:p>
            <a:r>
              <a:rPr lang="en-IN" dirty="0"/>
              <a:t>    &lt;/head&gt;</a:t>
            </a:r>
          </a:p>
          <a:p>
            <a:r>
              <a:rPr lang="en-IN" dirty="0"/>
              <a:t>    &lt;body&gt;</a:t>
            </a:r>
          </a:p>
          <a:p>
            <a:r>
              <a:rPr lang="en-IN" dirty="0"/>
              <a:t>        &lt;h2&gt;My web page&lt;/h2&gt;</a:t>
            </a:r>
          </a:p>
          <a:p>
            <a:r>
              <a:rPr lang="en-IN" dirty="0"/>
              <a:t>       &lt;p id="demo"&gt; this is a paragraph&lt;/p&gt;</a:t>
            </a:r>
          </a:p>
          <a:p>
            <a:r>
              <a:rPr lang="en-IN" dirty="0"/>
              <a:t>         &lt;button type="button" onclick="</a:t>
            </a:r>
            <a:r>
              <a:rPr lang="en-IN" dirty="0" err="1"/>
              <a:t>myfunction</a:t>
            </a:r>
            <a:r>
              <a:rPr lang="en-IN" dirty="0"/>
              <a:t>()"&gt;Try it!&lt;/button&gt;</a:t>
            </a:r>
          </a:p>
          <a:p>
            <a:r>
              <a:rPr lang="en-IN" dirty="0"/>
              <a:t>    &lt;/body&gt;</a:t>
            </a:r>
          </a:p>
          <a:p>
            <a:r>
              <a:rPr lang="en-IN" dirty="0"/>
              <a:t>&lt;/html&gt;</a:t>
            </a:r>
          </a:p>
          <a:p>
            <a:endParaRPr lang="en-US" dirty="0" smtClean="0"/>
          </a:p>
        </p:txBody>
      </p:sp>
    </p:spTree>
    <p:extLst>
      <p:ext uri="{BB962C8B-B14F-4D97-AF65-F5344CB8AC3E}">
        <p14:creationId xmlns:p14="http://schemas.microsoft.com/office/powerpoint/2010/main" val="2104911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1647913" y="431074"/>
            <a:ext cx="10134371" cy="5925275"/>
          </a:xfrm>
        </p:spPr>
        <p:txBody>
          <a:bodyPr>
            <a:normAutofit fontScale="92500" lnSpcReduction="10000"/>
          </a:bodyPr>
          <a:lstStyle/>
          <a:p>
            <a:pPr>
              <a:lnSpc>
                <a:spcPct val="150000"/>
              </a:lnSpc>
            </a:pPr>
            <a:r>
              <a:rPr lang="en-US" dirty="0" err="1" smtClean="0"/>
              <a:t>Eg</a:t>
            </a:r>
            <a:r>
              <a:rPr lang="en-US" dirty="0" smtClean="0"/>
              <a:t> (3):  </a:t>
            </a:r>
            <a:r>
              <a:rPr lang="en-US" b="1" dirty="0" smtClean="0"/>
              <a:t>body.html</a:t>
            </a:r>
          </a:p>
          <a:p>
            <a:pPr>
              <a:lnSpc>
                <a:spcPct val="150000"/>
              </a:lnSpc>
            </a:pPr>
            <a:r>
              <a:rPr lang="en-IN" sz="1800" dirty="0" smtClean="0"/>
              <a:t>&lt;html&gt;&lt;</a:t>
            </a:r>
            <a:r>
              <a:rPr lang="en-IN" sz="1800" dirty="0"/>
              <a:t>body</a:t>
            </a:r>
            <a:r>
              <a:rPr lang="en-IN" sz="1800" dirty="0" smtClean="0"/>
              <a:t>&gt;</a:t>
            </a:r>
            <a:r>
              <a:rPr lang="en-IN" sz="1800" dirty="0"/>
              <a:t/>
            </a:r>
            <a:br>
              <a:rPr lang="en-IN" sz="1800" dirty="0"/>
            </a:br>
            <a:r>
              <a:rPr lang="en-IN" sz="1800" dirty="0"/>
              <a:t>&lt;h2&gt;Demo External JavaScript&lt;/h2</a:t>
            </a:r>
            <a:r>
              <a:rPr lang="en-IN" sz="1800" dirty="0" smtClean="0"/>
              <a:t>&gt;</a:t>
            </a:r>
            <a:r>
              <a:rPr lang="en-IN" sz="1800" dirty="0"/>
              <a:t/>
            </a:r>
            <a:br>
              <a:rPr lang="en-IN" sz="1800" dirty="0"/>
            </a:br>
            <a:r>
              <a:rPr lang="en-IN" sz="1800" dirty="0"/>
              <a:t>&lt;p id="demo"&gt;A Paragraph.&lt;/p</a:t>
            </a:r>
            <a:r>
              <a:rPr lang="en-IN" sz="1800" dirty="0" smtClean="0"/>
              <a:t>&gt;</a:t>
            </a:r>
            <a:r>
              <a:rPr lang="en-IN" sz="1800" dirty="0"/>
              <a:t/>
            </a:r>
            <a:br>
              <a:rPr lang="en-IN" sz="1800" dirty="0"/>
            </a:br>
            <a:r>
              <a:rPr lang="en-IN" sz="1800" dirty="0"/>
              <a:t>&lt;button type="button" onclick="myFunction()"&gt;Try it&lt;/button</a:t>
            </a:r>
            <a:r>
              <a:rPr lang="en-IN" sz="1800" dirty="0" smtClean="0"/>
              <a:t>&gt;</a:t>
            </a:r>
            <a:r>
              <a:rPr lang="en-IN" sz="1800" dirty="0"/>
              <a:t/>
            </a:r>
            <a:br>
              <a:rPr lang="en-IN" sz="1800" dirty="0"/>
            </a:br>
            <a:r>
              <a:rPr lang="en-IN" sz="1800" dirty="0"/>
              <a:t>&lt;p&gt;This example links to "myScript.js".&lt;/p&gt;</a:t>
            </a:r>
          </a:p>
          <a:p>
            <a:pPr>
              <a:lnSpc>
                <a:spcPct val="150000"/>
              </a:lnSpc>
            </a:pPr>
            <a:r>
              <a:rPr lang="en-IN" sz="1800" dirty="0"/>
              <a:t>&lt;p&gt;(myFunction is stored in "myScript.js")&lt;/p</a:t>
            </a:r>
            <a:r>
              <a:rPr lang="en-IN" sz="1800" dirty="0" smtClean="0"/>
              <a:t>&gt;</a:t>
            </a:r>
            <a:r>
              <a:rPr lang="en-IN" sz="1800" dirty="0"/>
              <a:t/>
            </a:r>
            <a:br>
              <a:rPr lang="en-IN" sz="1800" dirty="0"/>
            </a:br>
            <a:r>
              <a:rPr lang="en-IN" sz="1800" dirty="0"/>
              <a:t>&lt;script </a:t>
            </a:r>
            <a:r>
              <a:rPr lang="en-IN" sz="1800" dirty="0" err="1"/>
              <a:t>src</a:t>
            </a:r>
            <a:r>
              <a:rPr lang="en-IN" sz="1800" dirty="0" smtClean="0"/>
              <a:t>="myscript.js"&gt;&lt;/</a:t>
            </a:r>
            <a:r>
              <a:rPr lang="en-IN" sz="1800" dirty="0"/>
              <a:t>script</a:t>
            </a:r>
            <a:r>
              <a:rPr lang="en-IN" sz="1800" dirty="0" smtClean="0"/>
              <a:t>&gt;</a:t>
            </a:r>
            <a:r>
              <a:rPr lang="en-IN" sz="1800" dirty="0"/>
              <a:t/>
            </a:r>
            <a:br>
              <a:rPr lang="en-IN" sz="1800" dirty="0"/>
            </a:br>
            <a:r>
              <a:rPr lang="en-IN" sz="1800" dirty="0"/>
              <a:t>&lt;/</a:t>
            </a:r>
            <a:r>
              <a:rPr lang="en-IN" sz="1800" dirty="0" smtClean="0"/>
              <a:t>body&gt;</a:t>
            </a:r>
            <a:endParaRPr lang="en-IN" sz="1800" dirty="0"/>
          </a:p>
          <a:p>
            <a:pPr>
              <a:lnSpc>
                <a:spcPct val="150000"/>
              </a:lnSpc>
            </a:pPr>
            <a:r>
              <a:rPr lang="en-IN" sz="1800" dirty="0"/>
              <a:t>&lt;/html</a:t>
            </a:r>
            <a:r>
              <a:rPr lang="en-IN" sz="1800" dirty="0" smtClean="0"/>
              <a:t>&gt;</a:t>
            </a:r>
          </a:p>
          <a:p>
            <a:pPr>
              <a:lnSpc>
                <a:spcPct val="150000"/>
              </a:lnSpc>
            </a:pPr>
            <a:r>
              <a:rPr lang="en-US" sz="1800" b="1" dirty="0" smtClean="0"/>
              <a:t>myscript.js</a:t>
            </a:r>
          </a:p>
          <a:p>
            <a:pPr>
              <a:lnSpc>
                <a:spcPct val="150000"/>
              </a:lnSpc>
            </a:pPr>
            <a:r>
              <a:rPr lang="en-IN" dirty="0" smtClean="0"/>
              <a:t>function </a:t>
            </a:r>
            <a:r>
              <a:rPr lang="en-IN" dirty="0" err="1" smtClean="0"/>
              <a:t>myFunction</a:t>
            </a:r>
            <a:r>
              <a:rPr lang="en-IN" dirty="0" smtClean="0"/>
              <a:t>() {</a:t>
            </a:r>
          </a:p>
          <a:p>
            <a:pPr>
              <a:lnSpc>
                <a:spcPct val="150000"/>
              </a:lnSpc>
            </a:pPr>
            <a:r>
              <a:rPr lang="en-IN" dirty="0"/>
              <a:t>    document.getElementById("demo").innerHTML = "Paragraph changed.";</a:t>
            </a:r>
          </a:p>
          <a:p>
            <a:pPr>
              <a:lnSpc>
                <a:spcPct val="150000"/>
              </a:lnSpc>
            </a:pPr>
            <a:r>
              <a:rPr lang="en-IN" dirty="0"/>
              <a:t>  }</a:t>
            </a:r>
          </a:p>
          <a:p>
            <a:pPr>
              <a:lnSpc>
                <a:spcPct val="150000"/>
              </a:lnSpc>
            </a:pPr>
            <a:endParaRPr lang="en-IN" sz="1800" dirty="0"/>
          </a:p>
          <a:p>
            <a:pPr>
              <a:lnSpc>
                <a:spcPct val="150000"/>
              </a:lnSpc>
            </a:pPr>
            <a:endParaRPr lang="en-US" dirty="0" smtClean="0"/>
          </a:p>
          <a:p>
            <a:pPr>
              <a:lnSpc>
                <a:spcPct val="150000"/>
              </a:lnSpc>
            </a:pPr>
            <a:endParaRPr lang="en-IN" dirty="0"/>
          </a:p>
        </p:txBody>
      </p:sp>
    </p:spTree>
    <p:extLst>
      <p:ext uri="{BB962C8B-B14F-4D97-AF65-F5344CB8AC3E}">
        <p14:creationId xmlns:p14="http://schemas.microsoft.com/office/powerpoint/2010/main" val="3234526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7321" y="339645"/>
            <a:ext cx="10134369" cy="992766"/>
          </a:xfrm>
        </p:spPr>
        <p:txBody>
          <a:bodyPr/>
          <a:lstStyle/>
          <a:p>
            <a:r>
              <a:rPr lang="en-US" dirty="0" smtClean="0"/>
              <a:t>Js Display possibilities</a:t>
            </a:r>
            <a:endParaRPr lang="en-IN" dirty="0"/>
          </a:p>
        </p:txBody>
      </p:sp>
      <p:sp>
        <p:nvSpPr>
          <p:cNvPr id="3" name="Text Placeholder 2"/>
          <p:cNvSpPr>
            <a:spLocks noGrp="1"/>
          </p:cNvSpPr>
          <p:nvPr>
            <p:ph type="body" sz="quarter" idx="14"/>
          </p:nvPr>
        </p:nvSpPr>
        <p:spPr>
          <a:xfrm>
            <a:off x="1627322" y="1658982"/>
            <a:ext cx="10134371" cy="4598127"/>
          </a:xfrm>
        </p:spPr>
        <p:txBody>
          <a:bodyPr>
            <a:normAutofit/>
          </a:bodyPr>
          <a:lstStyle/>
          <a:p>
            <a:pPr>
              <a:lnSpc>
                <a:spcPct val="150000"/>
              </a:lnSpc>
            </a:pPr>
            <a:r>
              <a:rPr lang="en-US" sz="2000" dirty="0"/>
              <a:t>JavaScript can "display" data in different ways</a:t>
            </a:r>
            <a:r>
              <a:rPr lang="en-US" sz="2000" dirty="0" smtClean="0"/>
              <a:t>:</a:t>
            </a:r>
          </a:p>
          <a:p>
            <a:pPr marL="285750" indent="-285750">
              <a:lnSpc>
                <a:spcPct val="150000"/>
              </a:lnSpc>
              <a:buFont typeface="Wingdings" panose="05000000000000000000" pitchFamily="2" charset="2"/>
              <a:buChar char="Ø"/>
            </a:pPr>
            <a:r>
              <a:rPr lang="en-US" sz="2000" dirty="0"/>
              <a:t> </a:t>
            </a:r>
            <a:r>
              <a:rPr lang="en-US" sz="2000" dirty="0" smtClean="0"/>
              <a:t>Writing into an HTML element,using innerHTML.</a:t>
            </a:r>
          </a:p>
          <a:p>
            <a:pPr marL="285750" indent="-285750">
              <a:lnSpc>
                <a:spcPct val="150000"/>
              </a:lnSpc>
              <a:buFont typeface="Wingdings" panose="05000000000000000000" pitchFamily="2" charset="2"/>
              <a:buChar char="Ø"/>
            </a:pPr>
            <a:r>
              <a:rPr lang="en-US" sz="2000" dirty="0"/>
              <a:t> </a:t>
            </a:r>
            <a:r>
              <a:rPr lang="en-US" sz="2000" dirty="0" smtClean="0"/>
              <a:t>Writing into the HTML output using document.write().</a:t>
            </a:r>
          </a:p>
          <a:p>
            <a:pPr marL="285750" indent="-285750">
              <a:lnSpc>
                <a:spcPct val="150000"/>
              </a:lnSpc>
              <a:buFont typeface="Wingdings" panose="05000000000000000000" pitchFamily="2" charset="2"/>
              <a:buChar char="Ø"/>
            </a:pPr>
            <a:r>
              <a:rPr lang="en-US" sz="2000" dirty="0" smtClean="0"/>
              <a:t>Writing into an alert box, using </a:t>
            </a:r>
            <a:r>
              <a:rPr lang="en-US" sz="2000" dirty="0" err="1" smtClean="0"/>
              <a:t>window.alert</a:t>
            </a:r>
            <a:r>
              <a:rPr lang="en-US" sz="2000" dirty="0" smtClean="0"/>
              <a:t>().</a:t>
            </a:r>
          </a:p>
          <a:p>
            <a:pPr marL="285750" indent="-285750">
              <a:lnSpc>
                <a:spcPct val="150000"/>
              </a:lnSpc>
              <a:buFont typeface="Wingdings" panose="05000000000000000000" pitchFamily="2" charset="2"/>
              <a:buChar char="Ø"/>
            </a:pPr>
            <a:r>
              <a:rPr lang="en-US" sz="2000" dirty="0" smtClean="0"/>
              <a:t>Writing into an alert box, using console.log(). </a:t>
            </a:r>
          </a:p>
          <a:p>
            <a:pPr>
              <a:lnSpc>
                <a:spcPct val="150000"/>
              </a:lnSpc>
            </a:pPr>
            <a:endParaRPr lang="en-US" sz="2000" dirty="0" smtClean="0"/>
          </a:p>
        </p:txBody>
      </p:sp>
    </p:spTree>
    <p:extLst>
      <p:ext uri="{BB962C8B-B14F-4D97-AF65-F5344CB8AC3E}">
        <p14:creationId xmlns:p14="http://schemas.microsoft.com/office/powerpoint/2010/main" val="101502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Js statements</a:t>
            </a:r>
            <a:endParaRPr lang="en-IN" dirty="0"/>
          </a:p>
        </p:txBody>
      </p:sp>
      <p:sp>
        <p:nvSpPr>
          <p:cNvPr id="3" name="Text Placeholder 2"/>
          <p:cNvSpPr>
            <a:spLocks noGrp="1"/>
          </p:cNvSpPr>
          <p:nvPr>
            <p:ph type="body" sz="quarter" idx="14"/>
          </p:nvPr>
        </p:nvSpPr>
        <p:spPr/>
        <p:txBody>
          <a:bodyPr>
            <a:noAutofit/>
          </a:bodyPr>
          <a:lstStyle/>
          <a:p>
            <a:pPr marL="285750" indent="-285750">
              <a:lnSpc>
                <a:spcPct val="150000"/>
              </a:lnSpc>
              <a:buFont typeface="Wingdings" panose="05000000000000000000" pitchFamily="2" charset="2"/>
              <a:buChar char="Ø"/>
            </a:pPr>
            <a:r>
              <a:rPr lang="en-IN" sz="1800" dirty="0" smtClean="0"/>
              <a:t> What is Java script programs:</a:t>
            </a:r>
          </a:p>
          <a:p>
            <a:pPr>
              <a:lnSpc>
                <a:spcPct val="150000"/>
              </a:lnSpc>
            </a:pPr>
            <a:r>
              <a:rPr lang="en-US" sz="1800" dirty="0"/>
              <a:t>A </a:t>
            </a:r>
            <a:r>
              <a:rPr lang="en-US" sz="1800" b="1" dirty="0"/>
              <a:t>computer program</a:t>
            </a:r>
            <a:r>
              <a:rPr lang="en-US" sz="1800" dirty="0"/>
              <a:t> is a list of "instructions" to be "executed" by a </a:t>
            </a:r>
            <a:r>
              <a:rPr lang="en-US" sz="1800" dirty="0" smtClean="0"/>
              <a:t>computer. In </a:t>
            </a:r>
            <a:r>
              <a:rPr lang="en-US" sz="1800" dirty="0"/>
              <a:t>a programming language, these programming instructions are called </a:t>
            </a:r>
            <a:r>
              <a:rPr lang="en-US" sz="1800" b="1" dirty="0" smtClean="0"/>
              <a:t>statements</a:t>
            </a:r>
            <a:r>
              <a:rPr lang="en-US" sz="1800" dirty="0" smtClean="0"/>
              <a:t>. A</a:t>
            </a:r>
            <a:r>
              <a:rPr lang="en-US" sz="1800" dirty="0"/>
              <a:t> </a:t>
            </a:r>
            <a:r>
              <a:rPr lang="en-US" sz="1800" b="1" dirty="0"/>
              <a:t>JavaScript program</a:t>
            </a:r>
            <a:r>
              <a:rPr lang="en-US" sz="1800" dirty="0"/>
              <a:t> is a list of programming </a:t>
            </a:r>
            <a:r>
              <a:rPr lang="en-US" sz="1800" b="1" dirty="0"/>
              <a:t>statements</a:t>
            </a:r>
            <a:r>
              <a:rPr lang="en-US" sz="1800" dirty="0" smtClean="0"/>
              <a:t>.</a:t>
            </a:r>
          </a:p>
          <a:p>
            <a:pPr marL="285750" indent="-285750">
              <a:lnSpc>
                <a:spcPct val="150000"/>
              </a:lnSpc>
              <a:buFont typeface="Wingdings" panose="05000000000000000000" pitchFamily="2" charset="2"/>
              <a:buChar char="Ø"/>
            </a:pPr>
            <a:r>
              <a:rPr lang="en-US" sz="1800" dirty="0" smtClean="0"/>
              <a:t> </a:t>
            </a:r>
            <a:r>
              <a:rPr lang="en-US" sz="1800" dirty="0"/>
              <a:t>JavaScript statements are composed </a:t>
            </a:r>
            <a:r>
              <a:rPr lang="en-US" sz="1800" dirty="0" smtClean="0"/>
              <a:t>of:  Values</a:t>
            </a:r>
            <a:r>
              <a:rPr lang="en-US" sz="1800" dirty="0"/>
              <a:t>, Operators, Expressions, Keywords, and Comments.</a:t>
            </a:r>
          </a:p>
          <a:p>
            <a:pPr marL="285750" indent="-285750">
              <a:lnSpc>
                <a:spcPct val="150000"/>
              </a:lnSpc>
              <a:buFont typeface="Wingdings" panose="05000000000000000000" pitchFamily="2" charset="2"/>
              <a:buChar char="Ø"/>
            </a:pPr>
            <a:r>
              <a:rPr lang="en-US" sz="1800" dirty="0" smtClean="0"/>
              <a:t> </a:t>
            </a:r>
            <a:r>
              <a:rPr lang="en-IN" sz="1800" dirty="0"/>
              <a:t>Semicolons separate JavaScript statements</a:t>
            </a:r>
            <a:r>
              <a:rPr lang="en-IN" sz="1800" dirty="0" smtClean="0"/>
              <a:t>.</a:t>
            </a:r>
          </a:p>
          <a:p>
            <a:pPr>
              <a:lnSpc>
                <a:spcPct val="150000"/>
              </a:lnSpc>
            </a:pPr>
            <a:r>
              <a:rPr lang="en-US" sz="1800" dirty="0" err="1" smtClean="0"/>
              <a:t>Eg</a:t>
            </a:r>
            <a:r>
              <a:rPr lang="en-US" sz="1800" dirty="0" smtClean="0"/>
              <a:t>: 	let</a:t>
            </a:r>
            <a:r>
              <a:rPr lang="en-US" sz="1800" dirty="0"/>
              <a:t> a, b, c;  // Declare 3 variables</a:t>
            </a:r>
            <a:br>
              <a:rPr lang="en-US" sz="1800" dirty="0"/>
            </a:br>
            <a:r>
              <a:rPr lang="en-US" sz="1800" dirty="0" smtClean="0"/>
              <a:t>	a </a:t>
            </a:r>
            <a:r>
              <a:rPr lang="en-US" sz="1800" dirty="0"/>
              <a:t>= 5;        // Assign the value 5 to a</a:t>
            </a:r>
            <a:br>
              <a:rPr lang="en-US" sz="1800" dirty="0"/>
            </a:br>
            <a:r>
              <a:rPr lang="en-US" sz="1800" dirty="0" smtClean="0"/>
              <a:t>	b </a:t>
            </a:r>
            <a:r>
              <a:rPr lang="en-US" sz="1800" dirty="0"/>
              <a:t>= 6;        // Assign the value 6 to b</a:t>
            </a:r>
            <a:br>
              <a:rPr lang="en-US" sz="1800" dirty="0"/>
            </a:br>
            <a:r>
              <a:rPr lang="en-US" sz="1800" dirty="0" smtClean="0"/>
              <a:t>	c </a:t>
            </a:r>
            <a:r>
              <a:rPr lang="en-US" sz="1800" dirty="0"/>
              <a:t>= a + b;    // Assign the sum of a and b to c</a:t>
            </a:r>
            <a:endParaRPr lang="en-US" sz="1800" dirty="0" smtClean="0"/>
          </a:p>
          <a:p>
            <a:pPr>
              <a:lnSpc>
                <a:spcPct val="150000"/>
              </a:lnSpc>
            </a:pPr>
            <a:endParaRPr lang="en-IN" sz="1800" dirty="0" smtClean="0"/>
          </a:p>
          <a:p>
            <a:pPr>
              <a:lnSpc>
                <a:spcPct val="150000"/>
              </a:lnSpc>
            </a:pPr>
            <a:endParaRPr lang="en-IN" sz="1800" dirty="0"/>
          </a:p>
        </p:txBody>
      </p:sp>
    </p:spTree>
    <p:extLst>
      <p:ext uri="{BB962C8B-B14F-4D97-AF65-F5344CB8AC3E}">
        <p14:creationId xmlns:p14="http://schemas.microsoft.com/office/powerpoint/2010/main" val="1040986342"/>
      </p:ext>
    </p:extLst>
  </p:cSld>
  <p:clrMapOvr>
    <a:masterClrMapping/>
  </p:clrMapOvr>
</p:sld>
</file>

<file path=ppt/theme/theme1.xml><?xml version="1.0" encoding="utf-8"?>
<a:theme xmlns:a="http://schemas.openxmlformats.org/drawingml/2006/main" name="Office Theme">
  <a:themeElements>
    <a:clrScheme name="Cool">
      <a:dk1>
        <a:srgbClr val="000000"/>
      </a:dk1>
      <a:lt1>
        <a:srgbClr val="FFFFFF"/>
      </a:lt1>
      <a:dk2>
        <a:srgbClr val="464646"/>
      </a:dk2>
      <a:lt2>
        <a:srgbClr val="FFFFFF"/>
      </a:lt2>
      <a:accent1>
        <a:srgbClr val="15D1BB"/>
      </a:accent1>
      <a:accent2>
        <a:srgbClr val="0FB4DB"/>
      </a:accent2>
      <a:accent3>
        <a:srgbClr val="0D81BB"/>
      </a:accent3>
      <a:accent4>
        <a:srgbClr val="045FC4"/>
      </a:accent4>
      <a:accent5>
        <a:srgbClr val="953FF3"/>
      </a:accent5>
      <a:accent6>
        <a:srgbClr val="C03EF4"/>
      </a:accent6>
      <a:hlink>
        <a:srgbClr val="8F8F8F"/>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LT Template_Modern Clean Sophisticated_01_AS - v6" id="{0AA3A176-5614-4CF7-97C7-387B0FB7AD04}" vid="{229230A5-5D58-4AD6-A6F9-E951DED424C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480f6609812271f56e53f2aff71704">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b48d77c16982ba2890c3fe2b4c067b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045008-BD42-4B24-A6F5-0E1C5879053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1A621F2-4F72-4D03-9533-F4606037C0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0B52848-9F15-412E-907E-592D80B16D3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clean sophisticated presentation</Template>
  <TotalTime>0</TotalTime>
  <Words>1441</Words>
  <Application>Microsoft Office PowerPoint</Application>
  <PresentationFormat>Widescreen</PresentationFormat>
  <Paragraphs>386</Paragraphs>
  <Slides>53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Calibri</vt:lpstr>
      <vt:lpstr>Calibri Light</vt:lpstr>
      <vt:lpstr>Sagona ExtraLight</vt:lpstr>
      <vt:lpstr>Speak Pro</vt:lpstr>
      <vt:lpstr>Wingdings</vt:lpstr>
      <vt:lpstr>Office Theme</vt:lpstr>
      <vt:lpstr>Java script</vt:lpstr>
      <vt:lpstr>Introduction</vt:lpstr>
      <vt:lpstr>PowerPoint Presentation</vt:lpstr>
      <vt:lpstr>PowerPoint Presentation</vt:lpstr>
      <vt:lpstr>3 places to put JS code</vt:lpstr>
      <vt:lpstr>PowerPoint Presentation</vt:lpstr>
      <vt:lpstr>PowerPoint Presentation</vt:lpstr>
      <vt:lpstr>Js Display possibilities</vt:lpstr>
      <vt:lpstr>Js statements</vt:lpstr>
      <vt:lpstr>JS Keywords</vt:lpstr>
      <vt:lpstr>JS Operators</vt:lpstr>
      <vt:lpstr>Arithmetic operators</vt:lpstr>
      <vt:lpstr>Assignment operators</vt:lpstr>
      <vt:lpstr>Comparison operators</vt:lpstr>
      <vt:lpstr>Type operators</vt:lpstr>
      <vt:lpstr>Bitwise operators</vt:lpstr>
      <vt:lpstr>Js data types</vt:lpstr>
      <vt:lpstr>Js function</vt:lpstr>
      <vt:lpstr>PowerPoint Presentation</vt:lpstr>
      <vt:lpstr>Function return</vt:lpstr>
      <vt:lpstr>JS strings</vt:lpstr>
      <vt:lpstr>Js string 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String Search</vt:lpstr>
      <vt:lpstr>PowerPoint Presentation</vt:lpstr>
      <vt:lpstr>PowerPoint Presentation</vt:lpstr>
      <vt:lpstr>PowerPoint Presentation</vt:lpstr>
      <vt:lpstr>Arrays</vt:lpstr>
      <vt:lpstr>PowerPoint Presentation</vt:lpstr>
      <vt:lpstr>PowerPoint Presentation</vt:lpstr>
      <vt:lpstr>Array properties and methods</vt:lpstr>
      <vt:lpstr>PowerPoint Presentation</vt:lpstr>
      <vt:lpstr>PowerPoint Presentation</vt:lpstr>
      <vt:lpstr>Array method</vt:lpstr>
      <vt:lpstr>PowerPoint Presentation</vt:lpstr>
      <vt:lpstr>PowerPoint Presentation</vt:lpstr>
      <vt:lpstr>PowerPoint Presentation</vt:lpstr>
      <vt:lpstr>Array search</vt:lpstr>
      <vt:lpstr>Array sort</vt:lpstr>
      <vt:lpstr>Conditional statements</vt:lpstr>
      <vt:lpstr>PowerPoint Presentation</vt:lpstr>
      <vt:lpstr>PowerPoint Presentation</vt:lpstr>
      <vt:lpstr>Java script loop</vt:lpstr>
      <vt:lpstr>PowerPoint Presentation</vt:lpstr>
      <vt:lpstr>Java script forms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2024-01-09T10:20:08Z</dcterms:created>
  <dcterms:modified xsi:type="dcterms:W3CDTF">2024-02-02T06:56:39Z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