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439" r:id="rId6"/>
    <p:sldId id="2440" r:id="rId7"/>
    <p:sldId id="2441" r:id="rId8"/>
    <p:sldId id="2442" r:id="rId9"/>
    <p:sldId id="2443" r:id="rId10"/>
    <p:sldId id="2444" r:id="rId11"/>
    <p:sldId id="2445" r:id="rId12"/>
    <p:sldId id="2446" r:id="rId13"/>
    <p:sldId id="2447" r:id="rId14"/>
    <p:sldId id="2448" r:id="rId15"/>
    <p:sldId id="2449" r:id="rId16"/>
    <p:sldId id="2450" r:id="rId17"/>
    <p:sldId id="2451" r:id="rId18"/>
    <p:sldId id="2452" r:id="rId19"/>
    <p:sldId id="2453" r:id="rId20"/>
    <p:sldId id="2454" r:id="rId21"/>
    <p:sldId id="353" r:id="rId22"/>
    <p:sldId id="371" r:id="rId23"/>
    <p:sldId id="262" r:id="rId24"/>
    <p:sldId id="2432" r:id="rId25"/>
    <p:sldId id="2433" r:id="rId26"/>
    <p:sldId id="365" r:id="rId27"/>
    <p:sldId id="2437" r:id="rId28"/>
    <p:sldId id="243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1" dirty="0">
                <a:solidFill>
                  <a:schemeClr val="tx1"/>
                </a:solidFill>
              </a:rPr>
              <a:t>CHART TITLE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99667834623727E-2"/>
          <c:y val="0.1782071795216735"/>
          <c:w val="0.8158006643307526"/>
          <c:h val="0.64745731930331984"/>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3A2-4DE0-8664-F0E576FF22DB}"/>
              </c:ext>
            </c:extLst>
          </c:dPt>
          <c:dPt>
            <c:idx val="1"/>
            <c:bubble3D val="0"/>
            <c:spPr>
              <a:solidFill>
                <a:schemeClr val="accent2"/>
              </a:solidFill>
              <a:ln w="19050">
                <a:noFill/>
              </a:ln>
              <a:effectLst/>
            </c:spPr>
            <c:extLst>
              <c:ext xmlns:c16="http://schemas.microsoft.com/office/drawing/2014/chart" uri="{C3380CC4-5D6E-409C-BE32-E72D297353CC}">
                <c16:uniqueId val="{00000003-A3A2-4DE0-8664-F0E576FF22DB}"/>
              </c:ext>
            </c:extLst>
          </c:dPt>
          <c:dPt>
            <c:idx val="2"/>
            <c:bubble3D val="0"/>
            <c:spPr>
              <a:solidFill>
                <a:schemeClr val="accent3"/>
              </a:solidFill>
              <a:ln w="19050">
                <a:noFill/>
              </a:ln>
              <a:effectLst/>
            </c:spPr>
            <c:extLst>
              <c:ext xmlns:c16="http://schemas.microsoft.com/office/drawing/2014/chart" uri="{C3380CC4-5D6E-409C-BE32-E72D297353CC}">
                <c16:uniqueId val="{00000005-A3A2-4DE0-8664-F0E576FF22DB}"/>
              </c:ext>
            </c:extLst>
          </c:dPt>
          <c:dPt>
            <c:idx val="3"/>
            <c:bubble3D val="0"/>
            <c:spPr>
              <a:solidFill>
                <a:schemeClr val="accent4"/>
              </a:solidFill>
              <a:ln w="19050">
                <a:noFill/>
              </a:ln>
              <a:effectLst/>
            </c:spPr>
            <c:extLst>
              <c:ext xmlns:c16="http://schemas.microsoft.com/office/drawing/2014/chart" uri="{C3380CC4-5D6E-409C-BE32-E72D297353CC}">
                <c16:uniqueId val="{00000007-A3A2-4DE0-8664-F0E576FF22DB}"/>
              </c:ext>
            </c:extLst>
          </c:dPt>
          <c:dPt>
            <c:idx val="4"/>
            <c:bubble3D val="0"/>
            <c:spPr>
              <a:solidFill>
                <a:schemeClr val="accent5"/>
              </a:solidFill>
              <a:ln w="19050">
                <a:noFill/>
              </a:ln>
              <a:effectLst/>
            </c:spPr>
            <c:extLst>
              <c:ext xmlns:c16="http://schemas.microsoft.com/office/drawing/2014/chart" uri="{C3380CC4-5D6E-409C-BE32-E72D297353CC}">
                <c16:uniqueId val="{00000009-A3A2-4DE0-8664-F0E576FF22DB}"/>
              </c:ext>
            </c:extLst>
          </c:dPt>
          <c:dPt>
            <c:idx val="5"/>
            <c:bubble3D val="0"/>
            <c:spPr>
              <a:solidFill>
                <a:schemeClr val="accent6"/>
              </a:solidFill>
              <a:ln w="19050">
                <a:noFill/>
              </a:ln>
              <a:effectLst/>
            </c:spPr>
            <c:extLst>
              <c:ext xmlns:c16="http://schemas.microsoft.com/office/drawing/2014/chart" uri="{C3380CC4-5D6E-409C-BE32-E72D297353CC}">
                <c16:uniqueId val="{0000000B-A3A2-4DE0-8664-F0E576FF22DB}"/>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A3A2-4DE0-8664-F0E576FF22DB}"/>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A3A2-4DE0-8664-F0E576FF22DB}"/>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A3A2-4DE0-8664-F0E576FF22DB}"/>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A3A2-4DE0-8664-F0E576FF22DB}"/>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A3A2-4DE0-8664-F0E576FF22DB}"/>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A3A2-4DE0-8664-F0E576FF22D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A3A2-4DE0-8664-F0E576FF22DB}"/>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1.7226888433974505E-2"/>
          <c:y val="0.94266528124840177"/>
          <c:w val="0.97870772687357976"/>
          <c:h val="5.73347187515982E-2"/>
        </c:manualLayout>
      </c:layout>
      <c:overlay val="0"/>
      <c:spPr>
        <a:noFill/>
        <a:ln>
          <a:noFill/>
        </a:ln>
        <a:effectLst/>
      </c:spPr>
      <c:txPr>
        <a:bodyPr rot="0" spcFirstLastPara="1" vertOverflow="ellipsis" vert="horz" wrap="square" anchor="ctr" anchorCtr="1"/>
        <a:lstStyle/>
        <a:p>
          <a:pPr algn="dist">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2/8/2024</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18</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19</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23</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2/8/2024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6170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2/8/2024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2.png"/><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smtClean="0"/>
              <a:t>Jquery</a:t>
            </a:r>
            <a:endParaRPr lang="en-US" dirty="0"/>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6572"/>
            <a:ext cx="10515600" cy="5850392"/>
          </a:xfrm>
        </p:spPr>
        <p:txBody>
          <a:bodyPr>
            <a:normAutofit/>
          </a:bodyPr>
          <a:lstStyle/>
          <a:p>
            <a:pPr marL="0" indent="0">
              <a:buNone/>
            </a:pPr>
            <a:r>
              <a:rPr lang="en-US" sz="1800" dirty="0" err="1" smtClean="0"/>
              <a:t>Eg</a:t>
            </a:r>
            <a:r>
              <a:rPr lang="en-US" sz="1800" dirty="0" smtClean="0"/>
              <a:t>: </a:t>
            </a:r>
            <a:r>
              <a:rPr lang="en-IN" sz="1800" dirty="0"/>
              <a:t>$("p").</a:t>
            </a:r>
            <a:r>
              <a:rPr lang="en-IN" sz="1800" dirty="0" err="1"/>
              <a:t>dblclick</a:t>
            </a:r>
            <a:r>
              <a:rPr lang="en-IN" sz="1800" dirty="0"/>
              <a:t>(function(){</a:t>
            </a:r>
            <a:br>
              <a:rPr lang="en-IN" sz="1800" dirty="0"/>
            </a:br>
            <a:r>
              <a:rPr lang="en-IN" sz="1800" dirty="0"/>
              <a:t>  </a:t>
            </a:r>
            <a:r>
              <a:rPr lang="en-IN" sz="1800" dirty="0" smtClean="0"/>
              <a:t>    $(</a:t>
            </a:r>
            <a:r>
              <a:rPr lang="en-IN" sz="1800" dirty="0"/>
              <a:t>this).hide();</a:t>
            </a:r>
            <a:br>
              <a:rPr lang="en-IN" sz="1800" dirty="0"/>
            </a:br>
            <a:r>
              <a:rPr lang="en-IN" sz="1800" dirty="0" smtClean="0"/>
              <a:t>       });</a:t>
            </a:r>
          </a:p>
          <a:p>
            <a:pPr marL="0" indent="0">
              <a:buNone/>
            </a:pPr>
            <a:r>
              <a:rPr lang="en-US" sz="1800" dirty="0" smtClean="0"/>
              <a:t>4. </a:t>
            </a:r>
            <a:r>
              <a:rPr lang="en-IN" sz="1800" b="1" dirty="0"/>
              <a:t>mouseenter</a:t>
            </a:r>
            <a:r>
              <a:rPr lang="en-IN" sz="1800" b="1" dirty="0" smtClean="0"/>
              <a:t>():</a:t>
            </a:r>
          </a:p>
          <a:p>
            <a:pPr marL="0" indent="0">
              <a:buNone/>
            </a:pPr>
            <a:r>
              <a:rPr lang="en-US" sz="1800" dirty="0" smtClean="0"/>
              <a:t>This </a:t>
            </a:r>
            <a:r>
              <a:rPr lang="en-US" sz="1800" dirty="0"/>
              <a:t>method attaches an event handler function to an HTML </a:t>
            </a:r>
            <a:r>
              <a:rPr lang="en-US" sz="1800" dirty="0" smtClean="0"/>
              <a:t>element. The </a:t>
            </a:r>
            <a:r>
              <a:rPr lang="en-US" sz="1800" dirty="0"/>
              <a:t>function is executed when the mouse pointer enters the HTML element</a:t>
            </a:r>
            <a:r>
              <a:rPr lang="en-US" sz="1800" dirty="0" smtClean="0"/>
              <a:t>:</a:t>
            </a:r>
          </a:p>
          <a:p>
            <a:pPr marL="0" indent="0">
              <a:buNone/>
            </a:pPr>
            <a:r>
              <a:rPr lang="en-US" sz="1800" dirty="0" err="1" smtClean="0"/>
              <a:t>Eg</a:t>
            </a:r>
            <a:r>
              <a:rPr lang="en-US" sz="1800" dirty="0" smtClean="0"/>
              <a:t>: </a:t>
            </a:r>
            <a:r>
              <a:rPr lang="en-US" sz="1800" dirty="0"/>
              <a:t>$("#p1").</a:t>
            </a:r>
            <a:r>
              <a:rPr lang="en-US" sz="1800" dirty="0" err="1"/>
              <a:t>mouseenter</a:t>
            </a:r>
            <a:r>
              <a:rPr lang="en-US" sz="1800" dirty="0"/>
              <a:t>(function(){</a:t>
            </a:r>
            <a:br>
              <a:rPr lang="en-US" sz="1800" dirty="0"/>
            </a:br>
            <a:r>
              <a:rPr lang="en-US" sz="1800" dirty="0"/>
              <a:t>  </a:t>
            </a:r>
            <a:r>
              <a:rPr lang="en-US" sz="1800" dirty="0" smtClean="0"/>
              <a:t>    alert</a:t>
            </a:r>
            <a:r>
              <a:rPr lang="en-US" sz="1800" dirty="0"/>
              <a:t>("You entered p1!");</a:t>
            </a:r>
            <a:br>
              <a:rPr lang="en-US" sz="1800" dirty="0"/>
            </a:br>
            <a:r>
              <a:rPr lang="en-US" sz="1800" dirty="0" smtClean="0"/>
              <a:t>      });</a:t>
            </a:r>
            <a:endParaRPr lang="en-US" sz="1800" dirty="0"/>
          </a:p>
          <a:p>
            <a:pPr marL="0" indent="0">
              <a:buNone/>
            </a:pPr>
            <a:r>
              <a:rPr lang="en-US" sz="1800" dirty="0" smtClean="0"/>
              <a:t>5. </a:t>
            </a:r>
            <a:r>
              <a:rPr lang="en-IN" sz="1800" b="1" dirty="0" err="1"/>
              <a:t>mouseleave</a:t>
            </a:r>
            <a:r>
              <a:rPr lang="en-IN" sz="1800" b="1" dirty="0" smtClean="0"/>
              <a:t>():</a:t>
            </a:r>
          </a:p>
          <a:p>
            <a:pPr marL="0" indent="0">
              <a:buNone/>
            </a:pPr>
            <a:r>
              <a:rPr lang="en-US" sz="1800" dirty="0" smtClean="0"/>
              <a:t>This </a:t>
            </a:r>
            <a:r>
              <a:rPr lang="en-US" sz="1800" dirty="0"/>
              <a:t> function is executed when the mouse pointer leaves the HTML element</a:t>
            </a:r>
            <a:r>
              <a:rPr lang="en-US" sz="1800" dirty="0" smtClean="0"/>
              <a:t>:</a:t>
            </a:r>
          </a:p>
          <a:p>
            <a:pPr marL="0" indent="0">
              <a:buNone/>
            </a:pPr>
            <a:r>
              <a:rPr lang="en-US" sz="1800" dirty="0" err="1" smtClean="0"/>
              <a:t>Eg</a:t>
            </a:r>
            <a:r>
              <a:rPr lang="en-US" sz="1800" dirty="0" smtClean="0"/>
              <a:t>: </a:t>
            </a:r>
            <a:r>
              <a:rPr lang="en-US" sz="1800" dirty="0"/>
              <a:t>$("#p1").</a:t>
            </a:r>
            <a:r>
              <a:rPr lang="en-US" sz="1800" dirty="0" err="1"/>
              <a:t>mouseleave</a:t>
            </a:r>
            <a:r>
              <a:rPr lang="en-US" sz="1800" dirty="0"/>
              <a:t>(function(){</a:t>
            </a:r>
            <a:br>
              <a:rPr lang="en-US" sz="1800" dirty="0"/>
            </a:br>
            <a:r>
              <a:rPr lang="en-US" sz="1800" dirty="0"/>
              <a:t> </a:t>
            </a:r>
            <a:r>
              <a:rPr lang="en-US" sz="1800" dirty="0" smtClean="0"/>
              <a:t>     </a:t>
            </a:r>
            <a:r>
              <a:rPr lang="en-US" sz="1800" dirty="0"/>
              <a:t>alert("Bye! You now leave p1!");</a:t>
            </a:r>
            <a:br>
              <a:rPr lang="en-US" sz="1800" dirty="0"/>
            </a:br>
            <a:r>
              <a:rPr lang="en-US" sz="1800" dirty="0" smtClean="0"/>
              <a:t>      });</a:t>
            </a:r>
          </a:p>
          <a:p>
            <a:pPr marL="0" indent="0">
              <a:buNone/>
            </a:pPr>
            <a:endParaRPr lang="en-IN" sz="1800" dirty="0" smtClean="0"/>
          </a:p>
          <a:p>
            <a:pPr marL="0" indent="0">
              <a:buNone/>
            </a:pPr>
            <a:endParaRPr lang="en-IN" sz="1800" dirty="0" smtClean="0"/>
          </a:p>
          <a:p>
            <a:pPr marL="0" indent="0">
              <a:buNone/>
            </a:pPr>
            <a:endParaRPr lang="en-IN" sz="1800"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10</a:t>
            </a:fld>
            <a:endParaRPr lang="en-US" dirty="0"/>
          </a:p>
        </p:txBody>
      </p:sp>
    </p:spTree>
    <p:extLst>
      <p:ext uri="{BB962C8B-B14F-4D97-AF65-F5344CB8AC3E}">
        <p14:creationId xmlns:p14="http://schemas.microsoft.com/office/powerpoint/2010/main" val="137054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9213"/>
            <a:ext cx="10515600" cy="5042262"/>
          </a:xfrm>
        </p:spPr>
        <p:txBody>
          <a:bodyPr>
            <a:normAutofit/>
          </a:bodyPr>
          <a:lstStyle/>
          <a:p>
            <a:pPr marL="0" indent="0">
              <a:buNone/>
            </a:pPr>
            <a:r>
              <a:rPr lang="en-US" sz="1800" dirty="0"/>
              <a:t>6. </a:t>
            </a:r>
            <a:r>
              <a:rPr lang="en-IN" sz="1800" b="1" dirty="0" err="1"/>
              <a:t>mousedown</a:t>
            </a:r>
            <a:r>
              <a:rPr lang="en-IN" sz="1800" b="1" dirty="0"/>
              <a:t>():</a:t>
            </a:r>
          </a:p>
          <a:p>
            <a:pPr marL="0" indent="0">
              <a:buNone/>
            </a:pPr>
            <a:r>
              <a:rPr lang="en-US" sz="1800" dirty="0"/>
              <a:t>The function is executed, when the left, middle or right mouse button is pressed down, while the mouse is over the HTML element</a:t>
            </a:r>
            <a:r>
              <a:rPr lang="en-US" sz="1800" dirty="0" smtClean="0"/>
              <a:t>:</a:t>
            </a:r>
          </a:p>
          <a:p>
            <a:pPr marL="0" indent="0">
              <a:buNone/>
            </a:pPr>
            <a:r>
              <a:rPr lang="en-US" sz="1800" dirty="0" err="1" smtClean="0"/>
              <a:t>Eg</a:t>
            </a:r>
            <a:r>
              <a:rPr lang="en-US" sz="1800" dirty="0" smtClean="0"/>
              <a:t>: </a:t>
            </a:r>
            <a:r>
              <a:rPr lang="en-US" sz="1800" dirty="0"/>
              <a:t>$("#p1").</a:t>
            </a:r>
            <a:r>
              <a:rPr lang="en-US" sz="1800" dirty="0" err="1"/>
              <a:t>mousedown</a:t>
            </a:r>
            <a:r>
              <a:rPr lang="en-US" sz="1800" dirty="0"/>
              <a:t>(function(){</a:t>
            </a:r>
            <a:br>
              <a:rPr lang="en-US" sz="1800" dirty="0"/>
            </a:br>
            <a:r>
              <a:rPr lang="en-US" sz="1800" dirty="0"/>
              <a:t>  </a:t>
            </a:r>
            <a:r>
              <a:rPr lang="en-US" sz="1800" dirty="0" smtClean="0"/>
              <a:t>    alert</a:t>
            </a:r>
            <a:r>
              <a:rPr lang="en-US" sz="1800" dirty="0"/>
              <a:t>("Mouse down over p1!");</a:t>
            </a:r>
            <a:br>
              <a:rPr lang="en-US" sz="1800" dirty="0"/>
            </a:br>
            <a:r>
              <a:rPr lang="en-US" sz="1800" dirty="0" smtClean="0"/>
              <a:t>      });</a:t>
            </a:r>
          </a:p>
          <a:p>
            <a:pPr marL="0" indent="0">
              <a:buNone/>
            </a:pPr>
            <a:r>
              <a:rPr lang="en-US" sz="1800" dirty="0" smtClean="0"/>
              <a:t>7. </a:t>
            </a:r>
            <a:r>
              <a:rPr lang="en-IN" sz="1800" b="1" dirty="0" err="1"/>
              <a:t>mouseup</a:t>
            </a:r>
            <a:r>
              <a:rPr lang="en-IN" sz="1800" b="1" dirty="0" smtClean="0"/>
              <a:t>():</a:t>
            </a:r>
          </a:p>
          <a:p>
            <a:pPr marL="0" indent="0">
              <a:buNone/>
            </a:pPr>
            <a:r>
              <a:rPr lang="en-US" sz="1800" dirty="0"/>
              <a:t>The function is executed, when the left, middle or right mouse button is released, while the mouse is over the HTML element</a:t>
            </a:r>
            <a:r>
              <a:rPr lang="en-US" sz="1800" dirty="0" smtClean="0"/>
              <a:t>:</a:t>
            </a:r>
          </a:p>
          <a:p>
            <a:pPr marL="0" indent="0">
              <a:buNone/>
            </a:pPr>
            <a:r>
              <a:rPr lang="en-US" sz="1800" dirty="0" err="1" smtClean="0"/>
              <a:t>Eg</a:t>
            </a:r>
            <a:r>
              <a:rPr lang="en-US" sz="1800" dirty="0" smtClean="0"/>
              <a:t>: </a:t>
            </a:r>
            <a:r>
              <a:rPr lang="en-US" sz="1800" dirty="0"/>
              <a:t>$("#p1").</a:t>
            </a:r>
            <a:r>
              <a:rPr lang="en-US" sz="1800" dirty="0" err="1"/>
              <a:t>mouseup</a:t>
            </a:r>
            <a:r>
              <a:rPr lang="en-US" sz="1800" dirty="0"/>
              <a:t>(function(){</a:t>
            </a:r>
            <a:br>
              <a:rPr lang="en-US" sz="1800" dirty="0"/>
            </a:br>
            <a:r>
              <a:rPr lang="en-US" sz="1800" dirty="0"/>
              <a:t>  </a:t>
            </a:r>
            <a:r>
              <a:rPr lang="en-US" sz="1800" dirty="0" smtClean="0"/>
              <a:t>    alert</a:t>
            </a:r>
            <a:r>
              <a:rPr lang="en-US" sz="1800" dirty="0"/>
              <a:t>("Mouse up over p1!");</a:t>
            </a:r>
            <a:br>
              <a:rPr lang="en-US" sz="1800" dirty="0"/>
            </a:br>
            <a:r>
              <a:rPr lang="en-US" sz="1800" dirty="0" smtClean="0"/>
              <a:t>      });</a:t>
            </a:r>
          </a:p>
        </p:txBody>
      </p:sp>
      <p:sp>
        <p:nvSpPr>
          <p:cNvPr id="4" name="Slide Number Placeholder 3"/>
          <p:cNvSpPr>
            <a:spLocks noGrp="1"/>
          </p:cNvSpPr>
          <p:nvPr>
            <p:ph type="sldNum" sz="quarter" idx="12"/>
          </p:nvPr>
        </p:nvSpPr>
        <p:spPr/>
        <p:txBody>
          <a:bodyPr/>
          <a:lstStyle/>
          <a:p>
            <a:fld id="{45C00377-489B-40EC-B059-26BDDD2E89B9}" type="slidenum">
              <a:rPr lang="en-US" smtClean="0"/>
              <a:pPr/>
              <a:t>11</a:t>
            </a:fld>
            <a:endParaRPr lang="en-US" dirty="0"/>
          </a:p>
        </p:txBody>
      </p:sp>
    </p:spTree>
    <p:extLst>
      <p:ext uri="{BB962C8B-B14F-4D97-AF65-F5344CB8AC3E}">
        <p14:creationId xmlns:p14="http://schemas.microsoft.com/office/powerpoint/2010/main" val="380272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70"/>
            <a:ext cx="10515600" cy="5954894"/>
          </a:xfrm>
        </p:spPr>
        <p:txBody>
          <a:bodyPr>
            <a:normAutofit/>
          </a:bodyPr>
          <a:lstStyle/>
          <a:p>
            <a:pPr marL="0" indent="0">
              <a:buNone/>
            </a:pPr>
            <a:r>
              <a:rPr lang="en-US" sz="2000" dirty="0"/>
              <a:t>8. </a:t>
            </a:r>
            <a:r>
              <a:rPr lang="en-IN" sz="1800" b="1" dirty="0"/>
              <a:t>hover</a:t>
            </a:r>
            <a:r>
              <a:rPr lang="en-IN" sz="1800" b="1" dirty="0" smtClean="0"/>
              <a:t>():</a:t>
            </a:r>
          </a:p>
          <a:p>
            <a:pPr marL="0" indent="0">
              <a:buNone/>
            </a:pPr>
            <a:r>
              <a:rPr lang="en-US" sz="1800" dirty="0" smtClean="0"/>
              <a:t>This method </a:t>
            </a:r>
            <a:r>
              <a:rPr lang="en-US" sz="1800" dirty="0"/>
              <a:t>takes two functions and is a combination of </a:t>
            </a:r>
            <a:r>
              <a:rPr lang="en-US" sz="1800" dirty="0" smtClean="0"/>
              <a:t>the </a:t>
            </a:r>
            <a:r>
              <a:rPr lang="en-US" sz="1800" dirty="0" err="1" smtClean="0"/>
              <a:t>mouseenter</a:t>
            </a:r>
            <a:r>
              <a:rPr lang="en-US" sz="1800" dirty="0" smtClean="0"/>
              <a:t>() and </a:t>
            </a:r>
            <a:r>
              <a:rPr lang="en-US" sz="1800" dirty="0" err="1" smtClean="0"/>
              <a:t>mouseleave</a:t>
            </a:r>
            <a:r>
              <a:rPr lang="en-US" sz="1800" dirty="0" smtClean="0"/>
              <a:t>() methods. </a:t>
            </a:r>
            <a:r>
              <a:rPr lang="en-US" sz="1800" dirty="0"/>
              <a:t>The first function is executed when the mouse enters the HTML element, and the second function is executed when the mouse leaves the HTML element</a:t>
            </a:r>
            <a:r>
              <a:rPr lang="en-US" sz="1800" dirty="0" smtClean="0"/>
              <a:t>:</a:t>
            </a:r>
          </a:p>
          <a:p>
            <a:pPr marL="0" indent="0">
              <a:buNone/>
            </a:pPr>
            <a:r>
              <a:rPr lang="en-US" sz="1800" dirty="0" err="1" smtClean="0"/>
              <a:t>Eg</a:t>
            </a:r>
            <a:r>
              <a:rPr lang="en-US" sz="1800" dirty="0" smtClean="0"/>
              <a:t>: </a:t>
            </a:r>
            <a:r>
              <a:rPr lang="en-US" sz="1800" dirty="0"/>
              <a:t>$("#p1").hover(function(){</a:t>
            </a:r>
            <a:br>
              <a:rPr lang="en-US" sz="1800" dirty="0"/>
            </a:br>
            <a:r>
              <a:rPr lang="en-US" sz="1800" dirty="0"/>
              <a:t> </a:t>
            </a:r>
            <a:r>
              <a:rPr lang="en-US" sz="1800" dirty="0" smtClean="0"/>
              <a:t>    </a:t>
            </a:r>
            <a:r>
              <a:rPr lang="en-US" sz="1800" dirty="0"/>
              <a:t> alert("You entered p1!");</a:t>
            </a:r>
            <a:br>
              <a:rPr lang="en-US" sz="1800" dirty="0"/>
            </a:br>
            <a:r>
              <a:rPr lang="en-US" sz="1800" dirty="0" smtClean="0"/>
              <a:t>      },</a:t>
            </a:r>
            <a:r>
              <a:rPr lang="en-US" sz="1800" dirty="0"/>
              <a:t/>
            </a:r>
            <a:br>
              <a:rPr lang="en-US" sz="1800" dirty="0"/>
            </a:br>
            <a:r>
              <a:rPr lang="en-US" sz="1800" dirty="0" smtClean="0"/>
              <a:t>     function</a:t>
            </a:r>
            <a:r>
              <a:rPr lang="en-US" sz="1800" dirty="0"/>
              <a:t>(){</a:t>
            </a:r>
            <a:br>
              <a:rPr lang="en-US" sz="1800" dirty="0"/>
            </a:br>
            <a:r>
              <a:rPr lang="en-US" sz="1800" dirty="0"/>
              <a:t>  </a:t>
            </a:r>
            <a:r>
              <a:rPr lang="en-US" sz="1800" dirty="0" smtClean="0"/>
              <a:t>   alert</a:t>
            </a:r>
            <a:r>
              <a:rPr lang="en-US" sz="1800" dirty="0"/>
              <a:t>("Bye! You now leave p1!");</a:t>
            </a:r>
            <a:br>
              <a:rPr lang="en-US" sz="1800" dirty="0"/>
            </a:br>
            <a:r>
              <a:rPr lang="en-US" sz="1800" dirty="0" smtClean="0"/>
              <a:t>     });</a:t>
            </a:r>
            <a:r>
              <a:rPr lang="en-US" sz="1800" dirty="0"/>
              <a:t> </a:t>
            </a:r>
            <a:endParaRPr lang="en-US" sz="1800" dirty="0" smtClean="0"/>
          </a:p>
          <a:p>
            <a:pPr marL="0" indent="0">
              <a:buNone/>
            </a:pPr>
            <a:r>
              <a:rPr lang="en-US" sz="2000" dirty="0" smtClean="0"/>
              <a:t>9. </a:t>
            </a:r>
            <a:r>
              <a:rPr lang="en-IN" sz="1800" b="1" dirty="0"/>
              <a:t>focus</a:t>
            </a:r>
            <a:r>
              <a:rPr lang="en-IN" sz="1800" b="1" dirty="0" smtClean="0"/>
              <a:t>():</a:t>
            </a:r>
          </a:p>
          <a:p>
            <a:pPr marL="0" indent="0">
              <a:buNone/>
            </a:pPr>
            <a:r>
              <a:rPr lang="en-US" sz="1800" dirty="0"/>
              <a:t>The function is executed when the form field gets focus</a:t>
            </a:r>
            <a:r>
              <a:rPr lang="en-US" sz="1800" dirty="0" smtClean="0"/>
              <a:t>:</a:t>
            </a:r>
          </a:p>
          <a:p>
            <a:pPr marL="0" indent="0">
              <a:buNone/>
            </a:pPr>
            <a:r>
              <a:rPr lang="en-US" sz="2000" dirty="0" err="1" smtClean="0"/>
              <a:t>Eg</a:t>
            </a:r>
            <a:r>
              <a:rPr lang="en-US" sz="2000" dirty="0" smtClean="0"/>
              <a:t>: </a:t>
            </a:r>
            <a:r>
              <a:rPr lang="en-US" sz="1800" dirty="0"/>
              <a:t>$("input").focus(function(){</a:t>
            </a:r>
            <a:r>
              <a:rPr lang="en-US" sz="2000" dirty="0"/>
              <a:t/>
            </a:r>
            <a:br>
              <a:rPr lang="en-US" sz="2000" dirty="0"/>
            </a:br>
            <a:r>
              <a:rPr lang="en-US" sz="1800" dirty="0"/>
              <a:t> </a:t>
            </a:r>
            <a:r>
              <a:rPr lang="en-US" sz="1800" dirty="0" smtClean="0"/>
              <a:t>      </a:t>
            </a:r>
            <a:r>
              <a:rPr lang="en-US" sz="1800" dirty="0"/>
              <a:t> $(this).</a:t>
            </a:r>
            <a:r>
              <a:rPr lang="en-US" sz="1800" dirty="0" err="1"/>
              <a:t>css</a:t>
            </a:r>
            <a:r>
              <a:rPr lang="en-US" sz="1800" dirty="0"/>
              <a:t>("background-color", "#</a:t>
            </a:r>
            <a:r>
              <a:rPr lang="en-US" sz="1800" dirty="0" err="1"/>
              <a:t>cccccc</a:t>
            </a:r>
            <a:r>
              <a:rPr lang="en-US" sz="1800" dirty="0"/>
              <a:t>");</a:t>
            </a:r>
            <a:r>
              <a:rPr lang="en-US" sz="2000" dirty="0"/>
              <a:t/>
            </a:r>
            <a:br>
              <a:rPr lang="en-US" sz="2000" dirty="0"/>
            </a:br>
            <a:r>
              <a:rPr lang="en-US" sz="2000" dirty="0" smtClean="0"/>
              <a:t>       </a:t>
            </a:r>
            <a:r>
              <a:rPr lang="en-US" sz="1800" dirty="0" smtClean="0"/>
              <a:t>});</a:t>
            </a:r>
            <a:endParaRPr lang="en-US" sz="2000" dirty="0"/>
          </a:p>
          <a:p>
            <a:pPr marL="0" indent="0">
              <a:buNone/>
            </a:pPr>
            <a:endParaRPr lang="en-IN" sz="1800"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12</a:t>
            </a:fld>
            <a:endParaRPr lang="en-US" dirty="0"/>
          </a:p>
        </p:txBody>
      </p:sp>
    </p:spTree>
    <p:extLst>
      <p:ext uri="{BB962C8B-B14F-4D97-AF65-F5344CB8AC3E}">
        <p14:creationId xmlns:p14="http://schemas.microsoft.com/office/powerpoint/2010/main" val="386766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Autofit/>
          </a:bodyPr>
          <a:lstStyle/>
          <a:p>
            <a:pPr marL="0" indent="0">
              <a:buNone/>
            </a:pPr>
            <a:r>
              <a:rPr lang="en-US" sz="1800" dirty="0" smtClean="0"/>
              <a:t>10. </a:t>
            </a:r>
            <a:r>
              <a:rPr lang="en-IN" sz="1800" b="1" dirty="0"/>
              <a:t>blur</a:t>
            </a:r>
            <a:r>
              <a:rPr lang="en-IN" sz="1800" b="1" dirty="0" smtClean="0"/>
              <a:t>():</a:t>
            </a:r>
          </a:p>
          <a:p>
            <a:pPr marL="0" indent="0">
              <a:buNone/>
            </a:pPr>
            <a:r>
              <a:rPr lang="en-US" sz="1800" dirty="0"/>
              <a:t>The function is executed when the form field loses focus</a:t>
            </a:r>
            <a:r>
              <a:rPr lang="en-US" sz="1800" dirty="0" smtClean="0"/>
              <a:t>:</a:t>
            </a:r>
          </a:p>
          <a:p>
            <a:pPr marL="0" indent="0">
              <a:buNone/>
            </a:pPr>
            <a:r>
              <a:rPr lang="en-US" sz="1800" dirty="0" err="1" smtClean="0"/>
              <a:t>Eg</a:t>
            </a:r>
            <a:r>
              <a:rPr lang="en-US" sz="1800" dirty="0" smtClean="0"/>
              <a:t>: </a:t>
            </a:r>
            <a:r>
              <a:rPr lang="en-US" sz="1800" dirty="0"/>
              <a:t>$("input").blur(function(){</a:t>
            </a:r>
            <a:br>
              <a:rPr lang="en-US" sz="1800" dirty="0"/>
            </a:br>
            <a:r>
              <a:rPr lang="en-US" sz="1800" dirty="0"/>
              <a:t> </a:t>
            </a:r>
            <a:r>
              <a:rPr lang="en-US" sz="1800" dirty="0" smtClean="0"/>
              <a:t>     </a:t>
            </a:r>
            <a:r>
              <a:rPr lang="en-US" sz="1800" dirty="0"/>
              <a:t> $(this).</a:t>
            </a:r>
            <a:r>
              <a:rPr lang="en-US" sz="1800" dirty="0" err="1"/>
              <a:t>css</a:t>
            </a:r>
            <a:r>
              <a:rPr lang="en-US" sz="1800" dirty="0"/>
              <a:t>("background-color", "#</a:t>
            </a:r>
            <a:r>
              <a:rPr lang="en-US" sz="1800" dirty="0" err="1"/>
              <a:t>ffffff</a:t>
            </a:r>
            <a:r>
              <a:rPr lang="en-US" sz="1800" dirty="0"/>
              <a:t>");</a:t>
            </a:r>
            <a:br>
              <a:rPr lang="en-US" sz="1800" dirty="0"/>
            </a:br>
            <a:r>
              <a:rPr lang="en-US" sz="1800" dirty="0" smtClean="0"/>
              <a:t>      });</a:t>
            </a:r>
          </a:p>
          <a:p>
            <a:pPr marL="0" indent="0">
              <a:buNone/>
            </a:pPr>
            <a:r>
              <a:rPr lang="en-US" sz="1800" dirty="0" smtClean="0"/>
              <a:t>11. </a:t>
            </a:r>
            <a:r>
              <a:rPr lang="en-US" sz="1800" b="1" dirty="0" smtClean="0"/>
              <a:t>The On() </a:t>
            </a:r>
            <a:r>
              <a:rPr lang="en-US" sz="1800" dirty="0" smtClean="0"/>
              <a:t>method:</a:t>
            </a:r>
          </a:p>
          <a:p>
            <a:pPr marL="0" indent="0">
              <a:buNone/>
            </a:pPr>
            <a:r>
              <a:rPr lang="en-US" sz="1800" dirty="0" smtClean="0"/>
              <a:t>This method </a:t>
            </a:r>
            <a:r>
              <a:rPr lang="en-US" sz="1800" dirty="0"/>
              <a:t>attaches one </a:t>
            </a:r>
            <a:r>
              <a:rPr lang="en-US" sz="1800" dirty="0" smtClean="0"/>
              <a:t>or </a:t>
            </a:r>
            <a:r>
              <a:rPr lang="en-US" sz="1800" dirty="0"/>
              <a:t>more event handlers for the selected elements</a:t>
            </a:r>
            <a:r>
              <a:rPr lang="en-US" sz="1800" dirty="0" smtClean="0"/>
              <a:t>.</a:t>
            </a:r>
          </a:p>
          <a:p>
            <a:pPr marL="0" indent="0">
              <a:buNone/>
            </a:pPr>
            <a:r>
              <a:rPr lang="en-US" sz="1800" dirty="0" err="1" smtClean="0"/>
              <a:t>Eg</a:t>
            </a:r>
            <a:r>
              <a:rPr lang="en-US" sz="1800" dirty="0" smtClean="0"/>
              <a:t>: </a:t>
            </a:r>
            <a:r>
              <a:rPr lang="en-US" sz="1800" dirty="0"/>
              <a:t>$("p").on("click", function(){</a:t>
            </a:r>
            <a:br>
              <a:rPr lang="en-US" sz="1800" dirty="0"/>
            </a:br>
            <a:r>
              <a:rPr lang="en-US" sz="1800" dirty="0"/>
              <a:t>  </a:t>
            </a:r>
            <a:r>
              <a:rPr lang="en-US" sz="1800" dirty="0" smtClean="0"/>
              <a:t>    $(</a:t>
            </a:r>
            <a:r>
              <a:rPr lang="en-US" sz="1800" dirty="0"/>
              <a:t>this).hide();</a:t>
            </a:r>
            <a:br>
              <a:rPr lang="en-US" sz="1800" dirty="0"/>
            </a:br>
            <a:r>
              <a:rPr lang="en-US" sz="1800" dirty="0" smtClean="0"/>
              <a:t>      });</a:t>
            </a:r>
          </a:p>
          <a:p>
            <a:pPr marL="0" indent="0">
              <a:buNone/>
            </a:pPr>
            <a:r>
              <a:rPr lang="en-IN" sz="1800" dirty="0"/>
              <a:t>Attach multiple event </a:t>
            </a:r>
            <a:r>
              <a:rPr lang="en-IN" sz="1800" dirty="0" smtClean="0"/>
              <a:t>handlers</a:t>
            </a:r>
          </a:p>
          <a:p>
            <a:pPr marL="0" indent="0">
              <a:buNone/>
            </a:pPr>
            <a:endParaRPr lang="en-IN" sz="1800"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13</a:t>
            </a:fld>
            <a:endParaRPr lang="en-US" dirty="0"/>
          </a:p>
        </p:txBody>
      </p:sp>
    </p:spTree>
    <p:extLst>
      <p:ext uri="{BB962C8B-B14F-4D97-AF65-F5344CB8AC3E}">
        <p14:creationId xmlns:p14="http://schemas.microsoft.com/office/powerpoint/2010/main" val="378878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t>Eg</a:t>
            </a:r>
            <a:r>
              <a:rPr lang="en-US" dirty="0" smtClean="0"/>
              <a:t>: </a:t>
            </a:r>
            <a:r>
              <a:rPr lang="en-IN" dirty="0"/>
              <a:t>$("p").on({</a:t>
            </a:r>
            <a:br>
              <a:rPr lang="en-IN" dirty="0"/>
            </a:br>
            <a:r>
              <a:rPr lang="en-IN" dirty="0"/>
              <a:t>  mouseenter: function(){</a:t>
            </a:r>
            <a:br>
              <a:rPr lang="en-IN" dirty="0"/>
            </a:br>
            <a:r>
              <a:rPr lang="en-IN" dirty="0"/>
              <a:t>    $(this).</a:t>
            </a:r>
            <a:r>
              <a:rPr lang="en-IN" dirty="0" err="1"/>
              <a:t>css</a:t>
            </a:r>
            <a:r>
              <a:rPr lang="en-IN" dirty="0"/>
              <a:t>("background-</a:t>
            </a:r>
            <a:r>
              <a:rPr lang="en-IN" dirty="0" err="1"/>
              <a:t>color</a:t>
            </a:r>
            <a:r>
              <a:rPr lang="en-IN" dirty="0"/>
              <a:t>", "</a:t>
            </a:r>
            <a:r>
              <a:rPr lang="en-IN" dirty="0" err="1"/>
              <a:t>lightgray</a:t>
            </a:r>
            <a:r>
              <a:rPr lang="en-IN" dirty="0"/>
              <a:t>");</a:t>
            </a:r>
            <a:br>
              <a:rPr lang="en-IN" dirty="0"/>
            </a:br>
            <a:r>
              <a:rPr lang="en-IN" dirty="0"/>
              <a:t>  },</a:t>
            </a:r>
            <a:br>
              <a:rPr lang="en-IN" dirty="0"/>
            </a:br>
            <a:r>
              <a:rPr lang="en-IN" dirty="0"/>
              <a:t>  </a:t>
            </a:r>
            <a:r>
              <a:rPr lang="en-IN" dirty="0" err="1"/>
              <a:t>mouseleave</a:t>
            </a:r>
            <a:r>
              <a:rPr lang="en-IN" dirty="0"/>
              <a:t>: function(){</a:t>
            </a:r>
            <a:br>
              <a:rPr lang="en-IN" dirty="0"/>
            </a:br>
            <a:r>
              <a:rPr lang="en-IN" dirty="0"/>
              <a:t>    $(this).</a:t>
            </a:r>
            <a:r>
              <a:rPr lang="en-IN" dirty="0" err="1"/>
              <a:t>css</a:t>
            </a:r>
            <a:r>
              <a:rPr lang="en-IN" dirty="0"/>
              <a:t>("background-</a:t>
            </a:r>
            <a:r>
              <a:rPr lang="en-IN" dirty="0" err="1"/>
              <a:t>color</a:t>
            </a:r>
            <a:r>
              <a:rPr lang="en-IN" dirty="0"/>
              <a:t>", "</a:t>
            </a:r>
            <a:r>
              <a:rPr lang="en-IN" dirty="0" err="1"/>
              <a:t>lightblue</a:t>
            </a:r>
            <a:r>
              <a:rPr lang="en-IN" dirty="0"/>
              <a:t>");</a:t>
            </a:r>
            <a:br>
              <a:rPr lang="en-IN" dirty="0"/>
            </a:br>
            <a:r>
              <a:rPr lang="en-IN" dirty="0"/>
              <a:t>  },</a:t>
            </a:r>
            <a:br>
              <a:rPr lang="en-IN" dirty="0"/>
            </a:br>
            <a:r>
              <a:rPr lang="en-IN" dirty="0"/>
              <a:t>  click: function(){</a:t>
            </a:r>
            <a:br>
              <a:rPr lang="en-IN" dirty="0"/>
            </a:br>
            <a:r>
              <a:rPr lang="en-IN" dirty="0"/>
              <a:t>    $(this).</a:t>
            </a:r>
            <a:r>
              <a:rPr lang="en-IN" dirty="0" err="1"/>
              <a:t>css</a:t>
            </a:r>
            <a:r>
              <a:rPr lang="en-IN" dirty="0"/>
              <a:t>("background-</a:t>
            </a:r>
            <a:r>
              <a:rPr lang="en-IN" dirty="0" err="1"/>
              <a:t>color</a:t>
            </a:r>
            <a:r>
              <a:rPr lang="en-IN" dirty="0"/>
              <a:t>", "yellow");</a:t>
            </a:r>
            <a:br>
              <a:rPr lang="en-IN" dirty="0"/>
            </a:br>
            <a:r>
              <a:rPr lang="en-IN" dirty="0"/>
              <a:t>  }</a:t>
            </a:r>
            <a:br>
              <a:rPr lang="en-IN" dirty="0"/>
            </a:br>
            <a:r>
              <a:rPr lang="en-IN" dirty="0"/>
              <a:t>});</a:t>
            </a:r>
          </a:p>
        </p:txBody>
      </p:sp>
      <p:sp>
        <p:nvSpPr>
          <p:cNvPr id="4" name="Slide Number Placeholder 3"/>
          <p:cNvSpPr>
            <a:spLocks noGrp="1"/>
          </p:cNvSpPr>
          <p:nvPr>
            <p:ph type="sldNum" sz="quarter" idx="12"/>
          </p:nvPr>
        </p:nvSpPr>
        <p:spPr/>
        <p:txBody>
          <a:bodyPr/>
          <a:lstStyle/>
          <a:p>
            <a:fld id="{45C00377-489B-40EC-B059-26BDDD2E89B9}" type="slidenum">
              <a:rPr lang="en-US" smtClean="0"/>
              <a:pPr/>
              <a:t>14</a:t>
            </a:fld>
            <a:endParaRPr lang="en-US" dirty="0"/>
          </a:p>
        </p:txBody>
      </p:sp>
    </p:spTree>
    <p:extLst>
      <p:ext uri="{BB962C8B-B14F-4D97-AF65-F5344CB8AC3E}">
        <p14:creationId xmlns:p14="http://schemas.microsoft.com/office/powerpoint/2010/main" val="382294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533"/>
            <a:ext cx="10515600" cy="747123"/>
          </a:xfrm>
        </p:spPr>
        <p:txBody>
          <a:bodyPr/>
          <a:lstStyle/>
          <a:p>
            <a:r>
              <a:rPr lang="en-US" dirty="0" smtClean="0"/>
              <a:t>JQuery effects</a:t>
            </a:r>
            <a:endParaRPr lang="en-IN" dirty="0"/>
          </a:p>
        </p:txBody>
      </p:sp>
      <p:sp>
        <p:nvSpPr>
          <p:cNvPr id="3" name="Content Placeholder 2"/>
          <p:cNvSpPr>
            <a:spLocks noGrp="1"/>
          </p:cNvSpPr>
          <p:nvPr>
            <p:ph idx="1"/>
          </p:nvPr>
        </p:nvSpPr>
        <p:spPr/>
        <p:txBody>
          <a:bodyPr/>
          <a:lstStyle/>
          <a:p>
            <a:r>
              <a:rPr lang="en-US" dirty="0"/>
              <a:t>jQuery enables us to add effects on a web page. jQuery effects can be categorized into fading, sliding, hiding/showing and animation effects</a:t>
            </a:r>
            <a:r>
              <a:rPr lang="en-US" dirty="0" smtClean="0"/>
              <a:t>.</a:t>
            </a:r>
          </a:p>
          <a:p>
            <a:pPr marL="0" indent="0">
              <a:buNone/>
            </a:pPr>
            <a:endParaRPr lang="en-IN"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2864105" y="2888181"/>
            <a:ext cx="4791744" cy="2962688"/>
          </a:xfrm>
          <a:prstGeom prst="rect">
            <a:avLst/>
          </a:prstGeom>
        </p:spPr>
      </p:pic>
    </p:spTree>
    <p:extLst>
      <p:ext uri="{BB962C8B-B14F-4D97-AF65-F5344CB8AC3E}">
        <p14:creationId xmlns:p14="http://schemas.microsoft.com/office/powerpoint/2010/main" val="207981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17760" y="444138"/>
            <a:ext cx="8797394" cy="5912212"/>
          </a:xfrm>
          <a:prstGeom prst="rect">
            <a:avLst/>
          </a:prstGeom>
        </p:spPr>
      </p:pic>
      <p:sp>
        <p:nvSpPr>
          <p:cNvPr id="4" name="Slide Number Placeholder 3"/>
          <p:cNvSpPr>
            <a:spLocks noGrp="1"/>
          </p:cNvSpPr>
          <p:nvPr>
            <p:ph type="sldNum" sz="quarter" idx="12"/>
          </p:nvPr>
        </p:nvSpPr>
        <p:spPr/>
        <p:txBody>
          <a:bodyPr/>
          <a:lstStyle/>
          <a:p>
            <a:fld id="{45C00377-489B-40EC-B059-26BDDD2E89B9}" type="slidenum">
              <a:rPr lang="en-US" smtClean="0"/>
              <a:pPr/>
              <a:t>16</a:t>
            </a:fld>
            <a:endParaRPr lang="en-US" dirty="0"/>
          </a:p>
        </p:txBody>
      </p:sp>
    </p:spTree>
    <p:extLst>
      <p:ext uri="{BB962C8B-B14F-4D97-AF65-F5344CB8AC3E}">
        <p14:creationId xmlns:p14="http://schemas.microsoft.com/office/powerpoint/2010/main" val="210609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97726" y="666206"/>
            <a:ext cx="8882743" cy="5029281"/>
          </a:xfrm>
          <a:prstGeom prst="rect">
            <a:avLst/>
          </a:prstGeom>
        </p:spPr>
      </p:pic>
      <p:sp>
        <p:nvSpPr>
          <p:cNvPr id="4" name="Slide Number Placeholder 3"/>
          <p:cNvSpPr>
            <a:spLocks noGrp="1"/>
          </p:cNvSpPr>
          <p:nvPr>
            <p:ph type="sldNum" sz="quarter" idx="12"/>
          </p:nvPr>
        </p:nvSpPr>
        <p:spPr/>
        <p:txBody>
          <a:bodyPr/>
          <a:lstStyle/>
          <a:p>
            <a:fld id="{45C00377-489B-40EC-B059-26BDDD2E89B9}" type="slidenum">
              <a:rPr lang="en-US" smtClean="0"/>
              <a:pPr/>
              <a:t>17</a:t>
            </a:fld>
            <a:endParaRPr lang="en-US" dirty="0"/>
          </a:p>
        </p:txBody>
      </p:sp>
    </p:spTree>
    <p:extLst>
      <p:ext uri="{BB962C8B-B14F-4D97-AF65-F5344CB8AC3E}">
        <p14:creationId xmlns:p14="http://schemas.microsoft.com/office/powerpoint/2010/main" val="1175447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Tree>
    <p:extLst>
      <p:ext uri="{BB962C8B-B14F-4D97-AF65-F5344CB8AC3E}">
        <p14:creationId xmlns:p14="http://schemas.microsoft.com/office/powerpoint/2010/main" val="56294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p:pic>
      <p:sp>
        <p:nvSpPr>
          <p:cNvPr id="4" name="Title 3"/>
          <p:cNvSpPr>
            <a:spLocks noGrp="1"/>
          </p:cNvSpPr>
          <p:nvPr>
            <p:ph type="title"/>
          </p:nvPr>
        </p:nvSpPr>
        <p:spPr/>
        <p:txBody>
          <a:bodyPr/>
          <a:lstStyle/>
          <a:p>
            <a:r>
              <a:rPr lang="en-US" dirty="0"/>
              <a:t>Another title</a:t>
            </a:r>
            <a:br>
              <a:rPr lang="en-US" dirty="0"/>
            </a:br>
            <a:r>
              <a:rPr lang="en-US" dirty="0"/>
              <a:t>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14513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533"/>
            <a:ext cx="10515600" cy="812437"/>
          </a:xfrm>
        </p:spPr>
        <p:txBody>
          <a:bodyPr/>
          <a:lstStyle/>
          <a:p>
            <a:r>
              <a:rPr lang="en-US" dirty="0" smtClean="0"/>
              <a:t>Introduction</a:t>
            </a:r>
            <a:endParaRPr lang="en-IN" dirty="0"/>
          </a:p>
        </p:txBody>
      </p:sp>
      <p:sp>
        <p:nvSpPr>
          <p:cNvPr id="3" name="Content Placeholder 2"/>
          <p:cNvSpPr>
            <a:spLocks noGrp="1"/>
          </p:cNvSpPr>
          <p:nvPr>
            <p:ph idx="1"/>
          </p:nvPr>
        </p:nvSpPr>
        <p:spPr>
          <a:xfrm>
            <a:off x="838200" y="1515292"/>
            <a:ext cx="10515600" cy="5206184"/>
          </a:xfrm>
        </p:spPr>
        <p:txBody>
          <a:bodyPr>
            <a:noAutofit/>
          </a:bodyPr>
          <a:lstStyle/>
          <a:p>
            <a:r>
              <a:rPr lang="en-US" sz="2000" dirty="0"/>
              <a:t>jQuery is a JavaScript Library.</a:t>
            </a:r>
          </a:p>
          <a:p>
            <a:r>
              <a:rPr lang="en-US" sz="2000" dirty="0"/>
              <a:t>jQuery greatly simplifies JavaScript programming.</a:t>
            </a:r>
          </a:p>
          <a:p>
            <a:r>
              <a:rPr lang="en-US" sz="2000" dirty="0"/>
              <a:t>jQuery is easy to learn.</a:t>
            </a:r>
          </a:p>
          <a:p>
            <a:r>
              <a:rPr lang="en-US" sz="2000" dirty="0"/>
              <a:t>The purpose of jQuery is to make it much easier to use JavaScript on your website</a:t>
            </a:r>
            <a:r>
              <a:rPr lang="en-US" sz="2000" dirty="0" smtClean="0"/>
              <a:t>.</a:t>
            </a:r>
          </a:p>
          <a:p>
            <a:r>
              <a:rPr lang="en-US" sz="2000" dirty="0"/>
              <a:t>jQuery also simplifies a lot of the complicated things from </a:t>
            </a:r>
            <a:r>
              <a:rPr lang="en-US" sz="2000" dirty="0" smtClean="0"/>
              <a:t>JavaScript.</a:t>
            </a:r>
          </a:p>
          <a:p>
            <a:r>
              <a:rPr lang="en-US" sz="2000" dirty="0"/>
              <a:t>The jQuery library contains the following features</a:t>
            </a:r>
            <a:r>
              <a:rPr lang="en-US" sz="2000" dirty="0" smtClean="0"/>
              <a:t>:</a:t>
            </a:r>
          </a:p>
          <a:p>
            <a:pPr lvl="1">
              <a:buFont typeface="Wingdings" panose="05000000000000000000" pitchFamily="2" charset="2"/>
              <a:buChar char="ü"/>
            </a:pPr>
            <a:r>
              <a:rPr lang="en-IN" sz="1800" dirty="0"/>
              <a:t>HTML/DOM manipulation</a:t>
            </a:r>
          </a:p>
          <a:p>
            <a:pPr lvl="1">
              <a:buFont typeface="Wingdings" panose="05000000000000000000" pitchFamily="2" charset="2"/>
              <a:buChar char="ü"/>
            </a:pPr>
            <a:r>
              <a:rPr lang="en-IN" sz="1800" dirty="0"/>
              <a:t>CSS manipulation</a:t>
            </a:r>
          </a:p>
          <a:p>
            <a:pPr lvl="1">
              <a:buFont typeface="Wingdings" panose="05000000000000000000" pitchFamily="2" charset="2"/>
              <a:buChar char="ü"/>
            </a:pPr>
            <a:r>
              <a:rPr lang="en-IN" sz="1800" dirty="0"/>
              <a:t>HTML event methods</a:t>
            </a:r>
          </a:p>
          <a:p>
            <a:pPr lvl="1">
              <a:buFont typeface="Wingdings" panose="05000000000000000000" pitchFamily="2" charset="2"/>
              <a:buChar char="ü"/>
            </a:pPr>
            <a:r>
              <a:rPr lang="en-IN" sz="1800" dirty="0"/>
              <a:t>Effects and animations</a:t>
            </a:r>
          </a:p>
          <a:p>
            <a:pPr lvl="1">
              <a:buFont typeface="Wingdings" panose="05000000000000000000" pitchFamily="2" charset="2"/>
              <a:buChar char="ü"/>
            </a:pPr>
            <a:r>
              <a:rPr lang="en-IN" sz="1800" dirty="0"/>
              <a:t>AJAX</a:t>
            </a:r>
          </a:p>
          <a:p>
            <a:pPr lvl="1">
              <a:buFont typeface="Wingdings" panose="05000000000000000000" pitchFamily="2" charset="2"/>
              <a:buChar char="ü"/>
            </a:pPr>
            <a:r>
              <a:rPr lang="en-IN" sz="1800" dirty="0"/>
              <a:t>Utilities</a:t>
            </a:r>
          </a:p>
        </p:txBody>
      </p:sp>
      <p:sp>
        <p:nvSpPr>
          <p:cNvPr id="4" name="Slide Number Placeholder 3"/>
          <p:cNvSpPr>
            <a:spLocks noGrp="1"/>
          </p:cNvSpPr>
          <p:nvPr>
            <p:ph type="sldNum" sz="quarter" idx="12"/>
          </p:nvPr>
        </p:nvSpPr>
        <p:spPr/>
        <p:txBody>
          <a:bodyPr/>
          <a:lstStyle/>
          <a:p>
            <a:fld id="{45C00377-489B-40EC-B059-26BDDD2E89B9}" type="slidenum">
              <a:rPr lang="en-US" smtClean="0"/>
              <a:pPr/>
              <a:t>2</a:t>
            </a:fld>
            <a:endParaRPr lang="en-US" dirty="0"/>
          </a:p>
        </p:txBody>
      </p:sp>
    </p:spTree>
    <p:extLst>
      <p:ext uri="{BB962C8B-B14F-4D97-AF65-F5344CB8AC3E}">
        <p14:creationId xmlns:p14="http://schemas.microsoft.com/office/powerpoint/2010/main" val="387761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YET ANOTHER TITLE GOES HERE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COMPARISON POINT 1</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COMPARISON POINT 2</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20</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here</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a:p>
            <a:endParaRPr lang="en-US" dirty="0"/>
          </a:p>
        </p:txBody>
      </p:sp>
      <p:graphicFrame>
        <p:nvGraphicFramePr>
          <p:cNvPr id="6" name="Chart" descr="Circular chart">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1131567116"/>
              </p:ext>
            </p:extLst>
          </p:nvPr>
        </p:nvGraphicFramePr>
        <p:xfrm>
          <a:off x="5757863" y="455613"/>
          <a:ext cx="5789612" cy="5611783"/>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TITLE GOES HERE</a:t>
            </a:r>
          </a:p>
        </p:txBody>
      </p:sp>
      <p:graphicFrame>
        <p:nvGraphicFramePr>
          <p:cNvPr id="8" name="Table">
            <a:extLst>
              <a:ext uri="{FF2B5EF4-FFF2-40B4-BE49-F238E27FC236}">
                <a16:creationId xmlns:a16="http://schemas.microsoft.com/office/drawing/2014/main" id="{DEA92BE0-0E55-46D9-93AF-25DD38E93B3F}"/>
              </a:ext>
            </a:extLst>
          </p:cNvPr>
          <p:cNvGraphicFramePr>
            <a:graphicFrameLocks noGrp="1"/>
          </p:cNvGraphicFramePr>
          <p:nvPr>
            <p:ph idx="1"/>
            <p:extLst>
              <p:ext uri="{D42A27DB-BD31-4B8C-83A1-F6EECF244321}">
                <p14:modId xmlns:p14="http://schemas.microsoft.com/office/powerpoint/2010/main" val="1301062166"/>
              </p:ext>
            </p:extLst>
          </p:nvPr>
        </p:nvGraphicFramePr>
        <p:xfrm>
          <a:off x="838200" y="1922463"/>
          <a:ext cx="10515236" cy="4173540"/>
        </p:xfrm>
        <a:graphic>
          <a:graphicData uri="http://schemas.openxmlformats.org/drawingml/2006/table">
            <a:tbl>
              <a:tblPr firstRow="1" bandRow="1">
                <a:tableStyleId>{F2DE63D5-997A-4646-A377-4702673A728D}</a:tableStyleId>
              </a:tblPr>
              <a:tblGrid>
                <a:gridCol w="2628809">
                  <a:extLst>
                    <a:ext uri="{9D8B030D-6E8A-4147-A177-3AD203B41FA5}">
                      <a16:colId xmlns:a16="http://schemas.microsoft.com/office/drawing/2014/main" val="2481577866"/>
                    </a:ext>
                  </a:extLst>
                </a:gridCol>
                <a:gridCol w="2628809">
                  <a:extLst>
                    <a:ext uri="{9D8B030D-6E8A-4147-A177-3AD203B41FA5}">
                      <a16:colId xmlns:a16="http://schemas.microsoft.com/office/drawing/2014/main" val="2836427615"/>
                    </a:ext>
                  </a:extLst>
                </a:gridCol>
                <a:gridCol w="2628809">
                  <a:extLst>
                    <a:ext uri="{9D8B030D-6E8A-4147-A177-3AD203B41FA5}">
                      <a16:colId xmlns:a16="http://schemas.microsoft.com/office/drawing/2014/main" val="310093864"/>
                    </a:ext>
                  </a:extLst>
                </a:gridCol>
                <a:gridCol w="2628809">
                  <a:extLst>
                    <a:ext uri="{9D8B030D-6E8A-4147-A177-3AD203B41FA5}">
                      <a16:colId xmlns:a16="http://schemas.microsoft.com/office/drawing/2014/main" val="2023951014"/>
                    </a:ext>
                  </a:extLst>
                </a:gridCol>
              </a:tblGrid>
              <a:tr h="470996">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983420419"/>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883246291"/>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0260785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57125802"/>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055255528"/>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449646690"/>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173117077"/>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4397074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663314759"/>
                  </a:ext>
                </a:extLst>
              </a:tr>
            </a:tbl>
          </a:graphicData>
        </a:graphic>
      </p:graphicFrame>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96375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WWW. ALPINESKIHOUSE.COM</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150" dirty="0">
                <a:solidFill>
                  <a:schemeClr val="tx1"/>
                </a:solidFill>
                <a:latin typeface="+mj-lt"/>
                <a:cs typeface="Gill Sans" panose="020B0502020104020203" pitchFamily="34" charset="-79"/>
              </a:rPr>
              <a:t>VICTORIA LINDQVIST</a:t>
            </a: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a:t>
            </a:r>
            <a:r>
              <a:rPr lang="en-US" sz="1800" spc="150" dirty="0">
                <a:solidFill>
                  <a:schemeClr val="tx1"/>
                </a:solidFill>
                <a:latin typeface="+mj-lt"/>
                <a:cs typeface="Gill Sans Light" panose="020B0302020104020203" pitchFamily="34" charset="-79"/>
              </a:rPr>
              <a:t>1 (589) 555‐0199</a:t>
            </a: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rPr>
              <a:t>victoria@alpineskihouse.com</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xmlns=""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870272" y="4462093"/>
            <a:ext cx="289490" cy="265015"/>
          </a:xfrm>
          <a:prstGeom prst="rect">
            <a:avLst/>
          </a:prstGeom>
        </p:spPr>
      </p:pic>
      <p:pic>
        <p:nvPicPr>
          <p:cNvPr id="28" name="Graphic 27">
            <a:extLst>
              <a:ext uri="{FF2B5EF4-FFF2-40B4-BE49-F238E27FC236}">
                <a16:creationId xmlns:a16="http://schemas.microsoft.com/office/drawing/2014/main" id="{B7ED8C67-9B20-4988-8626-3F7E11AC559C}"/>
              </a:ext>
              <a:ext uri="{C183D7F6-B498-43B3-948B-1728B52AA6E4}">
                <adec:decorative xmlns:adec="http://schemas.microsoft.com/office/drawing/2017/decorative" xmlns=""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870272" y="4891240"/>
            <a:ext cx="289490" cy="265015"/>
          </a:xfrm>
          <a:prstGeom prst="rect">
            <a:avLst/>
          </a:prstGeom>
        </p:spPr>
      </p:pic>
      <p:pic>
        <p:nvPicPr>
          <p:cNvPr id="26" name="Graphic 25">
            <a:extLst>
              <a:ext uri="{FF2B5EF4-FFF2-40B4-BE49-F238E27FC236}">
                <a16:creationId xmlns:a16="http://schemas.microsoft.com/office/drawing/2014/main" id="{DACBF4AB-293D-4DFE-B772-B09A65120786}"/>
              </a:ext>
              <a:ext uri="{C183D7F6-B498-43B3-948B-1728B52AA6E4}">
                <adec:decorative xmlns:adec="http://schemas.microsoft.com/office/drawing/2017/decorative" xmlns="" val="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6870272" y="5365240"/>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25</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571"/>
            <a:ext cx="10515600" cy="739161"/>
          </a:xfrm>
        </p:spPr>
        <p:txBody>
          <a:bodyPr/>
          <a:lstStyle/>
          <a:p>
            <a:r>
              <a:rPr lang="en-US" dirty="0" smtClean="0"/>
              <a:t>Adding jquery</a:t>
            </a:r>
            <a:endParaRPr lang="en-IN" dirty="0"/>
          </a:p>
        </p:txBody>
      </p:sp>
      <p:sp>
        <p:nvSpPr>
          <p:cNvPr id="3" name="Content Placeholder 2"/>
          <p:cNvSpPr>
            <a:spLocks noGrp="1"/>
          </p:cNvSpPr>
          <p:nvPr>
            <p:ph idx="1"/>
          </p:nvPr>
        </p:nvSpPr>
        <p:spPr>
          <a:xfrm>
            <a:off x="838200" y="1489166"/>
            <a:ext cx="10515600" cy="5133703"/>
          </a:xfrm>
        </p:spPr>
        <p:txBody>
          <a:bodyPr>
            <a:normAutofit/>
          </a:bodyPr>
          <a:lstStyle/>
          <a:p>
            <a:r>
              <a:rPr lang="en-US" sz="1800" dirty="0"/>
              <a:t>There are several ways to start using jQuery on your web site. You can:</a:t>
            </a:r>
          </a:p>
          <a:p>
            <a:pPr marL="342900" indent="-342900">
              <a:buFont typeface="+mj-lt"/>
              <a:buAutoNum type="arabicPeriod"/>
            </a:pPr>
            <a:r>
              <a:rPr lang="en-US" sz="1800" dirty="0"/>
              <a:t>Download the jQuery library from jQuery.com</a:t>
            </a:r>
          </a:p>
          <a:p>
            <a:pPr marL="342900" indent="-342900">
              <a:buFont typeface="+mj-lt"/>
              <a:buAutoNum type="arabicPeriod"/>
            </a:pPr>
            <a:r>
              <a:rPr lang="en-US" sz="1800" dirty="0"/>
              <a:t>Include jQuery from a CDN, like Google</a:t>
            </a:r>
          </a:p>
          <a:p>
            <a:pPr marL="0" indent="0">
              <a:buNone/>
            </a:pPr>
            <a:r>
              <a:rPr lang="en-US" sz="1800" b="1" dirty="0" smtClean="0"/>
              <a:t>CDN:</a:t>
            </a:r>
          </a:p>
          <a:p>
            <a:pPr marL="0" indent="0">
              <a:buNone/>
            </a:pPr>
            <a:r>
              <a:rPr lang="en-US" sz="1800" dirty="0"/>
              <a:t>&lt;head&gt;</a:t>
            </a:r>
          </a:p>
          <a:p>
            <a:pPr marL="0" indent="0">
              <a:buNone/>
            </a:pPr>
            <a:r>
              <a:rPr lang="en-US" sz="1800" dirty="0"/>
              <a:t>&lt;script </a:t>
            </a:r>
            <a:r>
              <a:rPr lang="en-US" sz="1800" dirty="0" err="1"/>
              <a:t>src</a:t>
            </a:r>
            <a:r>
              <a:rPr lang="en-US" sz="1800" dirty="0"/>
              <a:t>="https://ajax.googleapis.com/ajax/libs/jquery/3.7.1/jquery.min.js"&gt;&lt;/script&gt;</a:t>
            </a:r>
          </a:p>
          <a:p>
            <a:pPr marL="0" indent="0">
              <a:buNone/>
            </a:pPr>
            <a:r>
              <a:rPr lang="en-US" sz="1800" dirty="0"/>
              <a:t>&lt;/head&gt;</a:t>
            </a:r>
            <a:endParaRPr lang="en-IN" sz="1800"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96332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509"/>
            <a:ext cx="10515600" cy="862148"/>
          </a:xfrm>
        </p:spPr>
        <p:txBody>
          <a:bodyPr/>
          <a:lstStyle/>
          <a:p>
            <a:r>
              <a:rPr lang="en-US" dirty="0" smtClean="0"/>
              <a:t>Jquery syntax</a:t>
            </a:r>
            <a:endParaRPr lang="en-IN" dirty="0"/>
          </a:p>
        </p:txBody>
      </p:sp>
      <p:sp>
        <p:nvSpPr>
          <p:cNvPr id="3" name="Content Placeholder 2"/>
          <p:cNvSpPr>
            <a:spLocks noGrp="1"/>
          </p:cNvSpPr>
          <p:nvPr>
            <p:ph idx="1"/>
          </p:nvPr>
        </p:nvSpPr>
        <p:spPr>
          <a:xfrm>
            <a:off x="838200" y="1658983"/>
            <a:ext cx="10515600" cy="4846319"/>
          </a:xfrm>
        </p:spPr>
        <p:txBody>
          <a:bodyPr>
            <a:normAutofit/>
          </a:bodyPr>
          <a:lstStyle/>
          <a:p>
            <a:pPr>
              <a:lnSpc>
                <a:spcPct val="150000"/>
              </a:lnSpc>
            </a:pPr>
            <a:r>
              <a:rPr lang="en-US" sz="1800" dirty="0"/>
              <a:t>The jQuery syntax is tailor-made for selecting HTML elements and performing some action on the element(s</a:t>
            </a:r>
            <a:r>
              <a:rPr lang="en-US" sz="1800" dirty="0" smtClean="0"/>
              <a:t>).</a:t>
            </a:r>
            <a:endParaRPr lang="en-US" sz="1800" dirty="0"/>
          </a:p>
          <a:p>
            <a:pPr>
              <a:lnSpc>
                <a:spcPct val="150000"/>
              </a:lnSpc>
            </a:pPr>
            <a:r>
              <a:rPr lang="en-US" sz="1800" dirty="0"/>
              <a:t>Basic syntax is: </a:t>
            </a:r>
            <a:r>
              <a:rPr lang="en-US" sz="1800" dirty="0" smtClean="0">
                <a:solidFill>
                  <a:srgbClr val="FF0000"/>
                </a:solidFill>
              </a:rPr>
              <a:t>$(</a:t>
            </a:r>
            <a:r>
              <a:rPr lang="en-US" sz="1800" dirty="0">
                <a:solidFill>
                  <a:srgbClr val="FF0000"/>
                </a:solidFill>
              </a:rPr>
              <a:t>selector).action</a:t>
            </a:r>
            <a:r>
              <a:rPr lang="en-US" sz="1800" dirty="0" smtClean="0">
                <a:solidFill>
                  <a:srgbClr val="FF0000"/>
                </a:solidFill>
              </a:rPr>
              <a:t>()</a:t>
            </a:r>
          </a:p>
          <a:p>
            <a:pPr>
              <a:lnSpc>
                <a:spcPct val="150000"/>
              </a:lnSpc>
            </a:pPr>
            <a:r>
              <a:rPr lang="en-US" sz="1800" dirty="0"/>
              <a:t>A $ sign to define/access jQuery</a:t>
            </a:r>
          </a:p>
          <a:p>
            <a:pPr>
              <a:lnSpc>
                <a:spcPct val="150000"/>
              </a:lnSpc>
            </a:pPr>
            <a:r>
              <a:rPr lang="en-US" sz="1800" dirty="0"/>
              <a:t>A (</a:t>
            </a:r>
            <a:r>
              <a:rPr lang="en-US" sz="1800" i="1" dirty="0"/>
              <a:t>selector</a:t>
            </a:r>
            <a:r>
              <a:rPr lang="en-US" sz="1800" dirty="0"/>
              <a:t>) to "query (or find)" HTML elements</a:t>
            </a:r>
          </a:p>
          <a:p>
            <a:pPr>
              <a:lnSpc>
                <a:spcPct val="150000"/>
              </a:lnSpc>
            </a:pPr>
            <a:r>
              <a:rPr lang="en-US" sz="1800" dirty="0"/>
              <a:t>A jQuery </a:t>
            </a:r>
            <a:r>
              <a:rPr lang="en-US" sz="1800" i="1" dirty="0"/>
              <a:t>action</a:t>
            </a:r>
            <a:r>
              <a:rPr lang="en-US" sz="1800" dirty="0"/>
              <a:t>() to be performed on the element(s</a:t>
            </a:r>
            <a:r>
              <a:rPr lang="en-US" sz="1800" dirty="0" smtClean="0"/>
              <a:t>)</a:t>
            </a:r>
          </a:p>
          <a:p>
            <a:pPr marL="0" lvl="0" indent="0" eaLnBrk="0" fontAlgn="base" hangingPunct="0">
              <a:lnSpc>
                <a:spcPct val="150000"/>
              </a:lnSpc>
              <a:spcBef>
                <a:spcPct val="0"/>
              </a:spcBef>
              <a:spcAft>
                <a:spcPct val="0"/>
              </a:spcAft>
              <a:buNone/>
            </a:pPr>
            <a:r>
              <a:rPr lang="en-US" sz="1800" dirty="0" err="1" smtClean="0"/>
              <a:t>Eg</a:t>
            </a:r>
            <a:r>
              <a:rPr lang="en-US" sz="1800" dirty="0" smtClean="0"/>
              <a:t>: </a:t>
            </a:r>
          </a:p>
          <a:p>
            <a:pPr marL="0" lvl="0" indent="0" eaLnBrk="0" fontAlgn="base" hangingPunct="0">
              <a:lnSpc>
                <a:spcPct val="150000"/>
              </a:lnSpc>
              <a:spcBef>
                <a:spcPct val="0"/>
              </a:spcBef>
              <a:spcAft>
                <a:spcPct val="0"/>
              </a:spcAft>
              <a:buNone/>
            </a:pPr>
            <a:r>
              <a:rPr lang="en-US" altLang="en-US" sz="1800" dirty="0" smtClean="0">
                <a:solidFill>
                  <a:srgbClr val="DC143C"/>
                </a:solidFill>
              </a:rPr>
              <a:t>$(</a:t>
            </a:r>
            <a:r>
              <a:rPr lang="en-US" altLang="en-US" sz="1800" dirty="0">
                <a:solidFill>
                  <a:srgbClr val="DC143C"/>
                </a:solidFill>
              </a:rPr>
              <a:t>this).hide()</a:t>
            </a:r>
            <a:r>
              <a:rPr lang="en-US" altLang="en-US" sz="1800" dirty="0">
                <a:solidFill>
                  <a:srgbClr val="000000"/>
                </a:solidFill>
              </a:rPr>
              <a:t> - hides the current element.</a:t>
            </a:r>
            <a:endParaRPr lang="en-US" altLang="en-US" sz="1800" dirty="0"/>
          </a:p>
          <a:p>
            <a:pPr marL="0" lvl="0" indent="0" eaLnBrk="0" fontAlgn="base" hangingPunct="0">
              <a:lnSpc>
                <a:spcPct val="150000"/>
              </a:lnSpc>
              <a:spcBef>
                <a:spcPct val="0"/>
              </a:spcBef>
              <a:spcAft>
                <a:spcPct val="0"/>
              </a:spcAft>
              <a:buNone/>
            </a:pPr>
            <a:r>
              <a:rPr lang="en-US" altLang="en-US" sz="1800" dirty="0">
                <a:solidFill>
                  <a:srgbClr val="DC143C"/>
                </a:solidFill>
              </a:rPr>
              <a:t>$("p").hide()</a:t>
            </a:r>
            <a:r>
              <a:rPr lang="en-US" altLang="en-US" sz="1800" dirty="0">
                <a:solidFill>
                  <a:srgbClr val="000000"/>
                </a:solidFill>
              </a:rPr>
              <a:t> - hides all &lt;p&gt; elements.</a:t>
            </a:r>
            <a:endParaRPr lang="en-US" altLang="en-US" sz="1800" dirty="0"/>
          </a:p>
          <a:p>
            <a:pPr marL="0" lvl="0" indent="0" eaLnBrk="0" fontAlgn="base" hangingPunct="0">
              <a:lnSpc>
                <a:spcPct val="150000"/>
              </a:lnSpc>
              <a:spcBef>
                <a:spcPct val="0"/>
              </a:spcBef>
              <a:spcAft>
                <a:spcPct val="0"/>
              </a:spcAft>
              <a:buNone/>
            </a:pPr>
            <a:r>
              <a:rPr lang="en-US" altLang="en-US" sz="1800" dirty="0">
                <a:solidFill>
                  <a:srgbClr val="DC143C"/>
                </a:solidFill>
              </a:rPr>
              <a:t>$(".test").hide()</a:t>
            </a:r>
            <a:r>
              <a:rPr lang="en-US" altLang="en-US" sz="1800" dirty="0">
                <a:solidFill>
                  <a:srgbClr val="000000"/>
                </a:solidFill>
              </a:rPr>
              <a:t> - hides all elements with class="test".</a:t>
            </a:r>
            <a:endParaRPr lang="en-US" altLang="en-US" sz="1800" dirty="0"/>
          </a:p>
          <a:p>
            <a:pPr marL="0" lvl="0" indent="0" eaLnBrk="0" fontAlgn="base" hangingPunct="0">
              <a:lnSpc>
                <a:spcPct val="150000"/>
              </a:lnSpc>
              <a:spcBef>
                <a:spcPct val="0"/>
              </a:spcBef>
              <a:spcAft>
                <a:spcPct val="0"/>
              </a:spcAft>
              <a:buNone/>
            </a:pPr>
            <a:r>
              <a:rPr lang="en-US" altLang="en-US" sz="1800" dirty="0">
                <a:solidFill>
                  <a:srgbClr val="DC143C"/>
                </a:solidFill>
              </a:rPr>
              <a:t>$("#test").hide()</a:t>
            </a:r>
            <a:r>
              <a:rPr lang="en-US" altLang="en-US" sz="1800" dirty="0">
                <a:solidFill>
                  <a:srgbClr val="000000"/>
                </a:solidFill>
              </a:rPr>
              <a:t> - hides the element with id="test".</a:t>
            </a:r>
            <a:endParaRPr lang="en-US" altLang="en-US" sz="3200" dirty="0"/>
          </a:p>
          <a:p>
            <a:pPr marL="0" indent="0">
              <a:lnSpc>
                <a:spcPct val="150000"/>
              </a:lnSpc>
              <a:buNone/>
            </a:pPr>
            <a:endParaRPr lang="en-US" sz="1800" dirty="0"/>
          </a:p>
          <a:p>
            <a:pPr>
              <a:lnSpc>
                <a:spcPct val="150000"/>
              </a:lnSpc>
            </a:pPr>
            <a:endParaRPr lang="en-IN" sz="1800"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4</a:t>
            </a:fld>
            <a:endParaRPr lang="en-US" dirty="0"/>
          </a:p>
        </p:txBody>
      </p:sp>
    </p:spTree>
    <p:extLst>
      <p:ext uri="{BB962C8B-B14F-4D97-AF65-F5344CB8AC3E}">
        <p14:creationId xmlns:p14="http://schemas.microsoft.com/office/powerpoint/2010/main" val="232257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571"/>
            <a:ext cx="10515600" cy="914400"/>
          </a:xfrm>
        </p:spPr>
        <p:txBody>
          <a:bodyPr/>
          <a:lstStyle/>
          <a:p>
            <a:r>
              <a:rPr lang="en-US" dirty="0" smtClean="0"/>
              <a:t>The document ready event</a:t>
            </a:r>
            <a:endParaRPr lang="en-IN" dirty="0"/>
          </a:p>
        </p:txBody>
      </p:sp>
      <p:sp>
        <p:nvSpPr>
          <p:cNvPr id="3" name="Content Placeholder 2"/>
          <p:cNvSpPr>
            <a:spLocks noGrp="1"/>
          </p:cNvSpPr>
          <p:nvPr>
            <p:ph idx="1"/>
          </p:nvPr>
        </p:nvSpPr>
        <p:spPr>
          <a:xfrm>
            <a:off x="838200" y="1593669"/>
            <a:ext cx="10515600" cy="4583295"/>
          </a:xfrm>
        </p:spPr>
        <p:txBody>
          <a:bodyPr>
            <a:normAutofit/>
          </a:bodyPr>
          <a:lstStyle/>
          <a:p>
            <a:pPr marL="0" indent="0">
              <a:lnSpc>
                <a:spcPct val="150000"/>
              </a:lnSpc>
              <a:buNone/>
            </a:pPr>
            <a:r>
              <a:rPr lang="en-US" sz="1800" dirty="0">
                <a:solidFill>
                  <a:srgbClr val="FF0000"/>
                </a:solidFill>
              </a:rPr>
              <a:t>$(document).ready(function</a:t>
            </a:r>
            <a:r>
              <a:rPr lang="en-US" sz="1800" dirty="0" smtClean="0">
                <a:solidFill>
                  <a:srgbClr val="FF0000"/>
                </a:solidFill>
              </a:rPr>
              <a:t>(){</a:t>
            </a:r>
            <a:r>
              <a:rPr lang="en-US" sz="1800" dirty="0">
                <a:solidFill>
                  <a:srgbClr val="FF0000"/>
                </a:solidFill>
              </a:rPr>
              <a:t/>
            </a:r>
            <a:br>
              <a:rPr lang="en-US" sz="1800" dirty="0">
                <a:solidFill>
                  <a:srgbClr val="FF0000"/>
                </a:solidFill>
              </a:rPr>
            </a:br>
            <a:r>
              <a:rPr lang="en-US" sz="1800" dirty="0">
                <a:solidFill>
                  <a:srgbClr val="FF0000"/>
                </a:solidFill>
              </a:rPr>
              <a:t>  </a:t>
            </a:r>
            <a:r>
              <a:rPr lang="en-US" sz="1800" i="1" dirty="0">
                <a:solidFill>
                  <a:srgbClr val="FF0000"/>
                </a:solidFill>
              </a:rPr>
              <a:t>// jQuery methods go here</a:t>
            </a:r>
            <a:r>
              <a:rPr lang="en-US" sz="1800" i="1" dirty="0" smtClean="0">
                <a:solidFill>
                  <a:srgbClr val="FF0000"/>
                </a:solidFill>
              </a:rPr>
              <a:t>...</a:t>
            </a:r>
            <a:r>
              <a:rPr lang="en-US" sz="1800" dirty="0">
                <a:solidFill>
                  <a:srgbClr val="FF0000"/>
                </a:solidFill>
              </a:rPr>
              <a:t/>
            </a:r>
            <a:br>
              <a:rPr lang="en-US" sz="1800" dirty="0">
                <a:solidFill>
                  <a:srgbClr val="FF0000"/>
                </a:solidFill>
              </a:rPr>
            </a:br>
            <a:r>
              <a:rPr lang="en-US" sz="1800" dirty="0" smtClean="0">
                <a:solidFill>
                  <a:srgbClr val="FF0000"/>
                </a:solidFill>
              </a:rPr>
              <a:t>});</a:t>
            </a:r>
          </a:p>
          <a:p>
            <a:pPr marL="0" indent="0">
              <a:lnSpc>
                <a:spcPct val="150000"/>
              </a:lnSpc>
              <a:buNone/>
            </a:pPr>
            <a:r>
              <a:rPr lang="en-US" sz="1800" dirty="0"/>
              <a:t>This is to prevent any jQuery code from running before the document is finished loading (is ready</a:t>
            </a:r>
            <a:r>
              <a:rPr lang="en-US" sz="1800" dirty="0" smtClean="0"/>
              <a:t>).</a:t>
            </a:r>
          </a:p>
          <a:p>
            <a:pPr marL="0" indent="0">
              <a:lnSpc>
                <a:spcPct val="150000"/>
              </a:lnSpc>
              <a:buNone/>
            </a:pPr>
            <a:r>
              <a:rPr lang="en-US" sz="1800" dirty="0"/>
              <a:t>Here are some examples of actions that can fail if methods are run before the document is fully loaded:</a:t>
            </a:r>
          </a:p>
          <a:p>
            <a:pPr>
              <a:lnSpc>
                <a:spcPct val="150000"/>
              </a:lnSpc>
            </a:pPr>
            <a:r>
              <a:rPr lang="en-US" sz="1800" dirty="0"/>
              <a:t>Trying to hide an element that is not created yet</a:t>
            </a:r>
          </a:p>
          <a:p>
            <a:pPr>
              <a:lnSpc>
                <a:spcPct val="150000"/>
              </a:lnSpc>
            </a:pPr>
            <a:r>
              <a:rPr lang="en-US" sz="1800" dirty="0"/>
              <a:t>Trying to get the size of an image that is not loaded yet</a:t>
            </a:r>
          </a:p>
          <a:p>
            <a:pPr marL="0" indent="0">
              <a:lnSpc>
                <a:spcPct val="150000"/>
              </a:lnSpc>
              <a:buNone/>
            </a:pPr>
            <a:endParaRPr lang="en-IN" sz="1800"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5</a:t>
            </a:fld>
            <a:endParaRPr lang="en-US" dirty="0"/>
          </a:p>
        </p:txBody>
      </p:sp>
    </p:spTree>
    <p:extLst>
      <p:ext uri="{BB962C8B-B14F-4D97-AF65-F5344CB8AC3E}">
        <p14:creationId xmlns:p14="http://schemas.microsoft.com/office/powerpoint/2010/main" val="355252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10515600" cy="888274"/>
          </a:xfrm>
        </p:spPr>
        <p:txBody>
          <a:bodyPr/>
          <a:lstStyle/>
          <a:p>
            <a:r>
              <a:rPr lang="en-US" dirty="0" smtClean="0"/>
              <a:t>selectors</a:t>
            </a:r>
            <a:endParaRPr lang="en-IN" dirty="0"/>
          </a:p>
        </p:txBody>
      </p:sp>
      <p:sp>
        <p:nvSpPr>
          <p:cNvPr id="3" name="Content Placeholder 2"/>
          <p:cNvSpPr>
            <a:spLocks noGrp="1"/>
          </p:cNvSpPr>
          <p:nvPr>
            <p:ph idx="1"/>
          </p:nvPr>
        </p:nvSpPr>
        <p:spPr>
          <a:xfrm>
            <a:off x="838200" y="1476104"/>
            <a:ext cx="10515600" cy="5245372"/>
          </a:xfrm>
        </p:spPr>
        <p:txBody>
          <a:bodyPr>
            <a:noAutofit/>
          </a:bodyPr>
          <a:lstStyle/>
          <a:p>
            <a:pPr>
              <a:lnSpc>
                <a:spcPct val="150000"/>
              </a:lnSpc>
            </a:pPr>
            <a:r>
              <a:rPr lang="en-US" dirty="0"/>
              <a:t>jQuery selectors are one of the most important parts of the jQuery library</a:t>
            </a:r>
            <a:r>
              <a:rPr lang="en-US" dirty="0" smtClean="0"/>
              <a:t>.</a:t>
            </a:r>
          </a:p>
          <a:p>
            <a:pPr>
              <a:lnSpc>
                <a:spcPct val="150000"/>
              </a:lnSpc>
            </a:pPr>
            <a:r>
              <a:rPr lang="en-US" dirty="0"/>
              <a:t>jQuery selectors allow you to select and manipulate HTML element(s</a:t>
            </a:r>
            <a:r>
              <a:rPr lang="en-US" dirty="0" smtClean="0"/>
              <a:t>).</a:t>
            </a:r>
          </a:p>
          <a:p>
            <a:pPr>
              <a:lnSpc>
                <a:spcPct val="150000"/>
              </a:lnSpc>
            </a:pPr>
            <a:r>
              <a:rPr lang="en-US" dirty="0"/>
              <a:t>jQuery selectors are used to "find" (or select) HTML elements based on their name, id, classes, types, attributes, values of attributes and much more</a:t>
            </a:r>
            <a:r>
              <a:rPr lang="en-US" dirty="0" smtClean="0"/>
              <a:t>.</a:t>
            </a:r>
          </a:p>
          <a:p>
            <a:pPr>
              <a:lnSpc>
                <a:spcPct val="150000"/>
              </a:lnSpc>
            </a:pPr>
            <a:r>
              <a:rPr lang="en-US" dirty="0"/>
              <a:t>All selectors in jQuery start with the dollar sign and parentheses: </a:t>
            </a:r>
            <a:r>
              <a:rPr lang="en-US" dirty="0" smtClean="0"/>
              <a:t>$().</a:t>
            </a:r>
          </a:p>
          <a:p>
            <a:pPr>
              <a:lnSpc>
                <a:spcPct val="150000"/>
              </a:lnSpc>
            </a:pPr>
            <a:r>
              <a:rPr lang="en-US" b="1" dirty="0" smtClean="0"/>
              <a:t>The Element Selector:</a:t>
            </a:r>
          </a:p>
          <a:p>
            <a:pPr marL="0" indent="0">
              <a:lnSpc>
                <a:spcPct val="150000"/>
              </a:lnSpc>
              <a:buNone/>
            </a:pPr>
            <a:r>
              <a:rPr lang="en-US" dirty="0"/>
              <a:t>The jQuery element selector selects elements based on the element name</a:t>
            </a:r>
            <a:r>
              <a:rPr lang="en-US" dirty="0" smtClean="0"/>
              <a:t>.</a:t>
            </a:r>
          </a:p>
          <a:p>
            <a:pPr marL="0" indent="0">
              <a:lnSpc>
                <a:spcPct val="150000"/>
              </a:lnSpc>
              <a:buNone/>
            </a:pPr>
            <a:r>
              <a:rPr lang="en-US" b="1" dirty="0" err="1" smtClean="0"/>
              <a:t>Eg</a:t>
            </a:r>
            <a:r>
              <a:rPr lang="en-US" b="1" dirty="0" smtClean="0"/>
              <a:t>: </a:t>
            </a:r>
            <a:r>
              <a:rPr lang="en-US" dirty="0"/>
              <a:t>$(document).ready(function(){</a:t>
            </a:r>
            <a:br>
              <a:rPr lang="en-US" dirty="0"/>
            </a:br>
            <a:r>
              <a:rPr lang="en-US" dirty="0"/>
              <a:t>  </a:t>
            </a:r>
            <a:r>
              <a:rPr lang="en-US" dirty="0" smtClean="0"/>
              <a:t>    $("</a:t>
            </a:r>
            <a:r>
              <a:rPr lang="en-US" dirty="0"/>
              <a:t>button").click(function(){</a:t>
            </a:r>
            <a:br>
              <a:rPr lang="en-US" dirty="0"/>
            </a:br>
            <a:r>
              <a:rPr lang="en-US" dirty="0"/>
              <a:t>    </a:t>
            </a:r>
            <a:r>
              <a:rPr lang="en-US" dirty="0" smtClean="0"/>
              <a:t> $("</a:t>
            </a:r>
            <a:r>
              <a:rPr lang="en-US" dirty="0"/>
              <a:t>p").hide();</a:t>
            </a:r>
            <a:br>
              <a:rPr lang="en-US" dirty="0"/>
            </a:br>
            <a:r>
              <a:rPr lang="en-US" dirty="0"/>
              <a:t> </a:t>
            </a:r>
            <a:r>
              <a:rPr lang="en-US" dirty="0" smtClean="0"/>
              <a:t>  </a:t>
            </a:r>
            <a:r>
              <a:rPr lang="en-US" dirty="0"/>
              <a:t> </a:t>
            </a:r>
            <a:r>
              <a:rPr lang="en-US" dirty="0" smtClean="0"/>
              <a:t> });</a:t>
            </a:r>
            <a:r>
              <a:rPr lang="en-US" dirty="0"/>
              <a:t/>
            </a:r>
            <a:br>
              <a:rPr lang="en-US" dirty="0"/>
            </a:br>
            <a:r>
              <a:rPr lang="en-US" dirty="0" smtClean="0"/>
              <a:t>    });</a:t>
            </a:r>
            <a:endParaRPr lang="en-US" b="1" dirty="0" smtClean="0"/>
          </a:p>
          <a:p>
            <a:pPr marL="0" indent="0">
              <a:lnSpc>
                <a:spcPct val="150000"/>
              </a:lnSpc>
              <a:buNone/>
            </a:pPr>
            <a:endParaRPr lang="en-US" b="1" dirty="0" smtClean="0"/>
          </a:p>
          <a:p>
            <a:pPr marL="0" indent="0">
              <a:lnSpc>
                <a:spcPct val="150000"/>
              </a:lnSpc>
              <a:buNone/>
            </a:pPr>
            <a:endParaRPr lang="en-IN"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6</a:t>
            </a:fld>
            <a:endParaRPr lang="en-US" dirty="0"/>
          </a:p>
        </p:txBody>
      </p:sp>
    </p:spTree>
    <p:extLst>
      <p:ext uri="{BB962C8B-B14F-4D97-AF65-F5344CB8AC3E}">
        <p14:creationId xmlns:p14="http://schemas.microsoft.com/office/powerpoint/2010/main" val="401054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IN" dirty="0"/>
          </a:p>
        </p:txBody>
      </p:sp>
      <p:sp>
        <p:nvSpPr>
          <p:cNvPr id="3" name="Content Placeholder 2"/>
          <p:cNvSpPr>
            <a:spLocks noGrp="1"/>
          </p:cNvSpPr>
          <p:nvPr>
            <p:ph idx="1"/>
          </p:nvPr>
        </p:nvSpPr>
        <p:spPr>
          <a:xfrm>
            <a:off x="838200" y="1489165"/>
            <a:ext cx="10515600" cy="5232309"/>
          </a:xfrm>
        </p:spPr>
        <p:txBody>
          <a:bodyPr/>
          <a:lstStyle/>
          <a:p>
            <a:r>
              <a:rPr lang="en-US" b="1" dirty="0" smtClean="0"/>
              <a:t>Id Selectors:</a:t>
            </a:r>
          </a:p>
          <a:p>
            <a:pPr marL="0" indent="0">
              <a:buNone/>
            </a:pPr>
            <a:r>
              <a:rPr lang="en-US" dirty="0" smtClean="0"/>
              <a:t>The </a:t>
            </a:r>
            <a:r>
              <a:rPr lang="en-US" dirty="0" err="1" smtClean="0"/>
              <a:t>jquery</a:t>
            </a:r>
            <a:r>
              <a:rPr lang="en-US" dirty="0" smtClean="0"/>
              <a:t> #id selector uses the id attribute of an HTML tag to find the specific element.</a:t>
            </a:r>
          </a:p>
          <a:p>
            <a:pPr marL="0" indent="0">
              <a:buNone/>
            </a:pPr>
            <a:r>
              <a:rPr lang="en-US" dirty="0" err="1" smtClean="0"/>
              <a:t>Eg</a:t>
            </a:r>
            <a:r>
              <a:rPr lang="en-US" dirty="0" smtClean="0"/>
              <a:t>: </a:t>
            </a:r>
            <a:r>
              <a:rPr lang="en-US" dirty="0"/>
              <a:t>$(document).ready(function(){</a:t>
            </a:r>
            <a:br>
              <a:rPr lang="en-US" dirty="0"/>
            </a:br>
            <a:r>
              <a:rPr lang="en-US" dirty="0"/>
              <a:t>  </a:t>
            </a:r>
            <a:r>
              <a:rPr lang="en-US" dirty="0" smtClean="0"/>
              <a:t>    $("</a:t>
            </a:r>
            <a:r>
              <a:rPr lang="en-US" dirty="0"/>
              <a:t>button").click(function(){</a:t>
            </a:r>
            <a:br>
              <a:rPr lang="en-US" dirty="0"/>
            </a:br>
            <a:r>
              <a:rPr lang="en-US" dirty="0"/>
              <a:t>    </a:t>
            </a:r>
            <a:r>
              <a:rPr lang="en-US" dirty="0" smtClean="0"/>
              <a:t>  $("#</a:t>
            </a:r>
            <a:r>
              <a:rPr lang="en-US" dirty="0"/>
              <a:t>test").hide();</a:t>
            </a:r>
            <a:br>
              <a:rPr lang="en-US" dirty="0"/>
            </a:br>
            <a:r>
              <a:rPr lang="en-US" dirty="0"/>
              <a:t>  </a:t>
            </a:r>
            <a:r>
              <a:rPr lang="en-US" dirty="0" smtClean="0"/>
              <a:t>    });</a:t>
            </a:r>
            <a:r>
              <a:rPr lang="en-US" dirty="0"/>
              <a:t/>
            </a:r>
            <a:br>
              <a:rPr lang="en-US" dirty="0"/>
            </a:br>
            <a:r>
              <a:rPr lang="en-US" dirty="0" smtClean="0"/>
              <a:t>      });</a:t>
            </a:r>
          </a:p>
          <a:p>
            <a:r>
              <a:rPr lang="en-US" dirty="0"/>
              <a:t> </a:t>
            </a:r>
            <a:r>
              <a:rPr lang="en-US" dirty="0" smtClean="0"/>
              <a:t>Class selector:</a:t>
            </a:r>
          </a:p>
          <a:p>
            <a:pPr marL="0" indent="0">
              <a:buNone/>
            </a:pPr>
            <a:r>
              <a:rPr lang="en-US" dirty="0" smtClean="0"/>
              <a:t>.class selector finds elements with a specific class.</a:t>
            </a:r>
          </a:p>
          <a:p>
            <a:pPr marL="0" indent="0">
              <a:buNone/>
            </a:pPr>
            <a:r>
              <a:rPr lang="en-US" dirty="0" err="1" smtClean="0"/>
              <a:t>Eg</a:t>
            </a:r>
            <a:r>
              <a:rPr lang="en-US" dirty="0" smtClean="0"/>
              <a:t>: </a:t>
            </a:r>
            <a:r>
              <a:rPr lang="en-US" dirty="0"/>
              <a:t>$(document).ready(function(){</a:t>
            </a:r>
            <a:br>
              <a:rPr lang="en-US" dirty="0"/>
            </a:br>
            <a:r>
              <a:rPr lang="en-US" dirty="0"/>
              <a:t> </a:t>
            </a:r>
            <a:r>
              <a:rPr lang="en-US" dirty="0" smtClean="0"/>
              <a:t>     </a:t>
            </a:r>
            <a:r>
              <a:rPr lang="en-US" dirty="0"/>
              <a:t>$("button").click(function(){</a:t>
            </a:r>
            <a:br>
              <a:rPr lang="en-US" dirty="0"/>
            </a:br>
            <a:r>
              <a:rPr lang="en-US" dirty="0"/>
              <a:t>    </a:t>
            </a:r>
            <a:r>
              <a:rPr lang="en-US" dirty="0" smtClean="0"/>
              <a:t>  $(".</a:t>
            </a:r>
            <a:r>
              <a:rPr lang="en-US" dirty="0"/>
              <a:t>test").hide();</a:t>
            </a:r>
            <a:br>
              <a:rPr lang="en-US" dirty="0"/>
            </a:br>
            <a:r>
              <a:rPr lang="en-US" dirty="0"/>
              <a:t> </a:t>
            </a:r>
            <a:r>
              <a:rPr lang="en-US" dirty="0" smtClean="0"/>
              <a:t>   </a:t>
            </a:r>
            <a:r>
              <a:rPr lang="en-US" dirty="0"/>
              <a:t> });</a:t>
            </a:r>
            <a:br>
              <a:rPr lang="en-US" dirty="0"/>
            </a:br>
            <a:r>
              <a:rPr lang="en-US" dirty="0" smtClean="0"/>
              <a:t>     });</a:t>
            </a:r>
          </a:p>
          <a:p>
            <a:endParaRPr lang="en-IN"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7</a:t>
            </a:fld>
            <a:endParaRPr lang="en-US" dirty="0"/>
          </a:p>
        </p:txBody>
      </p:sp>
    </p:spTree>
    <p:extLst>
      <p:ext uri="{BB962C8B-B14F-4D97-AF65-F5344CB8AC3E}">
        <p14:creationId xmlns:p14="http://schemas.microsoft.com/office/powerpoint/2010/main" val="361526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533"/>
            <a:ext cx="10515600" cy="799375"/>
          </a:xfrm>
        </p:spPr>
        <p:txBody>
          <a:bodyPr/>
          <a:lstStyle/>
          <a:p>
            <a:r>
              <a:rPr lang="en-US" dirty="0" smtClean="0"/>
              <a:t>Event Methods</a:t>
            </a:r>
            <a:endParaRPr lang="en-IN" dirty="0"/>
          </a:p>
        </p:txBody>
      </p:sp>
      <p:sp>
        <p:nvSpPr>
          <p:cNvPr id="3" name="Content Placeholder 2"/>
          <p:cNvSpPr>
            <a:spLocks noGrp="1"/>
          </p:cNvSpPr>
          <p:nvPr>
            <p:ph idx="1"/>
          </p:nvPr>
        </p:nvSpPr>
        <p:spPr>
          <a:xfrm>
            <a:off x="838200" y="1593670"/>
            <a:ext cx="10515600" cy="4583294"/>
          </a:xfrm>
        </p:spPr>
        <p:txBody>
          <a:bodyPr>
            <a:normAutofit fontScale="92500" lnSpcReduction="20000"/>
          </a:bodyPr>
          <a:lstStyle/>
          <a:p>
            <a:r>
              <a:rPr lang="en-US" dirty="0"/>
              <a:t>All the different visitors' actions that a web page can respond to are called events.</a:t>
            </a:r>
          </a:p>
          <a:p>
            <a:r>
              <a:rPr lang="en-US" dirty="0"/>
              <a:t>An event represents the precise moment when something happens.</a:t>
            </a:r>
          </a:p>
          <a:p>
            <a:pPr marL="0" indent="0">
              <a:buNone/>
            </a:pPr>
            <a:r>
              <a:rPr lang="en-US" dirty="0" smtClean="0"/>
              <a:t>EG:</a:t>
            </a:r>
          </a:p>
          <a:p>
            <a:r>
              <a:rPr lang="en-US" dirty="0"/>
              <a:t>moving a mouse over an element</a:t>
            </a:r>
          </a:p>
          <a:p>
            <a:r>
              <a:rPr lang="en-US" dirty="0"/>
              <a:t>selecting a radio button</a:t>
            </a:r>
          </a:p>
          <a:p>
            <a:r>
              <a:rPr lang="en-US" dirty="0"/>
              <a:t>clicking on an element</a:t>
            </a:r>
          </a:p>
          <a:p>
            <a:pPr marL="0" indent="0">
              <a:buNone/>
            </a:pPr>
            <a:r>
              <a:rPr lang="en-US" b="1" dirty="0" smtClean="0"/>
              <a:t>Syntax:</a:t>
            </a:r>
          </a:p>
          <a:p>
            <a:pPr marL="0" indent="0">
              <a:buNone/>
            </a:pPr>
            <a:r>
              <a:rPr lang="en-US" dirty="0"/>
              <a:t>To assign a click event to all paragraphs on a page, </a:t>
            </a:r>
            <a:endParaRPr lang="en-US" dirty="0" smtClean="0"/>
          </a:p>
          <a:p>
            <a:pPr marL="0" indent="0">
              <a:buNone/>
            </a:pPr>
            <a:r>
              <a:rPr lang="en-IN" dirty="0"/>
              <a:t>$("p").click</a:t>
            </a:r>
            <a:r>
              <a:rPr lang="en-IN" dirty="0" smtClean="0"/>
              <a:t>();</a:t>
            </a:r>
          </a:p>
          <a:p>
            <a:pPr marL="0" indent="0">
              <a:buNone/>
            </a:pPr>
            <a:r>
              <a:rPr lang="en-US" dirty="0"/>
              <a:t>define what should happen when the event fires. You must pass a function to the event</a:t>
            </a:r>
            <a:r>
              <a:rPr lang="en-US" dirty="0" smtClean="0"/>
              <a:t>:</a:t>
            </a:r>
          </a:p>
          <a:p>
            <a:pPr marL="0" indent="0">
              <a:buNone/>
            </a:pPr>
            <a:r>
              <a:rPr lang="en-US" dirty="0"/>
              <a:t>$("p").click(function(){</a:t>
            </a:r>
            <a:br>
              <a:rPr lang="en-US" dirty="0"/>
            </a:br>
            <a:r>
              <a:rPr lang="en-US" dirty="0"/>
              <a:t>  // action goes here!!</a:t>
            </a:r>
            <a:br>
              <a:rPr lang="en-US" dirty="0"/>
            </a:br>
            <a:r>
              <a:rPr lang="en-US" dirty="0"/>
              <a:t>});</a:t>
            </a:r>
            <a:endParaRPr lang="en-IN" dirty="0"/>
          </a:p>
        </p:txBody>
      </p:sp>
      <p:sp>
        <p:nvSpPr>
          <p:cNvPr id="4" name="Slide Number Placeholder 3"/>
          <p:cNvSpPr>
            <a:spLocks noGrp="1"/>
          </p:cNvSpPr>
          <p:nvPr>
            <p:ph type="sldNum" sz="quarter" idx="12"/>
          </p:nvPr>
        </p:nvSpPr>
        <p:spPr/>
        <p:txBody>
          <a:bodyPr/>
          <a:lstStyle/>
          <a:p>
            <a:fld id="{45C00377-489B-40EC-B059-26BDDD2E89B9}" type="slidenum">
              <a:rPr lang="en-US" smtClean="0"/>
              <a:pPr/>
              <a:t>8</a:t>
            </a:fld>
            <a:endParaRPr lang="en-US" dirty="0"/>
          </a:p>
        </p:txBody>
      </p:sp>
    </p:spTree>
    <p:extLst>
      <p:ext uri="{BB962C8B-B14F-4D97-AF65-F5344CB8AC3E}">
        <p14:creationId xmlns:p14="http://schemas.microsoft.com/office/powerpoint/2010/main" val="80873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534"/>
            <a:ext cx="10515600" cy="825500"/>
          </a:xfrm>
        </p:spPr>
        <p:txBody>
          <a:bodyPr/>
          <a:lstStyle/>
          <a:p>
            <a:r>
              <a:rPr lang="en-US" dirty="0" smtClean="0"/>
              <a:t>Commonly used event methods</a:t>
            </a:r>
            <a:endParaRPr lang="en-IN" dirty="0"/>
          </a:p>
        </p:txBody>
      </p:sp>
      <p:sp>
        <p:nvSpPr>
          <p:cNvPr id="3" name="Content Placeholder 2"/>
          <p:cNvSpPr>
            <a:spLocks noGrp="1"/>
          </p:cNvSpPr>
          <p:nvPr>
            <p:ph idx="1"/>
          </p:nvPr>
        </p:nvSpPr>
        <p:spPr>
          <a:xfrm>
            <a:off x="838200" y="1528355"/>
            <a:ext cx="10515600" cy="4963886"/>
          </a:xfrm>
        </p:spPr>
        <p:txBody>
          <a:bodyPr>
            <a:normAutofit/>
          </a:bodyPr>
          <a:lstStyle/>
          <a:p>
            <a:pPr marL="342900" indent="-342900">
              <a:buFont typeface="+mj-lt"/>
              <a:buAutoNum type="arabicPeriod"/>
            </a:pPr>
            <a:r>
              <a:rPr lang="en-US" sz="1800" dirty="0" smtClean="0"/>
              <a:t> </a:t>
            </a:r>
            <a:r>
              <a:rPr lang="en-IN" sz="1800" b="1" dirty="0"/>
              <a:t>$(document).ready</a:t>
            </a:r>
            <a:r>
              <a:rPr lang="en-IN" sz="1800" b="1" dirty="0" smtClean="0"/>
              <a:t>():</a:t>
            </a:r>
          </a:p>
          <a:p>
            <a:pPr marL="0" indent="0">
              <a:buNone/>
            </a:pPr>
            <a:r>
              <a:rPr lang="en-US" sz="1800" dirty="0"/>
              <a:t>This method allows us to execute a function when the document is fully loaded</a:t>
            </a:r>
            <a:r>
              <a:rPr lang="en-US" sz="1800" dirty="0" smtClean="0"/>
              <a:t>.</a:t>
            </a:r>
          </a:p>
          <a:p>
            <a:pPr marL="0" indent="0">
              <a:buNone/>
            </a:pPr>
            <a:r>
              <a:rPr lang="en-US" sz="1800" dirty="0" smtClean="0"/>
              <a:t>2. </a:t>
            </a:r>
            <a:r>
              <a:rPr lang="en-IN" sz="1800" b="1" dirty="0"/>
              <a:t>click</a:t>
            </a:r>
            <a:r>
              <a:rPr lang="en-IN" sz="1800" b="1" dirty="0" smtClean="0"/>
              <a:t>():</a:t>
            </a:r>
          </a:p>
          <a:p>
            <a:pPr marL="0" indent="0">
              <a:buNone/>
            </a:pPr>
            <a:r>
              <a:rPr lang="en-US" sz="1800" dirty="0" smtClean="0"/>
              <a:t>This </a:t>
            </a:r>
            <a:r>
              <a:rPr lang="en-US" sz="1800" dirty="0"/>
              <a:t> method attaches an event handler function to an HTML </a:t>
            </a:r>
            <a:r>
              <a:rPr lang="en-US" sz="1800" dirty="0" smtClean="0"/>
              <a:t>element. The </a:t>
            </a:r>
            <a:r>
              <a:rPr lang="en-US" sz="1800" dirty="0"/>
              <a:t>function is executed when the user clicks on the HTML element</a:t>
            </a:r>
            <a:r>
              <a:rPr lang="en-US" sz="1800" dirty="0" smtClean="0"/>
              <a:t>.</a:t>
            </a:r>
          </a:p>
          <a:p>
            <a:pPr marL="0" indent="0">
              <a:buNone/>
            </a:pPr>
            <a:r>
              <a:rPr lang="en-US" sz="1800" dirty="0" err="1" smtClean="0"/>
              <a:t>Eg</a:t>
            </a:r>
            <a:r>
              <a:rPr lang="en-US" sz="1800" dirty="0" smtClean="0"/>
              <a:t>: </a:t>
            </a:r>
            <a:r>
              <a:rPr lang="en-IN" dirty="0"/>
              <a:t>$("p").click(function(){</a:t>
            </a:r>
            <a:r>
              <a:rPr lang="en-IN" sz="1800" dirty="0"/>
              <a:t/>
            </a:r>
            <a:br>
              <a:rPr lang="en-IN" sz="1800" dirty="0"/>
            </a:br>
            <a:r>
              <a:rPr lang="en-IN" dirty="0"/>
              <a:t>  </a:t>
            </a:r>
            <a:r>
              <a:rPr lang="en-IN" dirty="0" smtClean="0"/>
              <a:t>     $(</a:t>
            </a:r>
            <a:r>
              <a:rPr lang="en-IN" dirty="0"/>
              <a:t>this).hide();</a:t>
            </a:r>
            <a:r>
              <a:rPr lang="en-IN" sz="1800" dirty="0"/>
              <a:t/>
            </a:r>
            <a:br>
              <a:rPr lang="en-IN" sz="1800" dirty="0"/>
            </a:br>
            <a:r>
              <a:rPr lang="en-IN" sz="1800" dirty="0" smtClean="0"/>
              <a:t>      </a:t>
            </a:r>
            <a:r>
              <a:rPr lang="en-IN" dirty="0" smtClean="0"/>
              <a:t>});</a:t>
            </a:r>
          </a:p>
          <a:p>
            <a:pPr marL="0" indent="0">
              <a:buNone/>
            </a:pPr>
            <a:r>
              <a:rPr lang="en-US" sz="1800" dirty="0" smtClean="0"/>
              <a:t>3. </a:t>
            </a:r>
            <a:r>
              <a:rPr lang="en-IN" sz="1800" b="1" dirty="0" err="1"/>
              <a:t>dblclick</a:t>
            </a:r>
            <a:r>
              <a:rPr lang="en-IN" sz="1800" b="1" dirty="0" smtClean="0"/>
              <a:t>():</a:t>
            </a:r>
          </a:p>
          <a:p>
            <a:pPr marL="0" indent="0">
              <a:buNone/>
            </a:pPr>
            <a:r>
              <a:rPr lang="en-US" sz="1800" dirty="0" smtClean="0"/>
              <a:t>This </a:t>
            </a:r>
            <a:r>
              <a:rPr lang="en-US" sz="1800" dirty="0"/>
              <a:t>method attaches an event handler function to an HTML </a:t>
            </a:r>
            <a:r>
              <a:rPr lang="en-US" sz="1800" dirty="0" smtClean="0"/>
              <a:t>element. The </a:t>
            </a:r>
            <a:r>
              <a:rPr lang="en-US" sz="1800" dirty="0"/>
              <a:t>function is executed when the user double-clicks on the HTML element:</a:t>
            </a:r>
          </a:p>
          <a:p>
            <a:pPr marL="0" indent="0">
              <a:buNone/>
            </a:pP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45C00377-489B-40EC-B059-26BDDD2E89B9}" type="slidenum">
              <a:rPr lang="en-US" smtClean="0"/>
              <a:pPr/>
              <a:t>9</a:t>
            </a:fld>
            <a:endParaRPr lang="en-US" dirty="0"/>
          </a:p>
        </p:txBody>
      </p:sp>
    </p:spTree>
    <p:extLst>
      <p:ext uri="{BB962C8B-B14F-4D97-AF65-F5344CB8AC3E}">
        <p14:creationId xmlns:p14="http://schemas.microsoft.com/office/powerpoint/2010/main" val="289756502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B5078F9-D130-4E79-8F07-E7E7805071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1208</Words>
  <Application>Microsoft Office PowerPoint</Application>
  <PresentationFormat>Widescreen</PresentationFormat>
  <Paragraphs>191</Paragraphs>
  <Slides>25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Bebas</vt:lpstr>
      <vt:lpstr>Calibri</vt:lpstr>
      <vt:lpstr>Calibri Light</vt:lpstr>
      <vt:lpstr>Gill Sans</vt:lpstr>
      <vt:lpstr>Gill Sans Light</vt:lpstr>
      <vt:lpstr>Roboto Black</vt:lpstr>
      <vt:lpstr>Roboto Light</vt:lpstr>
      <vt:lpstr>Wingdings</vt:lpstr>
      <vt:lpstr>Office Theme</vt:lpstr>
      <vt:lpstr>Jquery</vt:lpstr>
      <vt:lpstr>Introduction</vt:lpstr>
      <vt:lpstr>Adding jquery</vt:lpstr>
      <vt:lpstr>Jquery syntax</vt:lpstr>
      <vt:lpstr>The document ready event</vt:lpstr>
      <vt:lpstr>selectors</vt:lpstr>
      <vt:lpstr>Selectors</vt:lpstr>
      <vt:lpstr>Event Methods</vt:lpstr>
      <vt:lpstr>Commonly used event methods</vt:lpstr>
      <vt:lpstr>PowerPoint Presentation</vt:lpstr>
      <vt:lpstr>PowerPoint Presentation</vt:lpstr>
      <vt:lpstr>PowerPoint Presentation</vt:lpstr>
      <vt:lpstr>PowerPoint Presentation</vt:lpstr>
      <vt:lpstr>PowerPoint Presentation</vt:lpstr>
      <vt:lpstr>JQuery effects</vt:lpstr>
      <vt:lpstr>PowerPoint Presentation</vt:lpstr>
      <vt:lpstr>PowerPoint Presentation</vt:lpstr>
      <vt:lpstr>Title GOES HERE</vt:lpstr>
      <vt:lpstr>Another title GOES HERE</vt:lpstr>
      <vt:lpstr>YET ANOTHER TITLE GOES HERE</vt:lpstr>
      <vt:lpstr>Title here</vt:lpstr>
      <vt:lpstr>TABLE TITLE GOES HERE</vt:lpstr>
      <vt:lpstr>Large Image slide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2024-02-05T14:08:52Z</dcterms:created>
  <dcterms:modified xsi:type="dcterms:W3CDTF">2024-02-08T07:31:32Z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