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3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87829"/>
            <a:ext cx="10418935" cy="57215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Block Level button</a:t>
            </a:r>
          </a:p>
          <a:p>
            <a:pPr marL="0" indent="0">
              <a:buNone/>
            </a:pPr>
            <a:r>
              <a:rPr lang="en-US" dirty="0" smtClean="0"/>
              <a:t>A block level button spans the entire width of the parent element.</a:t>
            </a:r>
          </a:p>
          <a:p>
            <a:pPr marL="0" indent="0">
              <a:buNone/>
            </a:pPr>
            <a:r>
              <a:rPr lang="en-US" dirty="0" smtClean="0"/>
              <a:t>Add class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btn</a:t>
            </a:r>
            <a:r>
              <a:rPr lang="en-US" dirty="0" smtClean="0">
                <a:solidFill>
                  <a:srgbClr val="FF0000"/>
                </a:solidFill>
              </a:rPr>
              <a:t>-block </a:t>
            </a:r>
            <a:r>
              <a:rPr lang="en-US" dirty="0" smtClean="0"/>
              <a:t>to create a block level button:</a:t>
            </a:r>
          </a:p>
          <a:p>
            <a:pPr marL="0" indent="0">
              <a:buNone/>
            </a:pPr>
            <a:r>
              <a:rPr lang="en-US" dirty="0" smtClean="0"/>
              <a:t>Eg</a:t>
            </a:r>
            <a:r>
              <a:rPr lang="en-US" dirty="0"/>
              <a:t>: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btn</a:t>
            </a:r>
            <a:r>
              <a:rPr lang="en-US" dirty="0"/>
              <a:t>-block"&gt;Button 1&lt;/button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Active/Disabled Buttons</a:t>
            </a:r>
          </a:p>
          <a:p>
            <a:pPr marL="0" indent="0">
              <a:buNone/>
            </a:pPr>
            <a:r>
              <a:rPr lang="en-US" dirty="0" smtClean="0"/>
              <a:t>A button can be set to an active (appear pressed) or a disabled (unclickable) state: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class </a:t>
            </a:r>
            <a:r>
              <a:rPr lang="en-US" dirty="0" smtClean="0">
                <a:solidFill>
                  <a:srgbClr val="FF0000"/>
                </a:solidFill>
              </a:rPr>
              <a:t>.active </a:t>
            </a:r>
            <a:r>
              <a:rPr lang="en-US" dirty="0" smtClean="0"/>
              <a:t>makes a button appear pressed, and the class </a:t>
            </a:r>
            <a:r>
              <a:rPr lang="en-US" dirty="0" smtClean="0">
                <a:solidFill>
                  <a:srgbClr val="FF0000"/>
                </a:solidFill>
              </a:rPr>
              <a:t>.disabled </a:t>
            </a:r>
            <a:r>
              <a:rPr lang="en-US" dirty="0" smtClean="0"/>
              <a:t>makes a button unclickable.</a:t>
            </a:r>
          </a:p>
          <a:p>
            <a:pPr marL="0" indent="0">
              <a:buNone/>
            </a:pPr>
            <a:r>
              <a:rPr lang="en-US" dirty="0" smtClean="0"/>
              <a:t>Eg: &lt;</a:t>
            </a:r>
            <a:r>
              <a:rPr lang="en-US" dirty="0"/>
              <a:t>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active"&gt;Active Primary&lt;/button&gt;</a:t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/>
              <a:t>button type="button"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disabled"&gt;</a:t>
            </a:r>
            <a:r>
              <a:rPr lang="en-US" dirty="0" err="1" smtClean="0"/>
              <a:t>DisabledPrimary</a:t>
            </a:r>
            <a:r>
              <a:rPr lang="en-US" dirty="0"/>
              <a:t>&lt;/button&gt;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33" y="3693774"/>
            <a:ext cx="3202766" cy="6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7"/>
            <a:ext cx="9720072" cy="1086830"/>
          </a:xfrm>
        </p:spPr>
        <p:txBody>
          <a:bodyPr/>
          <a:lstStyle/>
          <a:p>
            <a:r>
              <a:rPr lang="en-US" dirty="0" smtClean="0"/>
              <a:t>Button 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2047"/>
            <a:ext cx="10105426" cy="4637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Bootstrap allows you to group a series of buttons together (on a single line) in a button group</a:t>
            </a:r>
            <a:r>
              <a:rPr lang="en-US" dirty="0" smtClean="0"/>
              <a:t>: 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Use a &lt;div&gt; element with class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btn</a:t>
            </a:r>
            <a:r>
              <a:rPr lang="en-US" dirty="0" smtClean="0">
                <a:solidFill>
                  <a:srgbClr val="FF0000"/>
                </a:solidFill>
              </a:rPr>
              <a:t>-group </a:t>
            </a:r>
            <a:r>
              <a:rPr lang="en-US" dirty="0" smtClean="0"/>
              <a:t>to create a button group.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Eg:	 </a:t>
            </a:r>
            <a:r>
              <a:rPr lang="en-IN" dirty="0"/>
              <a:t>&lt;div class="btn-group"&gt;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&lt;</a:t>
            </a:r>
            <a:r>
              <a:rPr lang="en-IN" dirty="0"/>
              <a:t>button type="button" class="btn btn-primary"&gt;Apple&lt;/button&gt;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&lt;</a:t>
            </a:r>
            <a:r>
              <a:rPr lang="en-IN" dirty="0"/>
              <a:t>button type="button" class="btn btn-primary"&gt;Samsung&lt;/button&gt;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&lt;</a:t>
            </a:r>
            <a:r>
              <a:rPr lang="en-IN" dirty="0"/>
              <a:t>button type="button" class="btn btn-primary"&gt;Sony&lt;/button&gt;</a:t>
            </a:r>
            <a:br>
              <a:rPr lang="en-IN" dirty="0"/>
            </a:br>
            <a:r>
              <a:rPr lang="en-IN" dirty="0" smtClean="0"/>
              <a:t>	&lt;/</a:t>
            </a:r>
            <a:r>
              <a:rPr lang="en-IN" dirty="0"/>
              <a:t>div</a:t>
            </a:r>
            <a:r>
              <a:rPr lang="en-IN" dirty="0" smtClean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98" y="2311140"/>
            <a:ext cx="2370516" cy="5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36023"/>
            <a:ext cx="9720073" cy="54733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vertical button groups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Bootstrap also supports vertical button groups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Use the class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btn</a:t>
            </a:r>
            <a:r>
              <a:rPr lang="en-US" dirty="0" smtClean="0">
                <a:solidFill>
                  <a:srgbClr val="FF0000"/>
                </a:solidFill>
              </a:rPr>
              <a:t>-group-vertical </a:t>
            </a:r>
            <a:r>
              <a:rPr lang="en-US" dirty="0" smtClean="0"/>
              <a:t>to create a vertical button group.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Eg: 	</a:t>
            </a:r>
            <a:r>
              <a:rPr lang="en-IN" dirty="0" smtClean="0"/>
              <a:t>&lt;</a:t>
            </a:r>
            <a:r>
              <a:rPr lang="en-IN" dirty="0"/>
              <a:t>div class="btn-group-vertical"&gt;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&lt;</a:t>
            </a:r>
            <a:r>
              <a:rPr lang="en-IN" dirty="0"/>
              <a:t>button type="button" class="btn btn-primary"&gt;Apple&lt;/button&gt;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&lt;</a:t>
            </a:r>
            <a:r>
              <a:rPr lang="en-IN" dirty="0"/>
              <a:t>button type="button" class="btn btn-primary"&gt;Samsung&lt;/button&gt;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&lt;</a:t>
            </a:r>
            <a:r>
              <a:rPr lang="en-IN" dirty="0"/>
              <a:t>button type="button" class="btn btn-primary"&gt;Sony&lt;/button&gt;</a:t>
            </a:r>
            <a:br>
              <a:rPr lang="en-IN" dirty="0"/>
            </a:br>
            <a:r>
              <a:rPr lang="en-IN" dirty="0" smtClean="0"/>
              <a:t>	&lt;/</a:t>
            </a:r>
            <a:r>
              <a:rPr lang="en-IN" dirty="0"/>
              <a:t>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794" y="2058419"/>
            <a:ext cx="123328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69264"/>
          </a:xfrm>
        </p:spPr>
        <p:txBody>
          <a:bodyPr/>
          <a:lstStyle/>
          <a:p>
            <a:r>
              <a:rPr lang="en-US" dirty="0" smtClean="0"/>
              <a:t>Pagination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85109"/>
            <a:ext cx="9720073" cy="462425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create a basic pagination, add the </a:t>
            </a:r>
            <a:r>
              <a:rPr lang="en-US" dirty="0" smtClean="0">
                <a:solidFill>
                  <a:srgbClr val="FF0000"/>
                </a:solidFill>
              </a:rPr>
              <a:t>.pagination </a:t>
            </a:r>
            <a:r>
              <a:rPr lang="en-US" dirty="0" smtClean="0"/>
              <a:t>class to an &lt;</a:t>
            </a:r>
            <a:r>
              <a:rPr lang="en-US" dirty="0" err="1" smtClean="0"/>
              <a:t>ul</a:t>
            </a:r>
            <a:r>
              <a:rPr lang="en-US" dirty="0" smtClean="0"/>
              <a:t>&gt; element: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Eg: </a:t>
            </a:r>
            <a:r>
              <a:rPr lang="it-IT" dirty="0"/>
              <a:t>&lt;ul class="pagination"&gt;</a:t>
            </a:r>
            <a:br>
              <a:rPr lang="it-IT" dirty="0"/>
            </a:br>
            <a:r>
              <a:rPr lang="it-IT" dirty="0"/>
              <a:t> </a:t>
            </a:r>
            <a:r>
              <a:rPr lang="it-IT" dirty="0" smtClean="0"/>
              <a:t>   </a:t>
            </a:r>
            <a:r>
              <a:rPr lang="it-IT" dirty="0"/>
              <a:t> &lt;li&gt;&lt;a href="#"&gt;1&lt;/a&gt;&lt;/li&gt;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 &lt;</a:t>
            </a:r>
            <a:r>
              <a:rPr lang="it-IT" dirty="0"/>
              <a:t>li&gt;&lt;a href="#"&gt;2&lt;/a&gt;&lt;/li&gt;</a:t>
            </a:r>
            <a:br>
              <a:rPr lang="it-IT" dirty="0"/>
            </a:br>
            <a:r>
              <a:rPr lang="it-IT" dirty="0"/>
              <a:t> </a:t>
            </a:r>
            <a:r>
              <a:rPr lang="it-IT" dirty="0" smtClean="0"/>
              <a:t>   </a:t>
            </a:r>
            <a:r>
              <a:rPr lang="it-IT" dirty="0"/>
              <a:t> &lt;li&gt;&lt;a href="#"&gt;3&lt;/a&gt;&lt;/li&gt;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 &lt;</a:t>
            </a:r>
            <a:r>
              <a:rPr lang="it-IT" dirty="0"/>
              <a:t>li&gt;&lt;a href="#"&gt;4&lt;/a&gt;&lt;/li&gt;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 &lt;</a:t>
            </a:r>
            <a:r>
              <a:rPr lang="it-IT" dirty="0"/>
              <a:t>li&gt;&lt;a href="#"&gt;5&lt;/a&gt;&lt;/li&gt;</a:t>
            </a:r>
            <a:br>
              <a:rPr lang="it-IT" dirty="0"/>
            </a:br>
            <a:r>
              <a:rPr lang="it-IT" dirty="0" smtClean="0"/>
              <a:t>     &lt;/</a:t>
            </a:r>
            <a:r>
              <a:rPr lang="it-IT" dirty="0"/>
              <a:t>ul&gt;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83" y="2262099"/>
            <a:ext cx="2105836" cy="6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79269"/>
            <a:ext cx="9720073" cy="56300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Active and Disabled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active state shows what is the current page, add class </a:t>
            </a:r>
            <a:r>
              <a:rPr lang="en-US" dirty="0" smtClean="0">
                <a:solidFill>
                  <a:srgbClr val="FF0000"/>
                </a:solidFill>
              </a:rPr>
              <a:t>.active </a:t>
            </a:r>
            <a:r>
              <a:rPr lang="en-US" dirty="0" smtClean="0"/>
              <a:t>to let the user know which page he/she is on: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Eg:</a:t>
            </a:r>
            <a:r>
              <a:rPr lang="en-IN" dirty="0" smtClean="0"/>
              <a:t> </a:t>
            </a:r>
            <a:r>
              <a:rPr lang="it-IT" dirty="0"/>
              <a:t>&lt;ul class="pagination"&gt;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&lt;</a:t>
            </a:r>
            <a:r>
              <a:rPr lang="it-IT" dirty="0"/>
              <a:t>li&gt;&lt;a href="#"&gt;1&lt;/a&gt;&lt;/li&gt;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&lt;</a:t>
            </a:r>
            <a:r>
              <a:rPr lang="it-IT" dirty="0"/>
              <a:t>li class="active"&gt;&lt;a href="#"&gt;2&lt;/a&gt;&lt;/li&gt;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&lt;</a:t>
            </a:r>
            <a:r>
              <a:rPr lang="it-IT" dirty="0"/>
              <a:t>li&gt;&lt;a href="#"&gt;3&lt;/a&gt;&lt;/li&gt;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 &lt;</a:t>
            </a:r>
            <a:r>
              <a:rPr lang="it-IT" dirty="0"/>
              <a:t>li&gt;&lt;a href="#"&gt;4&lt;/a&gt;&lt;/li&gt;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 &lt;</a:t>
            </a:r>
            <a:r>
              <a:rPr lang="it-IT" dirty="0"/>
              <a:t>li&gt;&lt;a href="#"&gt;5&lt;/a&gt;&lt;/li&gt;</a:t>
            </a:r>
            <a:br>
              <a:rPr lang="it-IT" dirty="0"/>
            </a:br>
            <a:r>
              <a:rPr lang="it-IT" dirty="0" smtClean="0"/>
              <a:t>     &lt;/</a:t>
            </a:r>
            <a:r>
              <a:rPr lang="it-IT" dirty="0"/>
              <a:t>ul&gt;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51" y="1858286"/>
            <a:ext cx="2128529" cy="6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18457"/>
            <a:ext cx="9720073" cy="55909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disabled link cannot be clicked, add a class</a:t>
            </a:r>
            <a:r>
              <a:rPr lang="en-US" dirty="0" smtClean="0">
                <a:solidFill>
                  <a:srgbClr val="FF0000"/>
                </a:solidFill>
              </a:rPr>
              <a:t> .disabled</a:t>
            </a:r>
            <a:r>
              <a:rPr lang="en-US" dirty="0" smtClean="0"/>
              <a:t> , if a link for some reason is disabled.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Eg: </a:t>
            </a:r>
            <a:r>
              <a:rPr lang="it-IT" dirty="0"/>
              <a:t>&lt;ul class="pagination"&gt;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&lt;</a:t>
            </a:r>
            <a:r>
              <a:rPr lang="it-IT" dirty="0"/>
              <a:t>li&gt;&lt;a href="#"&gt;1&lt;/a&gt;&lt;/li&gt;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&lt;</a:t>
            </a:r>
            <a:r>
              <a:rPr lang="it-IT" dirty="0"/>
              <a:t>li&gt;&lt;a href="#"&gt;2&lt;/a&gt;&lt;/li&gt;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&lt;</a:t>
            </a:r>
            <a:r>
              <a:rPr lang="it-IT" dirty="0"/>
              <a:t>li&gt;&lt;a href="#"&gt;3&lt;/a&gt;&lt;/li&gt;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&lt;</a:t>
            </a:r>
            <a:r>
              <a:rPr lang="it-IT" dirty="0"/>
              <a:t>li class="disabled"&gt;&lt;a href="#"&gt;4&lt;/a&gt;&lt;/li&gt;</a:t>
            </a:r>
            <a:br>
              <a:rPr lang="it-IT" dirty="0"/>
            </a:br>
            <a:r>
              <a:rPr lang="it-IT" dirty="0"/>
              <a:t>  </a:t>
            </a:r>
            <a:r>
              <a:rPr lang="it-IT" dirty="0" smtClean="0"/>
              <a:t>  &lt;</a:t>
            </a:r>
            <a:r>
              <a:rPr lang="it-IT" dirty="0"/>
              <a:t>li&gt;&lt;a href="#"&gt;5&lt;/a&gt;&lt;/li&gt;</a:t>
            </a:r>
            <a:br>
              <a:rPr lang="it-IT" dirty="0"/>
            </a:br>
            <a:r>
              <a:rPr lang="it-IT" dirty="0" smtClean="0"/>
              <a:t>   &lt;/</a:t>
            </a:r>
            <a:r>
              <a:rPr lang="it-IT" dirty="0"/>
              <a:t>ul</a:t>
            </a:r>
            <a:r>
              <a:rPr lang="it-IT" dirty="0" smtClean="0"/>
              <a:t>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smtClean="0"/>
              <a:t>pagination sizing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 smtClean="0"/>
              <a:t>Add class </a:t>
            </a:r>
            <a:r>
              <a:rPr lang="it-IT" dirty="0" smtClean="0">
                <a:solidFill>
                  <a:srgbClr val="FF0000"/>
                </a:solidFill>
              </a:rPr>
              <a:t>.pagination-lg </a:t>
            </a:r>
            <a:r>
              <a:rPr lang="it-IT" dirty="0" smtClean="0"/>
              <a:t>for larger blocks or </a:t>
            </a:r>
            <a:r>
              <a:rPr lang="it-IT" dirty="0" smtClean="0">
                <a:solidFill>
                  <a:srgbClr val="FF0000"/>
                </a:solidFill>
              </a:rPr>
              <a:t>.pagination-sm </a:t>
            </a:r>
            <a:r>
              <a:rPr lang="it-IT" dirty="0" smtClean="0"/>
              <a:t>for smaller blocks.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/>
            </a:r>
            <a:br>
              <a:rPr lang="it-IT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83771"/>
            <a:ext cx="9720073" cy="55255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Eg: 	</a:t>
            </a:r>
            <a:r>
              <a:rPr lang="it-IT" dirty="0" smtClean="0"/>
              <a:t>&lt;ul class="pagination pagination-lg"&gt;</a:t>
            </a:r>
            <a:br>
              <a:rPr lang="it-IT" dirty="0" smtClean="0"/>
            </a:br>
            <a:r>
              <a:rPr lang="it-IT" dirty="0" smtClean="0"/>
              <a:t>  	&lt;li&gt;&lt;a href="#"&gt;1&lt;/a&gt;&lt;/li&gt;</a:t>
            </a:r>
            <a:br>
              <a:rPr lang="it-IT" dirty="0" smtClean="0"/>
            </a:br>
            <a:r>
              <a:rPr lang="it-IT" dirty="0" smtClean="0"/>
              <a:t>  	&lt;li&gt;&lt;a href="#"&gt;2&lt;/a&gt;&lt;/li&gt;</a:t>
            </a:r>
            <a:br>
              <a:rPr lang="it-IT" dirty="0" smtClean="0"/>
            </a:br>
            <a:r>
              <a:rPr lang="it-IT" dirty="0" smtClean="0"/>
              <a:t>  	&lt;li&gt;&lt;a href="#"&gt;3&lt;/a&gt;&lt;/li&gt;</a:t>
            </a:r>
            <a:br>
              <a:rPr lang="it-IT" dirty="0" smtClean="0"/>
            </a:br>
            <a:r>
              <a:rPr lang="it-IT" dirty="0" smtClean="0"/>
              <a:t>  	&lt;li&gt;&lt;a href="#"&gt;4&lt;/a&gt;&lt;/li&gt;</a:t>
            </a:r>
            <a:br>
              <a:rPr lang="it-IT" dirty="0" smtClean="0"/>
            </a:br>
            <a:r>
              <a:rPr lang="it-IT" dirty="0" smtClean="0"/>
              <a:t>  	&lt;li&gt;&lt;a href="#"&gt;5&lt;/a&gt;&lt;/li&gt;</a:t>
            </a:r>
            <a:br>
              <a:rPr lang="it-IT" dirty="0" smtClean="0"/>
            </a:br>
            <a:r>
              <a:rPr lang="it-IT" dirty="0" smtClean="0"/>
              <a:t>	&lt;/ul&gt;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&lt;ul class="pagination pagination-sm"&gt;</a:t>
            </a:r>
            <a:br>
              <a:rPr lang="it-IT" dirty="0" smtClean="0"/>
            </a:br>
            <a:r>
              <a:rPr lang="it-IT" dirty="0" smtClean="0"/>
              <a:t>  	&lt;li&gt;&lt;a href="#"&gt;1&lt;/a&gt;&lt;/li&gt;</a:t>
            </a:r>
            <a:br>
              <a:rPr lang="it-IT" dirty="0" smtClean="0"/>
            </a:br>
            <a:r>
              <a:rPr lang="it-IT" dirty="0" smtClean="0"/>
              <a:t>  	&lt;li&gt;&lt;a href="#"&gt;2&lt;/a&gt;&lt;/li&gt;</a:t>
            </a:r>
            <a:br>
              <a:rPr lang="it-IT" dirty="0" smtClean="0"/>
            </a:br>
            <a:r>
              <a:rPr lang="it-IT" dirty="0" smtClean="0"/>
              <a:t>  	&lt;li&gt;&lt;a href="#"&gt;3&lt;/a&gt;&lt;/li&gt;</a:t>
            </a:r>
            <a:br>
              <a:rPr lang="it-IT" dirty="0" smtClean="0"/>
            </a:br>
            <a:r>
              <a:rPr lang="it-IT" dirty="0" smtClean="0"/>
              <a:t>  	&lt;li&gt;&lt;a href="#"&gt;4&lt;/a&gt;&lt;/li&gt;</a:t>
            </a:r>
            <a:br>
              <a:rPr lang="it-IT" dirty="0" smtClean="0"/>
            </a:br>
            <a:r>
              <a:rPr lang="it-IT" dirty="0" smtClean="0"/>
              <a:t>  	&lt;li&gt;&lt;a href="#"&gt;5&lt;/a&gt;&lt;/li&gt;</a:t>
            </a:r>
            <a:br>
              <a:rPr lang="it-IT" dirty="0" smtClean="0"/>
            </a:br>
            <a:r>
              <a:rPr lang="it-IT" dirty="0" smtClean="0"/>
              <a:t>	&lt;/ul&gt;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6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2519"/>
            <a:ext cx="9720072" cy="969264"/>
          </a:xfrm>
        </p:spPr>
        <p:txBody>
          <a:bodyPr/>
          <a:lstStyle/>
          <a:p>
            <a:r>
              <a:rPr lang="en-US" dirty="0" smtClean="0"/>
              <a:t>Navigation 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01783"/>
            <a:ext cx="10249118" cy="51990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navigation bar is a navigation header that is placed at the top of the page: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With Bootstrap navigation bar can extend or collapse, depending on the screen size. A standared navigation bar is created with </a:t>
            </a:r>
            <a:r>
              <a:rPr lang="en-US" dirty="0" smtClean="0">
                <a:solidFill>
                  <a:srgbClr val="FF0000"/>
                </a:solidFill>
              </a:rPr>
              <a:t>&lt;nav class=“navbar-default”&gt;.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Eg:	</a:t>
            </a:r>
            <a:r>
              <a:rPr lang="en-IN" dirty="0" smtClean="0"/>
              <a:t>&lt;</a:t>
            </a:r>
            <a:r>
              <a:rPr lang="en-IN" dirty="0"/>
              <a:t>nav class="navbar navbar-default"&gt;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&lt;</a:t>
            </a:r>
            <a:r>
              <a:rPr lang="en-IN" dirty="0"/>
              <a:t>div class="container-fluid"&gt;</a:t>
            </a:r>
            <a:br>
              <a:rPr lang="en-IN" dirty="0"/>
            </a:br>
            <a:r>
              <a:rPr lang="en-IN" dirty="0"/>
              <a:t>   </a:t>
            </a:r>
            <a:r>
              <a:rPr lang="en-IN" dirty="0" smtClean="0"/>
              <a:t>	&lt;</a:t>
            </a:r>
            <a:r>
              <a:rPr lang="en-IN" dirty="0"/>
              <a:t>div class="navbar-header"&gt;</a:t>
            </a:r>
            <a:br>
              <a:rPr lang="en-IN" dirty="0"/>
            </a:br>
            <a:r>
              <a:rPr lang="en-IN" dirty="0"/>
              <a:t>      </a:t>
            </a:r>
            <a:r>
              <a:rPr lang="en-IN" dirty="0" smtClean="0"/>
              <a:t>	&lt;</a:t>
            </a:r>
            <a:r>
              <a:rPr lang="en-IN" dirty="0"/>
              <a:t>a class="navbar-brand" href="#"&gt;WebSiteName&lt;/a&gt;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	&lt;/</a:t>
            </a:r>
            <a:r>
              <a:rPr lang="en-IN" dirty="0"/>
              <a:t>div&gt;</a:t>
            </a:r>
            <a:br>
              <a:rPr lang="en-IN" dirty="0"/>
            </a:br>
            <a:r>
              <a:rPr lang="en-IN" dirty="0"/>
              <a:t> 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1" y="1702600"/>
            <a:ext cx="852606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31074"/>
            <a:ext cx="10131552" cy="58782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900" dirty="0"/>
              <a:t> &lt;ul class="nav navbar-nav"&gt;</a:t>
            </a:r>
            <a:br>
              <a:rPr lang="en-IN" sz="1900" dirty="0"/>
            </a:br>
            <a:r>
              <a:rPr lang="en-IN" sz="1900" dirty="0"/>
              <a:t>      &lt;li class="active"&gt;&lt;a href="#"&gt;Home&lt;/a&gt;&lt;/li&gt;</a:t>
            </a:r>
            <a:br>
              <a:rPr lang="en-IN" sz="1900" dirty="0"/>
            </a:br>
            <a:r>
              <a:rPr lang="en-IN" sz="1900" dirty="0"/>
              <a:t>      &lt;li&gt;&lt;a href="#"&gt;Page 1&lt;/a&gt;&lt;/li&gt;</a:t>
            </a:r>
            <a:br>
              <a:rPr lang="en-IN" sz="1900" dirty="0"/>
            </a:br>
            <a:r>
              <a:rPr lang="en-IN" sz="1900" dirty="0"/>
              <a:t>      &lt;li&gt;&lt;a href="#"&gt;Page 2&lt;/a&gt;&lt;/li&gt;</a:t>
            </a:r>
            <a:br>
              <a:rPr lang="en-IN" sz="1900" dirty="0"/>
            </a:br>
            <a:r>
              <a:rPr lang="en-IN" sz="1900" dirty="0"/>
              <a:t>      &lt;li&gt;&lt;a href="#"&gt;Page 3&lt;/a&gt;&lt;/li&gt;</a:t>
            </a:r>
            <a:br>
              <a:rPr lang="en-IN" sz="1900" dirty="0"/>
            </a:br>
            <a:r>
              <a:rPr lang="en-IN" sz="1900" dirty="0"/>
              <a:t>    &lt;/ul&gt;</a:t>
            </a:r>
            <a:br>
              <a:rPr lang="en-IN" sz="1900" dirty="0"/>
            </a:br>
            <a:r>
              <a:rPr lang="en-IN" sz="1900" dirty="0"/>
              <a:t>  &lt;/div&gt;</a:t>
            </a:r>
            <a:br>
              <a:rPr lang="en-IN" sz="1900" dirty="0"/>
            </a:br>
            <a:r>
              <a:rPr lang="en-IN" sz="1900" dirty="0"/>
              <a:t>&lt;/nav</a:t>
            </a:r>
            <a:r>
              <a:rPr lang="en-IN" sz="1900" dirty="0" smtClean="0"/>
              <a:t>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dirty="0" smtClean="0"/>
              <a:t>Inverted Navigation bar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dirty="0" smtClean="0"/>
              <a:t>Just change the .navbar-default class into </a:t>
            </a:r>
            <a:r>
              <a:rPr lang="en-US" dirty="0" smtClean="0">
                <a:solidFill>
                  <a:srgbClr val="FF0000"/>
                </a:solidFill>
              </a:rPr>
              <a:t>.navbar-inverse</a:t>
            </a:r>
            <a:r>
              <a:rPr lang="en-US" dirty="0" smtClean="0"/>
              <a:t>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84" y="4676328"/>
            <a:ext cx="851653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69264"/>
          </a:xfrm>
        </p:spPr>
        <p:txBody>
          <a:bodyPr/>
          <a:lstStyle/>
          <a:p>
            <a:r>
              <a:rPr lang="en-US" dirty="0" smtClean="0"/>
              <a:t>Navigation bar with drop down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2046"/>
            <a:ext cx="9720073" cy="46373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&lt;li class="active"&gt;&lt;a href="#"&gt;Home&lt;/a&gt;&lt;/li&gt;</a:t>
            </a:r>
            <a:br>
              <a:rPr lang="en-IN" dirty="0"/>
            </a:br>
            <a:r>
              <a:rPr lang="en-IN" dirty="0"/>
              <a:t>      &lt;li class="dropdown"&gt;</a:t>
            </a:r>
            <a:br>
              <a:rPr lang="en-IN" dirty="0"/>
            </a:br>
            <a:r>
              <a:rPr lang="en-IN" dirty="0"/>
              <a:t>        &lt;a class="dropdown-toggle" data-toggle="dropdown" href="#"&gt;Page 1</a:t>
            </a:r>
            <a:br>
              <a:rPr lang="en-IN" dirty="0"/>
            </a:br>
            <a:r>
              <a:rPr lang="en-IN" dirty="0"/>
              <a:t>        &lt;span class="caret"&gt;&lt;/span&gt;&lt;/a&gt;</a:t>
            </a:r>
            <a:br>
              <a:rPr lang="en-IN" dirty="0"/>
            </a:br>
            <a:r>
              <a:rPr lang="en-IN" dirty="0"/>
              <a:t>        &lt;ul class="dropdown-menu"&gt;</a:t>
            </a:r>
            <a:br>
              <a:rPr lang="en-IN" dirty="0"/>
            </a:br>
            <a:r>
              <a:rPr lang="en-IN" dirty="0"/>
              <a:t>          &lt;li&gt;&lt;a href="#"&gt;Page 1-1&lt;/a&gt;&lt;/li&gt;</a:t>
            </a:r>
            <a:br>
              <a:rPr lang="en-IN" dirty="0"/>
            </a:br>
            <a:r>
              <a:rPr lang="en-IN" dirty="0"/>
              <a:t>          &lt;li&gt;&lt;a href="#"&gt;Page 1-2&lt;/a&gt;&lt;/li&gt;</a:t>
            </a:r>
            <a:br>
              <a:rPr lang="en-IN" dirty="0"/>
            </a:br>
            <a:r>
              <a:rPr lang="en-IN" dirty="0"/>
              <a:t>          &lt;li&gt;&lt;a href="#"&gt;Page 1-3&lt;/a&gt;&lt;/li&gt;</a:t>
            </a:r>
            <a:br>
              <a:rPr lang="en-IN" dirty="0"/>
            </a:br>
            <a:r>
              <a:rPr lang="en-IN" dirty="0"/>
              <a:t>        &lt;/ul&gt;</a:t>
            </a:r>
            <a:br>
              <a:rPr lang="en-IN" dirty="0"/>
            </a:br>
            <a:r>
              <a:rPr lang="en-IN" dirty="0"/>
              <a:t>      &lt;/li&gt;</a:t>
            </a:r>
          </a:p>
        </p:txBody>
      </p:sp>
    </p:spTree>
    <p:extLst>
      <p:ext uri="{BB962C8B-B14F-4D97-AF65-F5344CB8AC3E}">
        <p14:creationId xmlns:p14="http://schemas.microsoft.com/office/powerpoint/2010/main" val="10296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Rounded Corners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Circle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Thumbnail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09" y="3584448"/>
            <a:ext cx="785922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95390"/>
          </a:xfrm>
        </p:spPr>
        <p:txBody>
          <a:bodyPr/>
          <a:lstStyle/>
          <a:p>
            <a:r>
              <a:rPr lang="en-US" dirty="0" smtClean="0"/>
              <a:t>Right aligned navigation 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80606"/>
            <a:ext cx="10471186" cy="47287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.navbar-right class is used to right-aligned navigation bar buttons.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Syntax: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&lt;ul</a:t>
            </a:r>
            <a:r>
              <a:rPr lang="en-IN" dirty="0"/>
              <a:t> class="nav navbar-nav navbar-right</a:t>
            </a:r>
            <a:r>
              <a:rPr lang="en-IN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</a:t>
            </a:r>
            <a:r>
              <a:rPr lang="en-IN" dirty="0"/>
              <a:t>li&gt;&lt;a href="#"&gt;&lt;span class="</a:t>
            </a:r>
            <a:r>
              <a:rPr lang="en-IN" dirty="0" err="1"/>
              <a:t>glyphicon</a:t>
            </a:r>
            <a:r>
              <a:rPr lang="en-IN" dirty="0"/>
              <a:t> </a:t>
            </a:r>
            <a:r>
              <a:rPr lang="en-IN" dirty="0" err="1"/>
              <a:t>glyphicon</a:t>
            </a:r>
            <a:r>
              <a:rPr lang="en-IN" dirty="0"/>
              <a:t>-user"&gt;&lt;/span&gt; Sign </a:t>
            </a:r>
            <a:r>
              <a:rPr lang="en-IN" dirty="0" smtClean="0"/>
              <a:t> Up</a:t>
            </a:r>
            <a:r>
              <a:rPr lang="en-IN" dirty="0"/>
              <a:t>&lt;/a&gt;&lt;/li&gt;</a:t>
            </a:r>
            <a:br>
              <a:rPr lang="en-IN" dirty="0"/>
            </a:br>
            <a:r>
              <a:rPr lang="en-IN" dirty="0" smtClean="0"/>
              <a:t>&lt;</a:t>
            </a:r>
            <a:r>
              <a:rPr lang="en-IN" dirty="0"/>
              <a:t>li&gt;&lt;a href="#"&gt;&lt;span class="</a:t>
            </a:r>
            <a:r>
              <a:rPr lang="en-IN" dirty="0" err="1"/>
              <a:t>glyphicon</a:t>
            </a:r>
            <a:r>
              <a:rPr lang="en-IN" dirty="0"/>
              <a:t> </a:t>
            </a:r>
            <a:r>
              <a:rPr lang="en-IN" dirty="0" err="1" smtClean="0"/>
              <a:t>glyphicon</a:t>
            </a:r>
            <a:r>
              <a:rPr lang="en-IN" dirty="0" smtClean="0"/>
              <a:t>-log-in</a:t>
            </a:r>
            <a:r>
              <a:rPr lang="en-IN" dirty="0"/>
              <a:t>"&gt;&lt;/span&gt; Login&lt;/a&gt;&lt;/li&gt;</a:t>
            </a:r>
            <a:br>
              <a:rPr lang="en-IN" dirty="0"/>
            </a:br>
            <a:r>
              <a:rPr lang="en-IN" dirty="0"/>
              <a:t> </a:t>
            </a:r>
            <a:r>
              <a:rPr lang="en-IN" dirty="0" smtClean="0"/>
              <a:t>&lt;/</a:t>
            </a:r>
            <a:r>
              <a:rPr lang="en-IN" dirty="0"/>
              <a:t>ul&gt;</a:t>
            </a:r>
          </a:p>
        </p:txBody>
      </p:sp>
    </p:spTree>
    <p:extLst>
      <p:ext uri="{BB962C8B-B14F-4D97-AF65-F5344CB8AC3E}">
        <p14:creationId xmlns:p14="http://schemas.microsoft.com/office/powerpoint/2010/main" val="34423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21515"/>
          </a:xfrm>
        </p:spPr>
        <p:txBody>
          <a:bodyPr/>
          <a:lstStyle/>
          <a:p>
            <a:r>
              <a:rPr lang="en-US" dirty="0" smtClean="0"/>
              <a:t>Navbar buttons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06730"/>
            <a:ext cx="9720073" cy="4702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add buttons inside the </a:t>
            </a:r>
            <a:r>
              <a:rPr lang="en-US" dirty="0" err="1" smtClean="0"/>
              <a:t>navbar</a:t>
            </a:r>
            <a:r>
              <a:rPr lang="en-US" dirty="0" smtClean="0"/>
              <a:t>, add the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navbar-btn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 on a bootstrap button: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Syntax:</a:t>
            </a:r>
          </a:p>
          <a:p>
            <a:pPr>
              <a:lnSpc>
                <a:spcPct val="150000"/>
              </a:lnSpc>
            </a:pPr>
            <a:r>
              <a:rPr lang="en-US" dirty="0"/>
              <a:t>  &lt;button 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-danger navbar-</a:t>
            </a:r>
            <a:r>
              <a:rPr lang="en-US" dirty="0" err="1"/>
              <a:t>btn</a:t>
            </a:r>
            <a:r>
              <a:rPr lang="en-US" dirty="0"/>
              <a:t>"&gt;Button&lt;/button&gt;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8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95390"/>
          </a:xfrm>
        </p:spPr>
        <p:txBody>
          <a:bodyPr/>
          <a:lstStyle/>
          <a:p>
            <a:r>
              <a:rPr lang="en-US" dirty="0" smtClean="0"/>
              <a:t>Navbar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80606"/>
            <a:ext cx="9720073" cy="47287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To add form elements inside the </a:t>
            </a:r>
            <a:r>
              <a:rPr lang="en-US" dirty="0" err="1" smtClean="0"/>
              <a:t>navbar</a:t>
            </a:r>
            <a:r>
              <a:rPr lang="en-US" dirty="0" smtClean="0"/>
              <a:t>, add the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navbar</a:t>
            </a:r>
            <a:r>
              <a:rPr lang="en-US" dirty="0" smtClean="0">
                <a:solidFill>
                  <a:srgbClr val="FF0000"/>
                </a:solidFill>
              </a:rPr>
              <a:t>-form </a:t>
            </a:r>
            <a:r>
              <a:rPr lang="en-US" dirty="0" smtClean="0"/>
              <a:t>class to a form element and add an input(s). We have added a </a:t>
            </a:r>
            <a:r>
              <a:rPr lang="en-US" dirty="0" smtClean="0">
                <a:solidFill>
                  <a:srgbClr val="FF0000"/>
                </a:solidFill>
              </a:rPr>
              <a:t>.form-group </a:t>
            </a:r>
            <a:r>
              <a:rPr lang="en-US" dirty="0" smtClean="0"/>
              <a:t>class to the div container holding the input.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Also use the </a:t>
            </a:r>
            <a:r>
              <a:rPr lang="en-US" dirty="0" smtClean="0">
                <a:solidFill>
                  <a:srgbClr val="FF0000"/>
                </a:solidFill>
              </a:rPr>
              <a:t>.input-group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.input-group-</a:t>
            </a:r>
            <a:r>
              <a:rPr lang="en-US" dirty="0" err="1" smtClean="0">
                <a:solidFill>
                  <a:srgbClr val="FF0000"/>
                </a:solidFill>
              </a:rPr>
              <a:t>addon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classes to attach a icon.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83" y="3487783"/>
            <a:ext cx="8640285" cy="8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43138"/>
          </a:xfrm>
        </p:spPr>
        <p:txBody>
          <a:bodyPr/>
          <a:lstStyle/>
          <a:p>
            <a:r>
              <a:rPr lang="en-US" dirty="0" smtClean="0"/>
              <a:t>Fixed navigation 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28354"/>
            <a:ext cx="9720073" cy="478100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navigation bar can also be fixed at the top or at the bottom of the </a:t>
            </a:r>
            <a:r>
              <a:rPr lang="en-US" dirty="0" smtClean="0"/>
              <a:t>page.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A </a:t>
            </a:r>
            <a:r>
              <a:rPr lang="en-US" dirty="0"/>
              <a:t>fixed navigation bar stays visible in a fixed position (top or bottom) independent </a:t>
            </a:r>
            <a:r>
              <a:rPr lang="en-US" dirty="0" smtClean="0"/>
              <a:t>  of </a:t>
            </a:r>
            <a:r>
              <a:rPr lang="en-US" dirty="0"/>
              <a:t>the page scroll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navbar</a:t>
            </a:r>
            <a:r>
              <a:rPr lang="en-US" dirty="0" smtClean="0">
                <a:solidFill>
                  <a:srgbClr val="FF0000"/>
                </a:solidFill>
              </a:rPr>
              <a:t>-fixed-top </a:t>
            </a:r>
            <a:r>
              <a:rPr lang="en-US" dirty="0" smtClean="0"/>
              <a:t>class makes the navigation bar fixed at the top.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navbar</a:t>
            </a:r>
            <a:r>
              <a:rPr lang="en-US" dirty="0" smtClean="0">
                <a:solidFill>
                  <a:srgbClr val="FF0000"/>
                </a:solidFill>
              </a:rPr>
              <a:t>-fixed-bottom </a:t>
            </a:r>
            <a:r>
              <a:rPr lang="en-US" dirty="0" smtClean="0"/>
              <a:t>class makes the navigation bar stay at the bottom.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4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75211"/>
            <a:ext cx="9720073" cy="54341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Synax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IN" dirty="0"/>
              <a:t>&lt;</a:t>
            </a:r>
            <a:r>
              <a:rPr lang="en-IN" dirty="0" err="1"/>
              <a:t>nav</a:t>
            </a:r>
            <a:r>
              <a:rPr lang="en-IN" dirty="0"/>
              <a:t> class="</a:t>
            </a:r>
            <a:r>
              <a:rPr lang="en-IN" dirty="0" err="1"/>
              <a:t>navbar</a:t>
            </a:r>
            <a:r>
              <a:rPr lang="en-IN" dirty="0"/>
              <a:t> </a:t>
            </a:r>
            <a:r>
              <a:rPr lang="en-IN" dirty="0" err="1"/>
              <a:t>navbar</a:t>
            </a:r>
            <a:r>
              <a:rPr lang="en-IN" dirty="0"/>
              <a:t>-inverse </a:t>
            </a:r>
            <a:r>
              <a:rPr lang="en-IN" dirty="0" err="1"/>
              <a:t>navbar</a:t>
            </a:r>
            <a:r>
              <a:rPr lang="en-IN" dirty="0"/>
              <a:t>-fixed-top"&gt;</a:t>
            </a:r>
            <a:br>
              <a:rPr lang="en-IN" dirty="0"/>
            </a:br>
            <a:r>
              <a:rPr lang="en-IN" dirty="0"/>
              <a:t>  &lt;div class="container-fluid"&gt;</a:t>
            </a:r>
            <a:br>
              <a:rPr lang="en-IN" dirty="0"/>
            </a:br>
            <a:r>
              <a:rPr lang="en-IN" dirty="0"/>
              <a:t>    &lt;div class="</a:t>
            </a:r>
            <a:r>
              <a:rPr lang="en-IN" dirty="0" err="1"/>
              <a:t>navbar</a:t>
            </a:r>
            <a:r>
              <a:rPr lang="en-IN" dirty="0"/>
              <a:t>-header"&gt;</a:t>
            </a:r>
            <a:br>
              <a:rPr lang="en-IN" dirty="0"/>
            </a:br>
            <a:r>
              <a:rPr lang="en-IN" dirty="0"/>
              <a:t>      &lt;a class="</a:t>
            </a:r>
            <a:r>
              <a:rPr lang="en-IN" dirty="0" err="1"/>
              <a:t>navbar</a:t>
            </a:r>
            <a:r>
              <a:rPr lang="en-IN" dirty="0"/>
              <a:t>-brand" </a:t>
            </a:r>
            <a:r>
              <a:rPr lang="en-IN" dirty="0" err="1"/>
              <a:t>href</a:t>
            </a:r>
            <a:r>
              <a:rPr lang="en-IN" dirty="0"/>
              <a:t>="#"&gt;</a:t>
            </a:r>
            <a:r>
              <a:rPr lang="en-IN" dirty="0" err="1"/>
              <a:t>WebSiteName</a:t>
            </a:r>
            <a:r>
              <a:rPr lang="en-IN" dirty="0"/>
              <a:t>&lt;/a&gt;</a:t>
            </a:r>
            <a:br>
              <a:rPr lang="en-IN" dirty="0"/>
            </a:br>
            <a:r>
              <a:rPr lang="en-IN" dirty="0"/>
              <a:t>    &lt;/div&gt;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ul</a:t>
            </a:r>
            <a:r>
              <a:rPr lang="en-IN" dirty="0"/>
              <a:t> class="</a:t>
            </a:r>
            <a:r>
              <a:rPr lang="en-IN" dirty="0" err="1"/>
              <a:t>nav</a:t>
            </a:r>
            <a:r>
              <a:rPr lang="en-IN" dirty="0"/>
              <a:t> </a:t>
            </a:r>
            <a:r>
              <a:rPr lang="en-IN" dirty="0" err="1"/>
              <a:t>navbar-nav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      &lt;li class="active"&gt;&lt;a </a:t>
            </a:r>
            <a:r>
              <a:rPr lang="en-IN" dirty="0" err="1"/>
              <a:t>href</a:t>
            </a:r>
            <a:r>
              <a:rPr lang="en-IN" dirty="0"/>
              <a:t>="#"&gt;Home&lt;/a&gt;&lt;/li&gt;</a:t>
            </a:r>
            <a:br>
              <a:rPr lang="en-IN" dirty="0"/>
            </a:br>
            <a:r>
              <a:rPr lang="en-IN" dirty="0"/>
              <a:t>      &lt;li&gt;&lt;a </a:t>
            </a:r>
            <a:r>
              <a:rPr lang="en-IN" dirty="0" err="1"/>
              <a:t>href</a:t>
            </a:r>
            <a:r>
              <a:rPr lang="en-IN" dirty="0"/>
              <a:t>="#"&gt;Page 1&lt;/a&gt;&lt;/li&gt;</a:t>
            </a:r>
            <a:br>
              <a:rPr lang="en-IN" dirty="0"/>
            </a:br>
            <a:r>
              <a:rPr lang="en-IN" dirty="0"/>
              <a:t>      &lt;li&gt;&lt;a </a:t>
            </a:r>
            <a:r>
              <a:rPr lang="en-IN" dirty="0" err="1"/>
              <a:t>href</a:t>
            </a:r>
            <a:r>
              <a:rPr lang="en-IN" dirty="0"/>
              <a:t>="#"&gt;Page 2&lt;/a&gt;&lt;/li&gt;</a:t>
            </a:r>
            <a:br>
              <a:rPr lang="en-IN" dirty="0"/>
            </a:br>
            <a:r>
              <a:rPr lang="en-IN" dirty="0"/>
              <a:t>      &lt;li&gt;&lt;a </a:t>
            </a:r>
            <a:r>
              <a:rPr lang="en-IN" dirty="0" err="1"/>
              <a:t>href</a:t>
            </a:r>
            <a:r>
              <a:rPr lang="en-IN" dirty="0"/>
              <a:t>="#"&gt;Page 3&lt;/a&gt;&lt;/li&gt;</a:t>
            </a:r>
            <a:br>
              <a:rPr lang="en-IN" dirty="0"/>
            </a:br>
            <a:r>
              <a:rPr lang="en-IN" dirty="0"/>
              <a:t>    &lt;/</a:t>
            </a:r>
            <a:r>
              <a:rPr lang="en-IN" dirty="0" err="1"/>
              <a:t>ul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&lt;/div&gt;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nav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50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69264"/>
          </a:xfrm>
        </p:spPr>
        <p:txBody>
          <a:bodyPr/>
          <a:lstStyle/>
          <a:p>
            <a:r>
              <a:rPr lang="en-US" dirty="0" smtClean="0"/>
              <a:t>Bootstrap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4480"/>
            <a:ext cx="9720073" cy="47548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Bootstrap default settings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Form controls automatically receive some global with bootstrap: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All textual </a:t>
            </a:r>
            <a:r>
              <a:rPr lang="en-US" dirty="0" smtClean="0">
                <a:solidFill>
                  <a:srgbClr val="FF0000"/>
                </a:solidFill>
              </a:rPr>
              <a:t>&lt;input&gt;, &lt;</a:t>
            </a: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&gt;,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&lt;select&gt; </a:t>
            </a:r>
            <a:r>
              <a:rPr lang="en-US" dirty="0" smtClean="0"/>
              <a:t>elements with class </a:t>
            </a:r>
            <a:r>
              <a:rPr lang="en-US" dirty="0" smtClean="0">
                <a:solidFill>
                  <a:srgbClr val="FF0000"/>
                </a:solidFill>
              </a:rPr>
              <a:t>.form-control </a:t>
            </a:r>
            <a:r>
              <a:rPr lang="en-US" dirty="0" smtClean="0"/>
              <a:t>have a width of 100%.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Form Layouts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Vertical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Horizontal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Inline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00891"/>
            <a:ext cx="9720073" cy="570846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Standard rules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wrap labels and form controls in </a:t>
            </a:r>
            <a:r>
              <a:rPr lang="en-US" dirty="0" smtClean="0">
                <a:solidFill>
                  <a:srgbClr val="FF0000"/>
                </a:solidFill>
              </a:rPr>
              <a:t>&lt;div class=“form-group”&gt;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Add class </a:t>
            </a:r>
            <a:r>
              <a:rPr lang="en-US" dirty="0" smtClean="0">
                <a:solidFill>
                  <a:srgbClr val="FF0000"/>
                </a:solidFill>
              </a:rPr>
              <a:t>.form-control</a:t>
            </a:r>
            <a:r>
              <a:rPr lang="en-US" dirty="0" smtClean="0"/>
              <a:t> to all textual </a:t>
            </a:r>
            <a:r>
              <a:rPr lang="en-US" dirty="0" smtClean="0">
                <a:solidFill>
                  <a:srgbClr val="FF0000"/>
                </a:solidFill>
              </a:rPr>
              <a:t>&lt;input&gt;, &lt;</a:t>
            </a: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&lt;select&gt; </a:t>
            </a:r>
            <a:r>
              <a:rPr lang="en-US" dirty="0" smtClean="0"/>
              <a:t>	elements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vertical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IN" dirty="0"/>
              <a:t>&lt;div class="form-group"&gt;</a:t>
            </a:r>
            <a:br>
              <a:rPr lang="en-IN" dirty="0"/>
            </a:br>
            <a:r>
              <a:rPr lang="en-IN" dirty="0"/>
              <a:t>    &lt;label for="email"&gt;Email address:&lt;/label&gt;</a:t>
            </a:r>
            <a:br>
              <a:rPr lang="en-IN" dirty="0"/>
            </a:br>
            <a:r>
              <a:rPr lang="en-IN" dirty="0"/>
              <a:t>    &lt;input type="email" class="form-control" id="email"&gt;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&lt;/</a:t>
            </a:r>
            <a:r>
              <a:rPr lang="en-IN" dirty="0"/>
              <a:t>div&gt;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</a:t>
            </a:r>
            <a:r>
              <a:rPr lang="en-IN" dirty="0"/>
              <a:t>div class="form-group"&gt;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label for="</a:t>
            </a:r>
            <a:r>
              <a:rPr lang="en-IN" dirty="0" err="1"/>
              <a:t>pwd</a:t>
            </a:r>
            <a:r>
              <a:rPr lang="en-IN" dirty="0"/>
              <a:t>"&gt;Password:&lt;/label&gt;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input type="password" class="form-control" id="</a:t>
            </a:r>
            <a:r>
              <a:rPr lang="en-IN" dirty="0" err="1"/>
              <a:t>pwd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&lt;/</a:t>
            </a:r>
            <a:r>
              <a:rPr lang="en-IN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16262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44583"/>
            <a:ext cx="9720073" cy="55647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Inline 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Add class </a:t>
            </a:r>
            <a:r>
              <a:rPr lang="en-US" dirty="0" smtClean="0">
                <a:solidFill>
                  <a:srgbClr val="FF0000"/>
                </a:solidFill>
              </a:rPr>
              <a:t>.form-inline </a:t>
            </a:r>
            <a:r>
              <a:rPr lang="en-US" dirty="0" smtClean="0"/>
              <a:t>to the </a:t>
            </a:r>
            <a:r>
              <a:rPr lang="en-US" dirty="0" smtClean="0">
                <a:solidFill>
                  <a:srgbClr val="FF0000"/>
                </a:solidFill>
              </a:rPr>
              <a:t>&lt;form&gt; </a:t>
            </a:r>
            <a:r>
              <a:rPr lang="en-US" dirty="0" smtClean="0"/>
              <a:t>element.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IN" dirty="0"/>
              <a:t>&lt;form class="form-inline" action="/</a:t>
            </a:r>
            <a:r>
              <a:rPr lang="en-IN" dirty="0" err="1"/>
              <a:t>action_page.php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</a:t>
            </a:r>
            <a:r>
              <a:rPr lang="en-IN" dirty="0"/>
              <a:t>div class="form-group"&gt;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label for="email"&gt;Email address:&lt;/label&gt;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input type="email" class="form-control" id="email"&gt;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&lt;/</a:t>
            </a:r>
            <a:r>
              <a:rPr lang="en-IN" dirty="0"/>
              <a:t>div&gt;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</a:t>
            </a:r>
            <a:r>
              <a:rPr lang="en-IN" dirty="0"/>
              <a:t>div class="form-group"&gt;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label for="</a:t>
            </a:r>
            <a:r>
              <a:rPr lang="en-IN" dirty="0" err="1"/>
              <a:t>pwd</a:t>
            </a:r>
            <a:r>
              <a:rPr lang="en-IN" dirty="0"/>
              <a:t>"&gt;Password:&lt;/label&gt;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input type="password" class="form-control" id="</a:t>
            </a:r>
            <a:r>
              <a:rPr lang="en-IN" dirty="0" err="1"/>
              <a:t>pwd</a:t>
            </a:r>
            <a:r>
              <a:rPr lang="en-IN" dirty="0" smtClean="0"/>
              <a:t>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  </a:t>
            </a:r>
            <a:r>
              <a:rPr lang="en-IN" dirty="0" smtClean="0"/>
              <a:t>   &lt;/</a:t>
            </a:r>
            <a:r>
              <a:rPr lang="en-IN" dirty="0"/>
              <a:t>div</a:t>
            </a:r>
            <a:r>
              <a:rPr lang="en-IN" dirty="0" smtClean="0"/>
              <a:t>&gt;</a:t>
            </a:r>
            <a:r>
              <a:rPr lang="en-US" smtClean="0"/>
              <a:t> </a:t>
            </a:r>
            <a:r>
              <a:rPr lang="en-US" dirty="0" smtClean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8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18457"/>
            <a:ext cx="9720073" cy="5590903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Horizontal form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class .form-horizontal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&lt;form&gt; </a:t>
            </a:r>
            <a:r>
              <a:rPr lang="en-US" dirty="0" smtClean="0"/>
              <a:t>element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Add class </a:t>
            </a:r>
            <a:r>
              <a:rPr lang="en-US" dirty="0" smtClean="0">
                <a:solidFill>
                  <a:srgbClr val="FF0000"/>
                </a:solidFill>
              </a:rPr>
              <a:t>.control-label </a:t>
            </a:r>
            <a:r>
              <a:rPr lang="en-US" dirty="0" smtClean="0"/>
              <a:t>to all </a:t>
            </a:r>
            <a:r>
              <a:rPr lang="en-US" dirty="0" smtClean="0">
                <a:solidFill>
                  <a:srgbClr val="FF0000"/>
                </a:solidFill>
              </a:rPr>
              <a:t>&lt;label&gt; </a:t>
            </a:r>
            <a:r>
              <a:rPr lang="en-US" dirty="0" smtClean="0"/>
              <a:t>elements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IN" dirty="0"/>
              <a:t>&lt;form class="form-horizontal" action="/</a:t>
            </a:r>
            <a:r>
              <a:rPr lang="en-IN" dirty="0" err="1"/>
              <a:t>action_page.php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</a:t>
            </a:r>
            <a:r>
              <a:rPr lang="en-IN" dirty="0"/>
              <a:t>div class="form-group"&gt;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label class="control-label col-sm-2" for="email"&gt;Email:&lt;/label&gt;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div class="col-sm-10"&gt;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</a:t>
            </a:r>
            <a:r>
              <a:rPr lang="en-IN" dirty="0" smtClean="0"/>
              <a:t>&lt;</a:t>
            </a:r>
            <a:r>
              <a:rPr lang="en-IN" dirty="0"/>
              <a:t>input type="email" class="form-control" id="email" placeholder="Enter email"&gt;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&lt;/</a:t>
            </a:r>
            <a:r>
              <a:rPr lang="en-IN" dirty="0"/>
              <a:t>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&lt;/</a:t>
            </a:r>
            <a:r>
              <a:rPr lang="en-IN" dirty="0"/>
              <a:t>div</a:t>
            </a:r>
            <a:r>
              <a:rPr lang="en-IN" dirty="0" smtClean="0"/>
              <a:t>&gt;&lt;/form&gt;</a:t>
            </a:r>
          </a:p>
        </p:txBody>
      </p:sp>
    </p:spTree>
    <p:extLst>
      <p:ext uri="{BB962C8B-B14F-4D97-AF65-F5344CB8AC3E}">
        <p14:creationId xmlns:p14="http://schemas.microsoft.com/office/powerpoint/2010/main" val="2807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5573"/>
          </a:xfrm>
        </p:spPr>
        <p:txBody>
          <a:bodyPr/>
          <a:lstStyle/>
          <a:p>
            <a:r>
              <a:rPr lang="en-US" dirty="0" smtClean="0"/>
              <a:t>Bootstrap form inputs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0789"/>
            <a:ext cx="9720073" cy="48985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Supported form controls</a:t>
            </a:r>
          </a:p>
          <a:p>
            <a:pPr lvl="5">
              <a:lnSpc>
                <a:spcPct val="15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5">
              <a:lnSpc>
                <a:spcPct val="150000"/>
              </a:lnSpc>
            </a:pPr>
            <a:r>
              <a:rPr lang="en-US" sz="2000" dirty="0" err="1"/>
              <a:t>textarea</a:t>
            </a:r>
            <a:endParaRPr lang="en-US" sz="2000" dirty="0"/>
          </a:p>
          <a:p>
            <a:pPr lvl="5">
              <a:lnSpc>
                <a:spcPct val="150000"/>
              </a:lnSpc>
            </a:pPr>
            <a:r>
              <a:rPr lang="en-US" sz="2000" dirty="0"/>
              <a:t>checkbox</a:t>
            </a:r>
          </a:p>
          <a:p>
            <a:pPr lvl="5">
              <a:lnSpc>
                <a:spcPct val="150000"/>
              </a:lnSpc>
            </a:pPr>
            <a:r>
              <a:rPr lang="en-US" sz="2000" dirty="0"/>
              <a:t>radio</a:t>
            </a:r>
          </a:p>
          <a:p>
            <a:pPr lvl="5">
              <a:lnSpc>
                <a:spcPct val="150000"/>
              </a:lnSpc>
            </a:pPr>
            <a:r>
              <a:rPr lang="en-US" sz="2000" dirty="0" smtClean="0"/>
              <a:t>Select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bootstrap 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&lt;div class="form-group"&gt;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&lt;</a:t>
            </a:r>
            <a:r>
              <a:rPr lang="en-US" dirty="0"/>
              <a:t>label for="</a:t>
            </a:r>
            <a:r>
              <a:rPr lang="en-US" dirty="0" err="1"/>
              <a:t>usr</a:t>
            </a:r>
            <a:r>
              <a:rPr lang="en-US" dirty="0"/>
              <a:t>"&gt;Name:&lt;/label&gt;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&lt;</a:t>
            </a:r>
            <a:r>
              <a:rPr lang="en-US" dirty="0"/>
              <a:t>input type="text" class="form-control" id="</a:t>
            </a:r>
            <a:r>
              <a:rPr lang="en-US" dirty="0" err="1"/>
              <a:t>usr</a:t>
            </a:r>
            <a:r>
              <a:rPr lang="en-US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&lt;/</a:t>
            </a:r>
            <a:r>
              <a:rPr lang="en-US" dirty="0"/>
              <a:t>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9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49086"/>
            <a:ext cx="9720073" cy="5460274"/>
          </a:xfrm>
        </p:spPr>
        <p:txBody>
          <a:bodyPr>
            <a:normAutofit/>
          </a:bodyPr>
          <a:lstStyle/>
          <a:p>
            <a:r>
              <a:rPr lang="en-US" dirty="0" smtClean="0"/>
              <a:t>1. Rounded corners: 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img</a:t>
            </a:r>
            <a:r>
              <a:rPr lang="en-US" dirty="0" smtClean="0"/>
              <a:t>-rounded class adds rounded corners to an image.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457200" lvl="3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img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src</a:t>
            </a:r>
            <a:r>
              <a:rPr lang="en-US" sz="2000" dirty="0">
                <a:solidFill>
                  <a:srgbClr val="FF0000"/>
                </a:solidFill>
              </a:rPr>
              <a:t>="pic.jpg" class="</a:t>
            </a:r>
            <a:r>
              <a:rPr lang="en-US" sz="2000" dirty="0" err="1">
                <a:solidFill>
                  <a:srgbClr val="FF0000"/>
                </a:solidFill>
              </a:rPr>
              <a:t>img</a:t>
            </a:r>
            <a:r>
              <a:rPr lang="en-US" sz="2000" dirty="0">
                <a:solidFill>
                  <a:srgbClr val="FF0000"/>
                </a:solidFill>
              </a:rPr>
              <a:t>-rounded" alt="Cinque Terre" width="304" height="436"&gt;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2. Circle:</a:t>
            </a:r>
          </a:p>
          <a:p>
            <a:pPr marL="0" indent="0">
              <a:buNone/>
            </a:pPr>
            <a:r>
              <a:rPr lang="en-US" sz="2000" dirty="0" smtClean="0"/>
              <a:t>The .</a:t>
            </a:r>
            <a:r>
              <a:rPr lang="en-US" sz="2000" dirty="0" err="1" smtClean="0"/>
              <a:t>img</a:t>
            </a:r>
            <a:r>
              <a:rPr lang="en-US" sz="2000" dirty="0" smtClean="0"/>
              <a:t>-circle class shapes the image to an circle</a:t>
            </a:r>
          </a:p>
          <a:p>
            <a:pPr marL="0" indent="0">
              <a:buNone/>
            </a:pPr>
            <a:endParaRPr lang="en-US" sz="2000" dirty="0" smtClean="0"/>
          </a:p>
          <a:p>
            <a:pPr marL="310896" lvl="2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&lt;</a:t>
            </a:r>
            <a:r>
              <a:rPr lang="en-IN" sz="2000" dirty="0" err="1">
                <a:solidFill>
                  <a:srgbClr val="FF0000"/>
                </a:solidFill>
              </a:rPr>
              <a:t>img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src</a:t>
            </a:r>
            <a:r>
              <a:rPr lang="en-IN" sz="2000" dirty="0">
                <a:solidFill>
                  <a:srgbClr val="FF0000"/>
                </a:solidFill>
              </a:rPr>
              <a:t>="pic.jpg" class="</a:t>
            </a:r>
            <a:r>
              <a:rPr lang="en-IN" sz="2000" dirty="0" err="1">
                <a:solidFill>
                  <a:srgbClr val="FF0000"/>
                </a:solidFill>
              </a:rPr>
              <a:t>img</a:t>
            </a:r>
            <a:r>
              <a:rPr lang="en-IN" sz="2000" dirty="0">
                <a:solidFill>
                  <a:srgbClr val="FF0000"/>
                </a:solidFill>
              </a:rPr>
              <a:t>-circle" alt="Cinque Terre" width="304" height="236"&gt; </a:t>
            </a:r>
          </a:p>
          <a:p>
            <a:pPr lvl="2"/>
            <a:endParaRPr lang="en-US" sz="1600" dirty="0"/>
          </a:p>
          <a:p>
            <a:r>
              <a:rPr lang="en-US" dirty="0" smtClean="0"/>
              <a:t>3. Thumbnail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img</a:t>
            </a:r>
            <a:r>
              <a:rPr lang="en-US" dirty="0" smtClean="0"/>
              <a:t>-thumbnail class shapes image to a thumbnail.</a:t>
            </a:r>
          </a:p>
          <a:p>
            <a:endParaRPr lang="en-US" dirty="0" smtClean="0"/>
          </a:p>
          <a:p>
            <a:pPr marL="310896" lvl="2" indent="0">
              <a:buNone/>
            </a:pPr>
            <a:r>
              <a:rPr lang="en-IN" sz="1800" dirty="0" smtClean="0">
                <a:solidFill>
                  <a:srgbClr val="FF0000"/>
                </a:solidFill>
              </a:rPr>
              <a:t> </a:t>
            </a:r>
            <a:r>
              <a:rPr lang="en-IN" sz="1800" dirty="0">
                <a:solidFill>
                  <a:srgbClr val="FF0000"/>
                </a:solidFill>
              </a:rPr>
              <a:t>&lt;</a:t>
            </a:r>
            <a:r>
              <a:rPr lang="en-IN" sz="1800" dirty="0" err="1">
                <a:solidFill>
                  <a:srgbClr val="FF0000"/>
                </a:solidFill>
              </a:rPr>
              <a:t>img</a:t>
            </a:r>
            <a:r>
              <a:rPr lang="en-IN" sz="1800" dirty="0">
                <a:solidFill>
                  <a:srgbClr val="FF0000"/>
                </a:solidFill>
              </a:rPr>
              <a:t> </a:t>
            </a:r>
            <a:r>
              <a:rPr lang="en-IN" sz="1800" dirty="0" err="1">
                <a:solidFill>
                  <a:srgbClr val="FF0000"/>
                </a:solidFill>
              </a:rPr>
              <a:t>src</a:t>
            </a:r>
            <a:r>
              <a:rPr lang="en-IN" sz="1800" dirty="0">
                <a:solidFill>
                  <a:srgbClr val="FF0000"/>
                </a:solidFill>
              </a:rPr>
              <a:t>="pic.jpg" class="</a:t>
            </a:r>
            <a:r>
              <a:rPr lang="en-IN" sz="1800" dirty="0" err="1">
                <a:solidFill>
                  <a:srgbClr val="FF0000"/>
                </a:solidFill>
              </a:rPr>
              <a:t>img</a:t>
            </a:r>
            <a:r>
              <a:rPr lang="en-IN" sz="1800" dirty="0">
                <a:solidFill>
                  <a:srgbClr val="FF0000"/>
                </a:solidFill>
              </a:rPr>
              <a:t>-thumbnail" alt="Cinque Terre" width="304" height="236"&gt; </a:t>
            </a:r>
          </a:p>
          <a:p>
            <a:pPr lvl="2"/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09451"/>
            <a:ext cx="9720073" cy="57999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bootstrap </a:t>
            </a:r>
            <a:r>
              <a:rPr lang="en-US" dirty="0" err="1" smtClean="0"/>
              <a:t>textarea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&lt;div class="form-group"&gt;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&lt;</a:t>
            </a:r>
            <a:r>
              <a:rPr lang="en-US" dirty="0"/>
              <a:t>label for="comment"&gt;Comment:&lt;/label&gt;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&lt;</a:t>
            </a:r>
            <a:r>
              <a:rPr lang="en-US" dirty="0" err="1"/>
              <a:t>textarea</a:t>
            </a:r>
            <a:r>
              <a:rPr lang="en-US" dirty="0"/>
              <a:t> class="form-control" rows="5" id="comment"&gt;&lt;/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checkboxes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err="1" smtClean="0"/>
              <a:t>Eg</a:t>
            </a:r>
            <a:r>
              <a:rPr lang="en-IN" dirty="0" smtClean="0"/>
              <a:t>: &lt;div</a:t>
            </a:r>
            <a:r>
              <a:rPr lang="en-IN" dirty="0"/>
              <a:t> class="checkbox"&gt;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</a:t>
            </a:r>
            <a:r>
              <a:rPr lang="en-IN" dirty="0"/>
              <a:t>label&gt;&lt;input type="checkbox" value=""&gt;Option 1&lt;/label&gt;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&lt;/</a:t>
            </a:r>
            <a:r>
              <a:rPr lang="en-IN" dirty="0"/>
              <a:t>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&lt;</a:t>
            </a:r>
            <a:r>
              <a:rPr lang="en-IN" dirty="0"/>
              <a:t>div class="checkbox"&gt;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</a:t>
            </a:r>
            <a:r>
              <a:rPr lang="en-IN" dirty="0"/>
              <a:t>label&gt;&lt;input type="checkbox" value=""&gt;Option 2&lt;/label&gt;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&lt;/</a:t>
            </a:r>
            <a:r>
              <a:rPr lang="en-IN" dirty="0"/>
              <a:t>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&lt;</a:t>
            </a:r>
            <a:r>
              <a:rPr lang="en-IN" dirty="0"/>
              <a:t>div class="checkbox disabled"&gt;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&lt;</a:t>
            </a:r>
            <a:r>
              <a:rPr lang="en-IN" dirty="0"/>
              <a:t>label&gt;&lt;input type="checkbox" value="" disabled&gt;Option 3&lt;/label&gt;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&lt;/</a:t>
            </a:r>
            <a:r>
              <a:rPr lang="en-IN" dirty="0"/>
              <a:t>div&gt;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17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04949"/>
            <a:ext cx="9720073" cy="6309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Use the .checkbox-inline class, the checkboxes appears on the same line.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 smtClean="0"/>
              <a:t>&lt;</a:t>
            </a:r>
            <a:r>
              <a:rPr lang="en-IN" dirty="0"/>
              <a:t>label class="checkbox-inline"&gt;&lt;input type="checkbox" value=""&gt;</a:t>
            </a:r>
            <a:r>
              <a:rPr lang="en-IN" dirty="0" smtClean="0"/>
              <a:t>Option1</a:t>
            </a:r>
            <a:r>
              <a:rPr lang="en-IN" dirty="0"/>
              <a:t>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&lt;label class="checkbox-inline"&gt;&lt;input type="checkbox" value=""&gt;</a:t>
            </a:r>
            <a:r>
              <a:rPr lang="en-IN" dirty="0" smtClean="0"/>
              <a:t>Option2</a:t>
            </a:r>
            <a:r>
              <a:rPr lang="en-IN" dirty="0"/>
              <a:t>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&lt;label class="checkbox-inline"&gt;&lt;input type="checkbox" </a:t>
            </a:r>
            <a:r>
              <a:rPr lang="en-IN" dirty="0" smtClean="0"/>
              <a:t>value=""&gt;Option3</a:t>
            </a:r>
            <a:r>
              <a:rPr lang="en-IN" dirty="0"/>
              <a:t>&lt;/label</a:t>
            </a:r>
            <a:r>
              <a:rPr lang="en-IN" dirty="0" smtClean="0"/>
              <a:t>&gt;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Radio buttons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/>
              <a:t>&lt;div class="radio"&gt;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&lt;label&gt;&lt;input type="radio" name="</a:t>
            </a:r>
            <a:r>
              <a:rPr lang="en-IN" dirty="0" err="1"/>
              <a:t>optradio</a:t>
            </a:r>
            <a:r>
              <a:rPr lang="en-IN" dirty="0"/>
              <a:t>" checked&gt;Option 1&lt;/label&gt;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&lt;div class="radio"&gt;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&lt;label&gt;&lt;input type="radio" name="</a:t>
            </a:r>
            <a:r>
              <a:rPr lang="en-IN" dirty="0" err="1"/>
              <a:t>optradio</a:t>
            </a:r>
            <a:r>
              <a:rPr lang="en-IN" dirty="0"/>
              <a:t>"&gt;Option 2&lt;/label&gt;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&lt;div class="radio disabled"&gt;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&lt;label&gt;&lt;input type="radio" name="</a:t>
            </a:r>
            <a:r>
              <a:rPr lang="en-IN" dirty="0" err="1"/>
              <a:t>optradio</a:t>
            </a:r>
            <a:r>
              <a:rPr lang="en-IN" dirty="0"/>
              <a:t>" disabled&gt;Option 3&lt;/label&gt;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3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09451"/>
            <a:ext cx="9413095" cy="57999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Use the .radio-inline class , the radio buttons appear on the same line.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IN" dirty="0" smtClean="0"/>
              <a:t>&lt;</a:t>
            </a:r>
            <a:r>
              <a:rPr lang="en-IN" dirty="0"/>
              <a:t>label class="radio-inline"&gt;&lt;input type="radio" name="</a:t>
            </a:r>
            <a:r>
              <a:rPr lang="en-IN" dirty="0" err="1"/>
              <a:t>optradio</a:t>
            </a:r>
            <a:r>
              <a:rPr lang="en-IN" dirty="0"/>
              <a:t>" </a:t>
            </a:r>
            <a:r>
              <a:rPr lang="en-IN" dirty="0" smtClean="0"/>
              <a:t>checked&gt;Option 1</a:t>
            </a:r>
            <a:r>
              <a:rPr lang="en-IN" dirty="0"/>
              <a:t>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&lt;label class="radio-inline"&gt;&lt;input type="radio" name="</a:t>
            </a:r>
            <a:r>
              <a:rPr lang="en-IN" dirty="0" err="1"/>
              <a:t>optradio</a:t>
            </a:r>
            <a:r>
              <a:rPr lang="en-IN" dirty="0"/>
              <a:t>"&gt;Option 2&lt;/label&gt;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&lt;label class="radio-inline"&gt;&lt;input type="radio" name="</a:t>
            </a:r>
            <a:r>
              <a:rPr lang="en-IN" dirty="0" err="1"/>
              <a:t>optradio</a:t>
            </a:r>
            <a:r>
              <a:rPr lang="en-IN" dirty="0"/>
              <a:t>"&gt;</a:t>
            </a:r>
            <a:r>
              <a:rPr lang="en-IN" dirty="0" smtClean="0"/>
              <a:t>Option </a:t>
            </a:r>
            <a:r>
              <a:rPr lang="en-IN" dirty="0"/>
              <a:t>3&lt;/label</a:t>
            </a:r>
            <a:r>
              <a:rPr lang="en-IN" dirty="0" smtClean="0"/>
              <a:t>&gt;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Select list</a:t>
            </a:r>
            <a:endParaRPr lang="en-I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&lt;div class="form-group"&gt;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&lt;label for="sel1"&gt;Select list:&lt;/label&gt;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&lt;select class="form-control" id="sel1"&gt;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&lt;option&gt;1&lt;/option&gt;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&lt;option&gt;2&lt;/option&gt;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&lt;option&gt;3&lt;/option&gt;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&lt;option&gt;4&lt;/option&gt;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&lt;/select&gt;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&lt;/div&gt;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7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08453"/>
          </a:xfrm>
        </p:spPr>
        <p:txBody>
          <a:bodyPr/>
          <a:lstStyle/>
          <a:p>
            <a:r>
              <a:rPr lang="en-US" dirty="0" smtClean="0"/>
              <a:t>Bootstrap input 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297"/>
            <a:ext cx="9720073" cy="4585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.input-group </a:t>
            </a:r>
            <a:r>
              <a:rPr lang="en-US" dirty="0" smtClean="0"/>
              <a:t>class is a container to enhance an input by adding an icon, text or a button in front or behind it as a “help text”.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.input-group-</a:t>
            </a:r>
            <a:r>
              <a:rPr lang="en-US" dirty="0" err="1" smtClean="0">
                <a:solidFill>
                  <a:srgbClr val="FF0000"/>
                </a:solidFill>
              </a:rPr>
              <a:t>addon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 attaches an icon or help text next to the input field.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47" y="3796576"/>
            <a:ext cx="8478433" cy="15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44583"/>
            <a:ext cx="9720073" cy="55647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input group button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.input-group-</a:t>
            </a:r>
            <a:r>
              <a:rPr lang="en-US" dirty="0" err="1" smtClean="0">
                <a:solidFill>
                  <a:srgbClr val="FF0000"/>
                </a:solidFill>
              </a:rPr>
              <a:t>btn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attaches a button next to an input. This is often used together with a search bar.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IN" dirty="0"/>
              <a:t>&lt;form&gt;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</a:t>
            </a:r>
            <a:r>
              <a:rPr lang="en-IN" dirty="0"/>
              <a:t>div class="input-group"&gt;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input type="text" class="form-control" placeholder="Search"&gt;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</a:t>
            </a:r>
            <a:r>
              <a:rPr lang="en-IN" dirty="0"/>
              <a:t>div class="input-group-</a:t>
            </a:r>
            <a:r>
              <a:rPr lang="en-IN" dirty="0" err="1"/>
              <a:t>btn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</a:t>
            </a:r>
            <a:r>
              <a:rPr lang="en-IN" dirty="0" smtClean="0"/>
              <a:t>&lt;</a:t>
            </a:r>
            <a:r>
              <a:rPr lang="en-IN" dirty="0"/>
              <a:t>button 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-default" type="submit"&gt;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</a:t>
            </a:r>
            <a:r>
              <a:rPr lang="en-IN" dirty="0" smtClean="0"/>
              <a:t>&lt;</a:t>
            </a:r>
            <a:r>
              <a:rPr lang="en-IN" dirty="0" err="1" smtClean="0"/>
              <a:t>i</a:t>
            </a:r>
            <a:r>
              <a:rPr lang="en-IN" dirty="0"/>
              <a:t> class="</a:t>
            </a:r>
            <a:r>
              <a:rPr lang="en-IN" dirty="0" err="1"/>
              <a:t>glyphicon</a:t>
            </a:r>
            <a:r>
              <a:rPr lang="en-IN" dirty="0"/>
              <a:t> </a:t>
            </a:r>
            <a:r>
              <a:rPr lang="en-IN" dirty="0" err="1"/>
              <a:t>glyphicon</a:t>
            </a:r>
            <a:r>
              <a:rPr lang="en-IN" dirty="0"/>
              <a:t>-search"&gt;&lt;/</a:t>
            </a:r>
            <a:r>
              <a:rPr lang="en-IN" dirty="0" err="1"/>
              <a:t>i</a:t>
            </a:r>
            <a:r>
              <a:rPr lang="en-IN" dirty="0"/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</a:t>
            </a:r>
            <a:r>
              <a:rPr lang="en-IN" dirty="0" smtClean="0"/>
              <a:t>&lt;/</a:t>
            </a:r>
            <a:r>
              <a:rPr lang="en-IN" dirty="0"/>
              <a:t>button&gt;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smtClean="0"/>
              <a:t> &lt;/</a:t>
            </a:r>
            <a:r>
              <a:rPr lang="en-IN" dirty="0"/>
              <a:t>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&lt;/</a:t>
            </a:r>
            <a:r>
              <a:rPr lang="en-IN" dirty="0"/>
              <a:t>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&lt;/</a:t>
            </a:r>
            <a:r>
              <a:rPr lang="en-IN" dirty="0"/>
              <a:t>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7177"/>
            <a:ext cx="9720073" cy="440218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Responsive images automatically adjust to fit the size of the screen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responsive images by adding an .</a:t>
            </a:r>
            <a:r>
              <a:rPr lang="en-US" dirty="0" err="1"/>
              <a:t>img</a:t>
            </a:r>
            <a:r>
              <a:rPr lang="en-US" dirty="0"/>
              <a:t>-responsive class to the &lt;</a:t>
            </a:r>
            <a:r>
              <a:rPr lang="en-US" dirty="0" err="1"/>
              <a:t>img</a:t>
            </a:r>
            <a:r>
              <a:rPr lang="en-US" dirty="0"/>
              <a:t>&gt; tag. The image will then scale nicely to the parent element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.</a:t>
            </a:r>
            <a:r>
              <a:rPr lang="en-US" dirty="0" err="1"/>
              <a:t>img</a:t>
            </a:r>
            <a:r>
              <a:rPr lang="en-US" dirty="0"/>
              <a:t>-responsive class applies display: block; and max-width: 100%; and height: auto; to the image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class="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-responsive"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="img_chania.jpg" alt="Chania"&gt;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alert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Bootstrap provides an easy way to create predefined alert messages.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Alerts are created with the </a:t>
            </a:r>
            <a:r>
              <a:rPr lang="en-US" dirty="0" smtClean="0">
                <a:solidFill>
                  <a:srgbClr val="FF0000"/>
                </a:solidFill>
              </a:rPr>
              <a:t>.alert </a:t>
            </a:r>
            <a:r>
              <a:rPr lang="en-US" dirty="0" smtClean="0"/>
              <a:t>class, followed by one of four contextual classes </a:t>
            </a:r>
            <a:r>
              <a:rPr lang="en-US" dirty="0" smtClean="0">
                <a:solidFill>
                  <a:srgbClr val="FF0000"/>
                </a:solidFill>
              </a:rPr>
              <a:t>.alert-success, .alert-info, .alert-warning, .alert-danger.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Eg: 	&lt;div class="alert alert-success"&gt;</a:t>
            </a:r>
            <a:br>
              <a:rPr lang="en-US" dirty="0" smtClean="0"/>
            </a:br>
            <a:r>
              <a:rPr lang="en-US" dirty="0" smtClean="0"/>
              <a:t>  	&lt;strong&gt;Success!&lt;/strong&gt; Indicates a successful or positive action.</a:t>
            </a:r>
            <a:br>
              <a:rPr lang="en-US" dirty="0" smtClean="0"/>
            </a:br>
            <a:r>
              <a:rPr lang="en-US" dirty="0" smtClean="0"/>
              <a:t>	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1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57646"/>
            <a:ext cx="9720073" cy="555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Alert links:</a:t>
            </a:r>
          </a:p>
          <a:p>
            <a:pPr marL="0" indent="0">
              <a:buNone/>
            </a:pPr>
            <a:r>
              <a:rPr lang="en-US" dirty="0" smtClean="0"/>
              <a:t>Add the alert-link class to any links inside the alert box to create “matching colored links”:</a:t>
            </a:r>
          </a:p>
          <a:p>
            <a:pPr marL="0" indent="0">
              <a:buNone/>
            </a:pPr>
            <a:r>
              <a:rPr lang="en-US" dirty="0" smtClean="0"/>
              <a:t>Eg: 	&lt;</a:t>
            </a:r>
            <a:r>
              <a:rPr lang="en-US" dirty="0"/>
              <a:t>div class="alert alert-success"&gt;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&lt;</a:t>
            </a:r>
            <a:r>
              <a:rPr lang="en-US" dirty="0"/>
              <a:t>strong&gt;Success!&lt;/strong&gt; You should &lt;a </a:t>
            </a:r>
            <a:r>
              <a:rPr lang="en-US" dirty="0" err="1"/>
              <a:t>href</a:t>
            </a:r>
            <a:r>
              <a:rPr lang="en-US" dirty="0"/>
              <a:t>="#" class="alert-link"&gt;read </a:t>
            </a:r>
            <a:r>
              <a:rPr lang="en-US" dirty="0" smtClean="0"/>
              <a:t>	this </a:t>
            </a:r>
            <a:r>
              <a:rPr lang="en-US" dirty="0"/>
              <a:t>message&lt;/a&gt;.</a:t>
            </a:r>
            <a:br>
              <a:rPr lang="en-US" dirty="0"/>
            </a:br>
            <a:r>
              <a:rPr lang="en-US" dirty="0" smtClean="0"/>
              <a:t>	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Closing alerts:</a:t>
            </a:r>
          </a:p>
          <a:p>
            <a:pPr marL="0" indent="0">
              <a:buNone/>
            </a:pPr>
            <a:r>
              <a:rPr lang="en-US" dirty="0" smtClean="0"/>
              <a:t>To close the alert message, add .alert-dismissible class to the alert container. Then add class=“close” and data-dismiss=“alert” to link or a button element.</a:t>
            </a:r>
          </a:p>
          <a:p>
            <a:pPr marL="0" indent="0">
              <a:buNone/>
            </a:pPr>
            <a:r>
              <a:rPr lang="en-US" dirty="0" smtClean="0"/>
              <a:t>Eg: &lt;</a:t>
            </a:r>
            <a:r>
              <a:rPr lang="en-US" dirty="0"/>
              <a:t>div class="alert alert-success alert-dismissible"&gt;</a:t>
            </a:r>
            <a:br>
              <a:rPr lang="en-US" dirty="0"/>
            </a:br>
            <a:r>
              <a:rPr lang="en-US" dirty="0"/>
              <a:t>   </a:t>
            </a:r>
            <a:r>
              <a:rPr lang="en-US" dirty="0" smtClean="0"/>
              <a:t>  &lt;</a:t>
            </a:r>
            <a:r>
              <a:rPr lang="en-US" dirty="0"/>
              <a:t>a </a:t>
            </a:r>
            <a:r>
              <a:rPr lang="en-US" dirty="0" err="1"/>
              <a:t>href</a:t>
            </a:r>
            <a:r>
              <a:rPr lang="en-US" dirty="0"/>
              <a:t>="#" class="close" data-dismiss="alert" aria-label="close"&gt;&amp;times;&lt;/a&gt;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   </a:t>
            </a:r>
            <a:r>
              <a:rPr lang="en-US" dirty="0"/>
              <a:t> &lt;strong&gt;Success!&lt;/strong&gt; Indicates a successful or positive action.</a:t>
            </a:r>
            <a:br>
              <a:rPr lang="en-US" dirty="0"/>
            </a:br>
            <a:r>
              <a:rPr lang="en-US" dirty="0" smtClean="0"/>
              <a:t>     &lt;/</a:t>
            </a:r>
            <a:r>
              <a:rPr lang="en-US" dirty="0"/>
              <a:t>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buttons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799"/>
            <a:ext cx="10170741" cy="46111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Bootstrap provides different styles of buttons: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achieve the button styles above, Bootstrap has the following classes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btn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-default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-primary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-success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-info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-warning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-danger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73" y="2184857"/>
            <a:ext cx="6638136" cy="7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40526"/>
            <a:ext cx="9720073" cy="53688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Syntax: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>
                <a:solidFill>
                  <a:srgbClr val="FF0000"/>
                </a:solidFill>
              </a:rPr>
              <a:t>button type="button" class="btn btn-default"&gt;Default&lt;/button&gt;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  &lt;button type="button" class="btn btn-primary"&gt;Primary&lt;/button&gt;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  &lt;button type="button" class="btn btn-success"&gt;Success&lt;/button&gt;</a:t>
            </a:r>
          </a:p>
          <a:p>
            <a:pPr>
              <a:lnSpc>
                <a:spcPct val="150000"/>
              </a:lnSpc>
            </a:pPr>
            <a:r>
              <a:rPr lang="en-US" dirty="0"/>
              <a:t>The button classes can be used on an &lt;a&gt;, &lt;button&gt;, or &lt;input&gt;element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Eg: 	</a:t>
            </a:r>
            <a:r>
              <a:rPr lang="en-IN" dirty="0" smtClean="0"/>
              <a:t>&lt;</a:t>
            </a:r>
            <a:r>
              <a:rPr lang="en-IN" dirty="0"/>
              <a:t>a href="#" class="btn btn-info" role="button"&gt;Link Button&lt;/a&gt;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 smtClean="0"/>
              <a:t>&lt;</a:t>
            </a:r>
            <a:r>
              <a:rPr lang="en-IN" dirty="0"/>
              <a:t>button type="button" class="btn btn-info"&gt;Button&lt;/button&gt;</a:t>
            </a:r>
            <a:br>
              <a:rPr lang="en-IN" dirty="0"/>
            </a:br>
            <a:r>
              <a:rPr lang="en-IN" dirty="0" smtClean="0"/>
              <a:t>	&lt;</a:t>
            </a:r>
            <a:r>
              <a:rPr lang="en-IN" dirty="0"/>
              <a:t>input type="button" class="btn btn-info" value="Input Button"&gt;</a:t>
            </a:r>
            <a:br>
              <a:rPr lang="en-IN" dirty="0"/>
            </a:br>
            <a:r>
              <a:rPr lang="en-IN" dirty="0" smtClean="0"/>
              <a:t>	&lt;</a:t>
            </a:r>
            <a:r>
              <a:rPr lang="en-IN" dirty="0"/>
              <a:t>input type="submit" class="btn btn-info" value="Submit Button"&gt;</a:t>
            </a:r>
            <a:endParaRPr lang="en-US" dirty="0"/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sizes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0240"/>
            <a:ext cx="9720073" cy="43891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Bootstrap provides four button sizes. The classes that define the different sizes are: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.btn-lg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.btn-sm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.btn-xs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Eg: </a:t>
            </a:r>
            <a:r>
              <a:rPr lang="en-IN" dirty="0"/>
              <a:t>&lt;button type="button" class="btn btn-primary btn-</a:t>
            </a:r>
            <a:r>
              <a:rPr lang="en-IN" dirty="0" err="1"/>
              <a:t>lg</a:t>
            </a:r>
            <a:r>
              <a:rPr lang="en-IN" dirty="0"/>
              <a:t>"&gt;Large&lt;/button&gt;</a:t>
            </a:r>
            <a:br>
              <a:rPr lang="en-IN" dirty="0"/>
            </a:br>
            <a:r>
              <a:rPr lang="en-IN" dirty="0" smtClean="0"/>
              <a:t>     &lt;</a:t>
            </a:r>
            <a:r>
              <a:rPr lang="en-IN" dirty="0"/>
              <a:t>button type="button" class="btn btn-primary"&gt;Normal&lt;/button&gt;</a:t>
            </a:r>
            <a:br>
              <a:rPr lang="en-IN" dirty="0"/>
            </a:br>
            <a:r>
              <a:rPr lang="en-IN" dirty="0" smtClean="0"/>
              <a:t>     &lt;</a:t>
            </a:r>
            <a:r>
              <a:rPr lang="en-IN" dirty="0"/>
              <a:t>button type="button" class="btn btn-primary btn-</a:t>
            </a:r>
            <a:r>
              <a:rPr lang="en-IN" dirty="0" err="1"/>
              <a:t>sm</a:t>
            </a:r>
            <a:r>
              <a:rPr lang="en-IN" dirty="0"/>
              <a:t>"&gt;Small&lt;/button&gt;</a:t>
            </a:r>
            <a:br>
              <a:rPr lang="en-IN" dirty="0"/>
            </a:br>
            <a:r>
              <a:rPr lang="en-IN" dirty="0" smtClean="0"/>
              <a:t>     &lt;</a:t>
            </a:r>
            <a:r>
              <a:rPr lang="en-IN" dirty="0"/>
              <a:t>button type="button" class="btn btn-primary btn-</a:t>
            </a:r>
            <a:r>
              <a:rPr lang="en-IN" dirty="0" err="1"/>
              <a:t>xs</a:t>
            </a:r>
            <a:r>
              <a:rPr lang="en-IN" dirty="0"/>
              <a:t>"&gt;</a:t>
            </a:r>
            <a:r>
              <a:rPr lang="en-IN" dirty="0" err="1"/>
              <a:t>XSmall</a:t>
            </a:r>
            <a:r>
              <a:rPr lang="en-IN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5589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714</TotalTime>
  <Words>1044</Words>
  <Application>Microsoft Office PowerPoint</Application>
  <PresentationFormat>Widescreen</PresentationFormat>
  <Paragraphs>177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Tw Cen MT</vt:lpstr>
      <vt:lpstr>Tw Cen MT Condensed</vt:lpstr>
      <vt:lpstr>Wingdings</vt:lpstr>
      <vt:lpstr>Wingdings 3</vt:lpstr>
      <vt:lpstr>Integral</vt:lpstr>
      <vt:lpstr>bootstrap</vt:lpstr>
      <vt:lpstr>Bootstrap images</vt:lpstr>
      <vt:lpstr>PowerPoint Presentation</vt:lpstr>
      <vt:lpstr>Responsive images</vt:lpstr>
      <vt:lpstr>Bootstrap alert</vt:lpstr>
      <vt:lpstr>PowerPoint Presentation</vt:lpstr>
      <vt:lpstr>Bootstrap buttons</vt:lpstr>
      <vt:lpstr>PowerPoint Presentation</vt:lpstr>
      <vt:lpstr>Button sizes</vt:lpstr>
      <vt:lpstr>PowerPoint Presentation</vt:lpstr>
      <vt:lpstr>Button Groups</vt:lpstr>
      <vt:lpstr>PowerPoint Presentation</vt:lpstr>
      <vt:lpstr>Pagination</vt:lpstr>
      <vt:lpstr>PowerPoint Presentation</vt:lpstr>
      <vt:lpstr>PowerPoint Presentation</vt:lpstr>
      <vt:lpstr>PowerPoint Presentation</vt:lpstr>
      <vt:lpstr>Navigation bar</vt:lpstr>
      <vt:lpstr>PowerPoint Presentation</vt:lpstr>
      <vt:lpstr>Navigation bar with drop down</vt:lpstr>
      <vt:lpstr>Right aligned navigation bar</vt:lpstr>
      <vt:lpstr>Navbar buttons</vt:lpstr>
      <vt:lpstr>Navbar forms</vt:lpstr>
      <vt:lpstr>Fixed navigation bar</vt:lpstr>
      <vt:lpstr>PowerPoint Presentation</vt:lpstr>
      <vt:lpstr>Bootstrap forms</vt:lpstr>
      <vt:lpstr>PowerPoint Presentation</vt:lpstr>
      <vt:lpstr>PowerPoint Presentation</vt:lpstr>
      <vt:lpstr>PowerPoint Presentation</vt:lpstr>
      <vt:lpstr>Bootstrap form inputs</vt:lpstr>
      <vt:lpstr>PowerPoint Presentation</vt:lpstr>
      <vt:lpstr>PowerPoint Presentation</vt:lpstr>
      <vt:lpstr>PowerPoint Presentation</vt:lpstr>
      <vt:lpstr>Bootstrap input groups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acer</dc:creator>
  <cp:lastModifiedBy>acer</cp:lastModifiedBy>
  <cp:revision>72</cp:revision>
  <dcterms:created xsi:type="dcterms:W3CDTF">2024-01-05T07:08:08Z</dcterms:created>
  <dcterms:modified xsi:type="dcterms:W3CDTF">2024-01-07T10:44:15Z</dcterms:modified>
</cp:coreProperties>
</file>