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al Bold" charset="1" panose="020B0802020202020204"/>
      <p:regular r:id="rId20"/>
    </p:embeddedFont>
    <p:embeddedFont>
      <p:font typeface="Times New Roman Bold" charset="1" panose="02030802070405020303"/>
      <p:regular r:id="rId21"/>
    </p:embeddedFont>
    <p:embeddedFont>
      <p:font typeface="Times New Roman" charset="1" panose="020305020704050203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3100" y="7776078"/>
            <a:ext cx="4733925" cy="456857"/>
            <a:chOff x="0" y="0"/>
            <a:chExt cx="6311900" cy="609142"/>
          </a:xfrm>
        </p:grpSpPr>
        <p:sp>
          <p:nvSpPr>
            <p:cNvPr name="Freeform 3" id="3"/>
            <p:cNvSpPr/>
            <p:nvPr/>
          </p:nvSpPr>
          <p:spPr>
            <a:xfrm flipH="false" flipV="false" rot="0">
              <a:off x="0" y="0"/>
              <a:ext cx="6311900" cy="609142"/>
            </a:xfrm>
            <a:custGeom>
              <a:avLst/>
              <a:gdLst/>
              <a:ahLst/>
              <a:cxnLst/>
              <a:rect r="r" b="b" t="t" l="l"/>
              <a:pathLst>
                <a:path h="609142" w="6311900">
                  <a:moveTo>
                    <a:pt x="0" y="0"/>
                  </a:moveTo>
                  <a:lnTo>
                    <a:pt x="6311900" y="0"/>
                  </a:lnTo>
                  <a:lnTo>
                    <a:pt x="6311900" y="609142"/>
                  </a:lnTo>
                  <a:lnTo>
                    <a:pt x="0" y="609142"/>
                  </a:lnTo>
                  <a:close/>
                </a:path>
              </a:pathLst>
            </a:custGeom>
            <a:solidFill>
              <a:srgbClr val="000000">
                <a:alpha val="0"/>
              </a:srgbClr>
            </a:solidFill>
          </p:spPr>
        </p:sp>
        <p:sp>
          <p:nvSpPr>
            <p:cNvPr name="TextBox 4" id="4"/>
            <p:cNvSpPr txBox="true"/>
            <p:nvPr/>
          </p:nvSpPr>
          <p:spPr>
            <a:xfrm>
              <a:off x="0" y="-66675"/>
              <a:ext cx="6311900" cy="675817"/>
            </a:xfrm>
            <a:prstGeom prst="rect">
              <a:avLst/>
            </a:prstGeom>
          </p:spPr>
          <p:txBody>
            <a:bodyPr anchor="t" rtlCol="false" tIns="0" lIns="0" bIns="0" rIns="0"/>
            <a:lstStyle/>
            <a:p>
              <a:pPr algn="ctr">
                <a:lnSpc>
                  <a:spcPts val="3419"/>
                </a:lnSpc>
              </a:pPr>
              <a:r>
                <a:rPr lang="en-US" sz="2850" b="true">
                  <a:solidFill>
                    <a:srgbClr val="00AFEF"/>
                  </a:solidFill>
                  <a:latin typeface="Arial Bold"/>
                  <a:ea typeface="Arial Bold"/>
                  <a:cs typeface="Arial Bold"/>
                  <a:sym typeface="Arial Bold"/>
                </a:rPr>
                <a:t>PRESENTED BY</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grpSp>
        <p:nvGrpSpPr>
          <p:cNvPr name="Group 6" id="6"/>
          <p:cNvGrpSpPr/>
          <p:nvPr/>
        </p:nvGrpSpPr>
        <p:grpSpPr>
          <a:xfrm rot="0">
            <a:off x="3379849" y="356806"/>
            <a:ext cx="11528298" cy="1621782"/>
            <a:chOff x="0" y="0"/>
            <a:chExt cx="15371064" cy="2162376"/>
          </a:xfrm>
        </p:grpSpPr>
        <p:sp>
          <p:nvSpPr>
            <p:cNvPr name="Freeform 7" id="7"/>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8" id="8"/>
            <p:cNvSpPr txBox="true"/>
            <p:nvPr/>
          </p:nvSpPr>
          <p:spPr>
            <a:xfrm>
              <a:off x="0" y="-76200"/>
              <a:ext cx="15371064" cy="2238576"/>
            </a:xfrm>
            <a:prstGeom prst="rect">
              <a:avLst/>
            </a:prstGeom>
          </p:spPr>
          <p:txBody>
            <a:bodyPr anchor="t" rtlCol="false" tIns="0" lIns="0" bIns="0" rIns="0"/>
            <a:lstStyle/>
            <a:p>
              <a:pPr algn="ctr">
                <a:lnSpc>
                  <a:spcPts val="4679"/>
                </a:lnSpc>
              </a:pPr>
              <a:r>
                <a:rPr lang="en-US" b="true" sz="3899" spc="-19">
                  <a:solidFill>
                    <a:srgbClr val="FF0000"/>
                  </a:solidFill>
                  <a:latin typeface="Arial Bold"/>
                  <a:ea typeface="Arial Bold"/>
                  <a:cs typeface="Arial Bold"/>
                  <a:sym typeface="Arial Bold"/>
                </a:rPr>
                <a:t>K.RAMAKRISHNAN COLLEGE OF TECHNOLOGY (AUTONOMOUS), TRICHY</a:t>
              </a:r>
            </a:p>
          </p:txBody>
        </p:sp>
      </p:grpSp>
      <p:sp>
        <p:nvSpPr>
          <p:cNvPr name="Freeform 9" id="9"/>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grpSp>
        <p:nvGrpSpPr>
          <p:cNvPr name="Group 10" id="10"/>
          <p:cNvGrpSpPr/>
          <p:nvPr/>
        </p:nvGrpSpPr>
        <p:grpSpPr>
          <a:xfrm rot="0">
            <a:off x="1349772" y="3885037"/>
            <a:ext cx="15588455" cy="1912526"/>
            <a:chOff x="0" y="0"/>
            <a:chExt cx="19806776" cy="2430066"/>
          </a:xfrm>
        </p:grpSpPr>
        <p:sp>
          <p:nvSpPr>
            <p:cNvPr name="Freeform 11" id="11"/>
            <p:cNvSpPr/>
            <p:nvPr/>
          </p:nvSpPr>
          <p:spPr>
            <a:xfrm flipH="false" flipV="false" rot="0">
              <a:off x="0" y="0"/>
              <a:ext cx="19806776" cy="2430066"/>
            </a:xfrm>
            <a:custGeom>
              <a:avLst/>
              <a:gdLst/>
              <a:ahLst/>
              <a:cxnLst/>
              <a:rect r="r" b="b" t="t" l="l"/>
              <a:pathLst>
                <a:path h="2430066" w="19806776">
                  <a:moveTo>
                    <a:pt x="0" y="0"/>
                  </a:moveTo>
                  <a:lnTo>
                    <a:pt x="19806776" y="0"/>
                  </a:lnTo>
                  <a:lnTo>
                    <a:pt x="19806776" y="2430066"/>
                  </a:lnTo>
                  <a:lnTo>
                    <a:pt x="0" y="2430066"/>
                  </a:lnTo>
                  <a:close/>
                </a:path>
              </a:pathLst>
            </a:custGeom>
            <a:solidFill>
              <a:srgbClr val="000000">
                <a:alpha val="0"/>
              </a:srgbClr>
            </a:solidFill>
          </p:spPr>
        </p:sp>
        <p:sp>
          <p:nvSpPr>
            <p:cNvPr name="TextBox 12" id="12"/>
            <p:cNvSpPr txBox="true"/>
            <p:nvPr/>
          </p:nvSpPr>
          <p:spPr>
            <a:xfrm>
              <a:off x="0" y="-114300"/>
              <a:ext cx="19806776" cy="2544366"/>
            </a:xfrm>
            <a:prstGeom prst="rect">
              <a:avLst/>
            </a:prstGeom>
          </p:spPr>
          <p:txBody>
            <a:bodyPr anchor="t" rtlCol="false" tIns="0" lIns="0" bIns="0" rIns="0"/>
            <a:lstStyle/>
            <a:p>
              <a:pPr algn="ctr">
                <a:lnSpc>
                  <a:spcPts val="6660"/>
                </a:lnSpc>
              </a:pPr>
              <a:r>
                <a:rPr lang="en-US" b="true" sz="5550">
                  <a:solidFill>
                    <a:srgbClr val="000000"/>
                  </a:solidFill>
                  <a:latin typeface="Times New Roman Bold"/>
                  <a:ea typeface="Times New Roman Bold"/>
                  <a:cs typeface="Times New Roman Bold"/>
                  <a:sym typeface="Times New Roman Bold"/>
                </a:rPr>
                <a:t>CREATING PIE CHARTS AND HISTOGRAMS </a:t>
              </a:r>
            </a:p>
            <a:p>
              <a:pPr algn="ctr">
                <a:lnSpc>
                  <a:spcPts val="6660"/>
                </a:lnSpc>
              </a:pPr>
              <a:r>
                <a:rPr lang="en-US" b="true" sz="5550">
                  <a:solidFill>
                    <a:srgbClr val="000000"/>
                  </a:solidFill>
                  <a:latin typeface="Times New Roman Bold"/>
                  <a:ea typeface="Times New Roman Bold"/>
                  <a:cs typeface="Times New Roman Bold"/>
                  <a:sym typeface="Times New Roman Bold"/>
                </a:rPr>
                <a:t>FOR SURVEY DATA</a:t>
              </a:r>
            </a:p>
          </p:txBody>
        </p:sp>
      </p:grpSp>
      <p:grpSp>
        <p:nvGrpSpPr>
          <p:cNvPr name="Group 13" id="13"/>
          <p:cNvGrpSpPr/>
          <p:nvPr/>
        </p:nvGrpSpPr>
        <p:grpSpPr>
          <a:xfrm rot="0">
            <a:off x="2848355" y="8232934"/>
            <a:ext cx="4733925" cy="624046"/>
            <a:chOff x="0" y="0"/>
            <a:chExt cx="6311900" cy="832061"/>
          </a:xfrm>
        </p:grpSpPr>
        <p:sp>
          <p:nvSpPr>
            <p:cNvPr name="Freeform 14" id="14"/>
            <p:cNvSpPr/>
            <p:nvPr/>
          </p:nvSpPr>
          <p:spPr>
            <a:xfrm flipH="false" flipV="false" rot="0">
              <a:off x="0" y="0"/>
              <a:ext cx="6311900" cy="832061"/>
            </a:xfrm>
            <a:custGeom>
              <a:avLst/>
              <a:gdLst/>
              <a:ahLst/>
              <a:cxnLst/>
              <a:rect r="r" b="b" t="t" l="l"/>
              <a:pathLst>
                <a:path h="832061" w="6311900">
                  <a:moveTo>
                    <a:pt x="0" y="0"/>
                  </a:moveTo>
                  <a:lnTo>
                    <a:pt x="6311900" y="0"/>
                  </a:lnTo>
                  <a:lnTo>
                    <a:pt x="6311900" y="832061"/>
                  </a:lnTo>
                  <a:lnTo>
                    <a:pt x="0" y="832061"/>
                  </a:lnTo>
                  <a:close/>
                </a:path>
              </a:pathLst>
            </a:custGeom>
            <a:solidFill>
              <a:srgbClr val="000000">
                <a:alpha val="0"/>
              </a:srgbClr>
            </a:solidFill>
          </p:spPr>
        </p:sp>
        <p:sp>
          <p:nvSpPr>
            <p:cNvPr name="TextBox 15" id="15"/>
            <p:cNvSpPr txBox="true"/>
            <p:nvPr/>
          </p:nvSpPr>
          <p:spPr>
            <a:xfrm>
              <a:off x="0" y="-57150"/>
              <a:ext cx="6311900" cy="889211"/>
            </a:xfrm>
            <a:prstGeom prst="rect">
              <a:avLst/>
            </a:prstGeom>
          </p:spPr>
          <p:txBody>
            <a:bodyPr anchor="t" rtlCol="false" tIns="0" lIns="0" bIns="0" rIns="0"/>
            <a:lstStyle/>
            <a:p>
              <a:pPr algn="ctr">
                <a:lnSpc>
                  <a:spcPts val="3899"/>
                </a:lnSpc>
              </a:pPr>
              <a:r>
                <a:rPr lang="en-US" sz="3249" b="true">
                  <a:solidFill>
                    <a:srgbClr val="000000"/>
                  </a:solidFill>
                  <a:latin typeface="Times New Roman Bold"/>
                  <a:ea typeface="Times New Roman Bold"/>
                  <a:cs typeface="Times New Roman Bold"/>
                  <a:sym typeface="Times New Roman Bold"/>
                </a:rPr>
                <a:t>ABINESH R - ADA23007</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MODULE DESCRIPTIONS</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931638" y="2486025"/>
            <a:ext cx="12311778" cy="5842000"/>
          </a:xfrm>
          <a:prstGeom prst="rect">
            <a:avLst/>
          </a:prstGeom>
        </p:spPr>
        <p:txBody>
          <a:bodyPr anchor="t" rtlCol="false" tIns="0" lIns="0" bIns="0" rIns="0">
            <a:spAutoFit/>
          </a:bodyPr>
          <a:lstStyle/>
          <a:p>
            <a:pPr algn="l">
              <a:lnSpc>
                <a:spcPts val="5200"/>
              </a:lnSpc>
            </a:pPr>
            <a:r>
              <a:rPr lang="en-US" sz="4000">
                <a:solidFill>
                  <a:srgbClr val="000000"/>
                </a:solidFill>
                <a:latin typeface="Times New Roman"/>
                <a:ea typeface="Times New Roman"/>
                <a:cs typeface="Times New Roman"/>
                <a:sym typeface="Times New Roman"/>
              </a:rPr>
              <a:t>3. Statistical Analysis Module:</a:t>
            </a:r>
          </a:p>
          <a:p>
            <a:pPr algn="l" marL="863604" indent="-431802" lvl="1">
              <a:lnSpc>
                <a:spcPts val="5200"/>
              </a:lnSpc>
              <a:buFont typeface="Arial"/>
              <a:buChar char="•"/>
            </a:pPr>
            <a:r>
              <a:rPr lang="en-US" sz="4000">
                <a:solidFill>
                  <a:srgbClr val="000000"/>
                </a:solidFill>
                <a:latin typeface="Times New Roman"/>
                <a:ea typeface="Times New Roman"/>
                <a:cs typeface="Times New Roman"/>
                <a:sym typeface="Times New Roman"/>
              </a:rPr>
              <a:t>Computes descriptive statistics (e.g., mean, median).</a:t>
            </a:r>
          </a:p>
          <a:p>
            <a:pPr algn="l" marL="863604" indent="-431802" lvl="1">
              <a:lnSpc>
                <a:spcPts val="5200"/>
              </a:lnSpc>
              <a:buFont typeface="Arial"/>
              <a:buChar char="•"/>
            </a:pPr>
            <a:r>
              <a:rPr lang="en-US" sz="4000">
                <a:solidFill>
                  <a:srgbClr val="000000"/>
                </a:solidFill>
                <a:latin typeface="Times New Roman"/>
                <a:ea typeface="Times New Roman"/>
                <a:cs typeface="Times New Roman"/>
                <a:sym typeface="Times New Roman"/>
              </a:rPr>
              <a:t>Calculates correlations (e.g., Age vs. Satisfaction).</a:t>
            </a:r>
          </a:p>
          <a:p>
            <a:pPr algn="l" marL="863604" indent="-431802" lvl="1">
              <a:lnSpc>
                <a:spcPts val="5200"/>
              </a:lnSpc>
              <a:buFont typeface="Arial"/>
              <a:buChar char="•"/>
            </a:pPr>
            <a:r>
              <a:rPr lang="en-US" sz="4000">
                <a:solidFill>
                  <a:srgbClr val="000000"/>
                </a:solidFill>
                <a:latin typeface="Times New Roman"/>
                <a:ea typeface="Times New Roman"/>
                <a:cs typeface="Times New Roman"/>
                <a:sym typeface="Times New Roman"/>
              </a:rPr>
              <a:t>Displays results in Shiny UI tables.</a:t>
            </a:r>
          </a:p>
          <a:p>
            <a:pPr algn="l">
              <a:lnSpc>
                <a:spcPts val="5200"/>
              </a:lnSpc>
            </a:pPr>
          </a:p>
          <a:p>
            <a:pPr algn="l">
              <a:lnSpc>
                <a:spcPts val="5200"/>
              </a:lnSpc>
            </a:pPr>
            <a:r>
              <a:rPr lang="en-US" sz="4000">
                <a:solidFill>
                  <a:srgbClr val="000000"/>
                </a:solidFill>
                <a:latin typeface="Times New Roman"/>
                <a:ea typeface="Times New Roman"/>
                <a:cs typeface="Times New Roman"/>
                <a:sym typeface="Times New Roman"/>
              </a:rPr>
              <a:t>4. Export Module:</a:t>
            </a:r>
          </a:p>
          <a:p>
            <a:pPr algn="l" marL="863604" indent="-431802" lvl="1">
              <a:lnSpc>
                <a:spcPts val="5200"/>
              </a:lnSpc>
              <a:buFont typeface="Arial"/>
              <a:buChar char="•"/>
            </a:pPr>
            <a:r>
              <a:rPr lang="en-US" sz="4000">
                <a:solidFill>
                  <a:srgbClr val="000000"/>
                </a:solidFill>
                <a:latin typeface="Times New Roman"/>
                <a:ea typeface="Times New Roman"/>
                <a:cs typeface="Times New Roman"/>
                <a:sym typeface="Times New Roman"/>
              </a:rPr>
              <a:t>Downloads pie charts/histograms as PNG (ggsave()).</a:t>
            </a:r>
          </a:p>
          <a:p>
            <a:pPr algn="l" marL="863604" indent="-431802" lvl="1">
              <a:lnSpc>
                <a:spcPts val="5200"/>
              </a:lnSpc>
              <a:buFont typeface="Arial"/>
              <a:buChar char="•"/>
            </a:pPr>
            <a:r>
              <a:rPr lang="en-US" sz="4000">
                <a:solidFill>
                  <a:srgbClr val="000000"/>
                </a:solidFill>
                <a:latin typeface="Times New Roman"/>
                <a:ea typeface="Times New Roman"/>
                <a:cs typeface="Times New Roman"/>
                <a:sym typeface="Times New Roman"/>
              </a:rPr>
              <a:t>Exports filtered data and stats as CSV.</a:t>
            </a:r>
          </a:p>
          <a:p>
            <a:pPr algn="ctr">
              <a:lnSpc>
                <a:spcPts val="38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0300"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SCREENSHOT</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Freeform 7" id="7"/>
          <p:cNvSpPr/>
          <p:nvPr/>
        </p:nvSpPr>
        <p:spPr>
          <a:xfrm flipH="false" flipV="false" rot="0">
            <a:off x="2792099" y="2175007"/>
            <a:ext cx="12703801" cy="6733015"/>
          </a:xfrm>
          <a:custGeom>
            <a:avLst/>
            <a:gdLst/>
            <a:ahLst/>
            <a:cxnLst/>
            <a:rect r="r" b="b" t="t" l="l"/>
            <a:pathLst>
              <a:path h="6733015" w="12703801">
                <a:moveTo>
                  <a:pt x="0" y="0"/>
                </a:moveTo>
                <a:lnTo>
                  <a:pt x="12703802" y="0"/>
                </a:lnTo>
                <a:lnTo>
                  <a:pt x="12703802" y="6733014"/>
                </a:lnTo>
                <a:lnTo>
                  <a:pt x="0" y="6733014"/>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70300"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SCREENSHOT</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Freeform 7" id="7"/>
          <p:cNvSpPr/>
          <p:nvPr/>
        </p:nvSpPr>
        <p:spPr>
          <a:xfrm flipH="false" flipV="false" rot="0">
            <a:off x="2813533" y="2221284"/>
            <a:ext cx="12660935" cy="6710295"/>
          </a:xfrm>
          <a:custGeom>
            <a:avLst/>
            <a:gdLst/>
            <a:ahLst/>
            <a:cxnLst/>
            <a:rect r="r" b="b" t="t" l="l"/>
            <a:pathLst>
              <a:path h="6710295" w="12660935">
                <a:moveTo>
                  <a:pt x="0" y="0"/>
                </a:moveTo>
                <a:lnTo>
                  <a:pt x="12660934" y="0"/>
                </a:lnTo>
                <a:lnTo>
                  <a:pt x="12660934" y="6710295"/>
                </a:lnTo>
                <a:lnTo>
                  <a:pt x="0" y="6710295"/>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CONCLUSION</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988788" y="2436575"/>
            <a:ext cx="14901165" cy="6762290"/>
          </a:xfrm>
          <a:prstGeom prst="rect">
            <a:avLst/>
          </a:prstGeom>
        </p:spPr>
        <p:txBody>
          <a:bodyPr anchor="t" rtlCol="false" tIns="0" lIns="0" bIns="0" rIns="0">
            <a:spAutoFit/>
          </a:bodyPr>
          <a:lstStyle/>
          <a:p>
            <a:pPr algn="l">
              <a:lnSpc>
                <a:spcPts val="5272"/>
              </a:lnSpc>
            </a:pPr>
            <a:r>
              <a:rPr lang="en-US" sz="4394">
                <a:solidFill>
                  <a:srgbClr val="000000"/>
                </a:solidFill>
                <a:latin typeface="Times New Roman"/>
                <a:ea typeface="Times New Roman"/>
                <a:cs typeface="Times New Roman"/>
                <a:sym typeface="Times New Roman"/>
              </a:rPr>
              <a:t>The R Shiny app successfully automates survey data visualization, delivering interactive pie charts, histograms, and statistical insights. It streamlines analysis for small businesses, saving time and enhancing decision-making with exportable outputs for reports.</a:t>
            </a:r>
          </a:p>
          <a:p>
            <a:pPr algn="l">
              <a:lnSpc>
                <a:spcPts val="5272"/>
              </a:lnSpc>
            </a:pPr>
          </a:p>
          <a:p>
            <a:pPr algn="l">
              <a:lnSpc>
                <a:spcPts val="5272"/>
              </a:lnSpc>
            </a:pPr>
            <a:r>
              <a:rPr lang="en-US" sz="4394">
                <a:solidFill>
                  <a:srgbClr val="000000"/>
                </a:solidFill>
                <a:latin typeface="Times New Roman"/>
                <a:ea typeface="Times New Roman"/>
                <a:cs typeface="Times New Roman"/>
                <a:sym typeface="Times New Roman"/>
              </a:rPr>
              <a:t>Future Enhancements</a:t>
            </a:r>
          </a:p>
          <a:p>
            <a:pPr algn="l" marL="948674" indent="-474337" lvl="1">
              <a:lnSpc>
                <a:spcPts val="5272"/>
              </a:lnSpc>
              <a:buFont typeface="Arial"/>
              <a:buChar char="•"/>
            </a:pPr>
            <a:r>
              <a:rPr lang="en-US" sz="4394">
                <a:solidFill>
                  <a:srgbClr val="000000"/>
                </a:solidFill>
                <a:latin typeface="Times New Roman"/>
                <a:ea typeface="Times New Roman"/>
                <a:cs typeface="Times New Roman"/>
                <a:sym typeface="Times New Roman"/>
              </a:rPr>
              <a:t>Add real-time API integration (e.g., Google Sheets).</a:t>
            </a:r>
          </a:p>
          <a:p>
            <a:pPr algn="l" marL="948674" indent="-474337" lvl="1">
              <a:lnSpc>
                <a:spcPts val="5272"/>
              </a:lnSpc>
              <a:buFont typeface="Arial"/>
              <a:buChar char="•"/>
            </a:pPr>
            <a:r>
              <a:rPr lang="en-US" sz="4394">
                <a:solidFill>
                  <a:srgbClr val="000000"/>
                </a:solidFill>
                <a:latin typeface="Times New Roman"/>
                <a:ea typeface="Times New Roman"/>
                <a:cs typeface="Times New Roman"/>
                <a:sym typeface="Times New Roman"/>
              </a:rPr>
              <a:t>I</a:t>
            </a:r>
            <a:r>
              <a:rPr lang="en-US" sz="4394">
                <a:solidFill>
                  <a:srgbClr val="000000"/>
                </a:solidFill>
                <a:latin typeface="Times New Roman"/>
                <a:ea typeface="Times New Roman"/>
                <a:cs typeface="Times New Roman"/>
                <a:sym typeface="Times New Roman"/>
              </a:rPr>
              <a:t>ncorporate advanced analytics (e.g., sentiment analysis).</a:t>
            </a:r>
          </a:p>
          <a:p>
            <a:pPr algn="l">
              <a:lnSpc>
                <a:spcPts val="5272"/>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95806" y="2219166"/>
            <a:ext cx="15637193" cy="3281172"/>
            <a:chOff x="0" y="0"/>
            <a:chExt cx="20849590" cy="4374896"/>
          </a:xfrm>
        </p:grpSpPr>
        <p:sp>
          <p:nvSpPr>
            <p:cNvPr name="Freeform 3" id="3"/>
            <p:cNvSpPr/>
            <p:nvPr/>
          </p:nvSpPr>
          <p:spPr>
            <a:xfrm flipH="false" flipV="false" rot="0">
              <a:off x="0" y="0"/>
              <a:ext cx="20849589" cy="4374896"/>
            </a:xfrm>
            <a:custGeom>
              <a:avLst/>
              <a:gdLst/>
              <a:ahLst/>
              <a:cxnLst/>
              <a:rect r="r" b="b" t="t" l="l"/>
              <a:pathLst>
                <a:path h="4374896" w="20849589">
                  <a:moveTo>
                    <a:pt x="0" y="0"/>
                  </a:moveTo>
                  <a:lnTo>
                    <a:pt x="20849589" y="0"/>
                  </a:lnTo>
                  <a:lnTo>
                    <a:pt x="20849589" y="4374896"/>
                  </a:lnTo>
                  <a:lnTo>
                    <a:pt x="0" y="4374896"/>
                  </a:lnTo>
                  <a:close/>
                </a:path>
              </a:pathLst>
            </a:custGeom>
            <a:solidFill>
              <a:srgbClr val="000000">
                <a:alpha val="0"/>
              </a:srgbClr>
            </a:solidFill>
          </p:spPr>
        </p:sp>
        <p:sp>
          <p:nvSpPr>
            <p:cNvPr name="TextBox 4" id="4"/>
            <p:cNvSpPr txBox="true"/>
            <p:nvPr/>
          </p:nvSpPr>
          <p:spPr>
            <a:xfrm>
              <a:off x="0" y="-133350"/>
              <a:ext cx="20849590" cy="4508246"/>
            </a:xfrm>
            <a:prstGeom prst="rect">
              <a:avLst/>
            </a:prstGeom>
          </p:spPr>
          <p:txBody>
            <a:bodyPr anchor="t" rtlCol="false" tIns="0" lIns="0" bIns="0" rIns="0"/>
            <a:lstStyle/>
            <a:p>
              <a:pPr algn="ctr">
                <a:lnSpc>
                  <a:spcPts val="7920"/>
                </a:lnSpc>
              </a:pPr>
            </a:p>
            <a:p>
              <a:pPr algn="ctr">
                <a:lnSpc>
                  <a:spcPts val="7920"/>
                </a:lnSpc>
              </a:pPr>
            </a:p>
            <a:p>
              <a:pPr algn="ctr">
                <a:lnSpc>
                  <a:spcPts val="7920"/>
                </a:lnSpc>
              </a:pPr>
              <a:r>
                <a:rPr lang="en-US" sz="6600" b="true">
                  <a:solidFill>
                    <a:srgbClr val="000000"/>
                  </a:solidFill>
                  <a:latin typeface="Times New Roman Bold"/>
                  <a:ea typeface="Times New Roman Bold"/>
                  <a:cs typeface="Times New Roman Bold"/>
                  <a:sym typeface="Times New Roman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400"/>
                </a:lnSpc>
              </a:pPr>
              <a:r>
                <a:rPr lang="en-US" b="true" sz="4500" spc="-44">
                  <a:solidFill>
                    <a:srgbClr val="FF0000"/>
                  </a:solidFill>
                  <a:latin typeface="Arial Bold"/>
                  <a:ea typeface="Arial Bold"/>
                  <a:cs typeface="Arial Bold"/>
                  <a:sym typeface="Arial Bold"/>
                </a:rPr>
                <a:t>PRESENTATION OVERVIEW</a:t>
              </a:r>
            </a:p>
          </p:txBody>
        </p:sp>
      </p:grpSp>
      <p:grpSp>
        <p:nvGrpSpPr>
          <p:cNvPr name="Group 5" id="5"/>
          <p:cNvGrpSpPr/>
          <p:nvPr/>
        </p:nvGrpSpPr>
        <p:grpSpPr>
          <a:xfrm rot="0">
            <a:off x="2646013" y="2287271"/>
            <a:ext cx="11305532" cy="7385240"/>
            <a:chOff x="0" y="0"/>
            <a:chExt cx="15074042" cy="9846986"/>
          </a:xfrm>
        </p:grpSpPr>
        <p:sp>
          <p:nvSpPr>
            <p:cNvPr name="Freeform 6" id="6"/>
            <p:cNvSpPr/>
            <p:nvPr/>
          </p:nvSpPr>
          <p:spPr>
            <a:xfrm flipH="false" flipV="false" rot="0">
              <a:off x="0" y="0"/>
              <a:ext cx="15074041" cy="9846987"/>
            </a:xfrm>
            <a:custGeom>
              <a:avLst/>
              <a:gdLst/>
              <a:ahLst/>
              <a:cxnLst/>
              <a:rect r="r" b="b" t="t" l="l"/>
              <a:pathLst>
                <a:path h="9846987" w="15074041">
                  <a:moveTo>
                    <a:pt x="0" y="0"/>
                  </a:moveTo>
                  <a:lnTo>
                    <a:pt x="15074041" y="0"/>
                  </a:lnTo>
                  <a:lnTo>
                    <a:pt x="15074041" y="9846987"/>
                  </a:lnTo>
                  <a:lnTo>
                    <a:pt x="0" y="9846987"/>
                  </a:lnTo>
                  <a:close/>
                </a:path>
              </a:pathLst>
            </a:custGeom>
            <a:solidFill>
              <a:srgbClr val="000000">
                <a:alpha val="0"/>
              </a:srgbClr>
            </a:solidFill>
          </p:spPr>
        </p:sp>
        <p:sp>
          <p:nvSpPr>
            <p:cNvPr name="TextBox 7" id="7"/>
            <p:cNvSpPr txBox="true"/>
            <p:nvPr/>
          </p:nvSpPr>
          <p:spPr>
            <a:xfrm>
              <a:off x="0" y="-152400"/>
              <a:ext cx="15074042" cy="9999386"/>
            </a:xfrm>
            <a:prstGeom prst="rect">
              <a:avLst/>
            </a:prstGeom>
          </p:spPr>
          <p:txBody>
            <a:bodyPr anchor="t" rtlCol="false" tIns="0" lIns="0" bIns="0" rIns="0"/>
            <a:lstStyle/>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PROBLEM IDENTIFICATION</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OBJECTIVE</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ARCHITECHTURE DIAGRAM</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PROPOSED SYSTEM</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ADVANTAGES OF PROPOSED SYSTEM</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LIST OF MODULES</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MODULE DESCRIPTION</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SCREENSHOTS</a:t>
              </a:r>
            </a:p>
            <a:p>
              <a:pPr algn="l" marL="820416" indent="-410208" lvl="1">
                <a:lnSpc>
                  <a:spcPts val="5319"/>
                </a:lnSpc>
                <a:buFont typeface="Arial"/>
                <a:buChar char="•"/>
              </a:pPr>
              <a:r>
                <a:rPr lang="en-US" sz="3799" spc="-18">
                  <a:solidFill>
                    <a:srgbClr val="000000"/>
                  </a:solidFill>
                  <a:latin typeface="Times New Roman"/>
                  <a:ea typeface="Times New Roman"/>
                  <a:cs typeface="Times New Roman"/>
                  <a:sym typeface="Times New Roman"/>
                </a:rPr>
                <a:t>CONCLUSION AND FUTURE ENHANCEMENT</a:t>
              </a:r>
            </a:p>
            <a:p>
              <a:pPr algn="l">
                <a:lnSpc>
                  <a:spcPts val="4799"/>
                </a:lnSpc>
              </a:pPr>
            </a:p>
          </p:txBody>
        </p:sp>
      </p:grpSp>
      <p:sp>
        <p:nvSpPr>
          <p:cNvPr name="Freeform 8" id="8"/>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9" id="9"/>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spc="-30">
                  <a:solidFill>
                    <a:srgbClr val="FF0000"/>
                  </a:solidFill>
                  <a:latin typeface="Arial Bold"/>
                  <a:ea typeface="Arial Bold"/>
                  <a:cs typeface="Arial Bold"/>
                  <a:sym typeface="Arial Bold"/>
                </a:rPr>
                <a:t>PROBLEM IDENTIFICATION</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647804" y="2063276"/>
            <a:ext cx="16640196" cy="7105650"/>
          </a:xfrm>
          <a:prstGeom prst="rect">
            <a:avLst/>
          </a:prstGeom>
        </p:spPr>
        <p:txBody>
          <a:bodyPr anchor="t" rtlCol="false" tIns="0" lIns="0" bIns="0" rIns="0">
            <a:spAutoFit/>
          </a:bodyPr>
          <a:lstStyle/>
          <a:p>
            <a:pPr algn="l">
              <a:lnSpc>
                <a:spcPts val="5040"/>
              </a:lnSpc>
              <a:spcBef>
                <a:spcPct val="0"/>
              </a:spcBef>
            </a:pPr>
            <a:r>
              <a:rPr lang="en-US" b="true" sz="4200">
                <a:solidFill>
                  <a:srgbClr val="000000"/>
                </a:solidFill>
                <a:latin typeface="Times New Roman Bold"/>
                <a:ea typeface="Times New Roman Bold"/>
                <a:cs typeface="Times New Roman Bold"/>
                <a:sym typeface="Times New Roman Bold"/>
              </a:rPr>
              <a:t>Issue:</a:t>
            </a:r>
          </a:p>
          <a:p>
            <a:pPr algn="l">
              <a:lnSpc>
                <a:spcPts val="5040"/>
              </a:lnSpc>
              <a:spcBef>
                <a:spcPct val="0"/>
              </a:spcBef>
            </a:pPr>
            <a:r>
              <a:rPr lang="en-US" sz="4200">
                <a:solidFill>
                  <a:srgbClr val="000000"/>
                </a:solidFill>
                <a:latin typeface="Times New Roman"/>
                <a:ea typeface="Times New Roman"/>
                <a:cs typeface="Times New Roman"/>
                <a:sym typeface="Times New Roman"/>
              </a:rPr>
              <a:t>      Manual survey data analysis is time-consuming and lacks         interactivity.</a:t>
            </a:r>
          </a:p>
          <a:p>
            <a:pPr algn="l">
              <a:lnSpc>
                <a:spcPts val="5040"/>
              </a:lnSpc>
              <a:spcBef>
                <a:spcPct val="0"/>
              </a:spcBef>
            </a:pPr>
          </a:p>
          <a:p>
            <a:pPr algn="l">
              <a:lnSpc>
                <a:spcPts val="5040"/>
              </a:lnSpc>
              <a:spcBef>
                <a:spcPct val="0"/>
              </a:spcBef>
            </a:pPr>
            <a:r>
              <a:rPr lang="en-US" b="true" sz="4200">
                <a:solidFill>
                  <a:srgbClr val="000000"/>
                </a:solidFill>
                <a:latin typeface="Times New Roman Bold"/>
                <a:ea typeface="Times New Roman Bold"/>
                <a:cs typeface="Times New Roman Bold"/>
                <a:sym typeface="Times New Roman Bold"/>
              </a:rPr>
              <a:t>Need:</a:t>
            </a:r>
          </a:p>
          <a:p>
            <a:pPr algn="l">
              <a:lnSpc>
                <a:spcPts val="5040"/>
              </a:lnSpc>
              <a:spcBef>
                <a:spcPct val="0"/>
              </a:spcBef>
            </a:pPr>
            <a:r>
              <a:rPr lang="en-US" sz="4200">
                <a:solidFill>
                  <a:srgbClr val="000000"/>
                </a:solidFill>
                <a:latin typeface="Times New Roman"/>
                <a:ea typeface="Times New Roman"/>
                <a:cs typeface="Times New Roman"/>
                <a:sym typeface="Times New Roman"/>
              </a:rPr>
              <a:t>     An automated, interactive tool for quick insights from survey data.</a:t>
            </a:r>
          </a:p>
          <a:p>
            <a:pPr algn="l">
              <a:lnSpc>
                <a:spcPts val="5040"/>
              </a:lnSpc>
              <a:spcBef>
                <a:spcPct val="0"/>
              </a:spcBef>
            </a:pPr>
          </a:p>
          <a:p>
            <a:pPr algn="l">
              <a:lnSpc>
                <a:spcPts val="5040"/>
              </a:lnSpc>
              <a:spcBef>
                <a:spcPct val="0"/>
              </a:spcBef>
            </a:pPr>
            <a:r>
              <a:rPr lang="en-US" b="true" sz="4200">
                <a:solidFill>
                  <a:srgbClr val="000000"/>
                </a:solidFill>
                <a:latin typeface="Times New Roman Bold"/>
                <a:ea typeface="Times New Roman Bold"/>
                <a:cs typeface="Times New Roman Bold"/>
                <a:sym typeface="Times New Roman Bold"/>
              </a:rPr>
              <a:t>Challenge:</a:t>
            </a:r>
          </a:p>
          <a:p>
            <a:pPr algn="l">
              <a:lnSpc>
                <a:spcPts val="5040"/>
              </a:lnSpc>
              <a:spcBef>
                <a:spcPct val="0"/>
              </a:spcBef>
            </a:pPr>
            <a:r>
              <a:rPr lang="en-US" sz="4200">
                <a:solidFill>
                  <a:srgbClr val="000000"/>
                </a:solidFill>
                <a:latin typeface="Times New Roman"/>
                <a:ea typeface="Times New Roman"/>
                <a:cs typeface="Times New Roman"/>
                <a:sym typeface="Times New Roman"/>
              </a:rPr>
              <a:t>      Effectively visualizing categorical (e.g., Gender) and numerical (e.g., Age) data for actionable insights.</a:t>
            </a:r>
          </a:p>
          <a:p>
            <a:pPr algn="ctr">
              <a:lnSpc>
                <a:spcPts val="504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spc="-15">
                  <a:solidFill>
                    <a:srgbClr val="FF0000"/>
                  </a:solidFill>
                  <a:latin typeface="Arial Bold"/>
                  <a:ea typeface="Arial Bold"/>
                  <a:cs typeface="Arial Bold"/>
                  <a:sym typeface="Arial Bold"/>
                </a:rPr>
                <a:t>OBJECTIVE</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272096" y="2305050"/>
            <a:ext cx="16586667" cy="8382000"/>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a:ea typeface="Times New Roman"/>
                <a:cs typeface="Times New Roman"/>
                <a:sym typeface="Times New Roman"/>
              </a:rPr>
              <a:t>This project aims to develop an R Shiny web app to automate survey data analysis, enabling small businesses to gain quick insights. It focuses on creating interactive pie charts for categorical data (e.g., Gender) and histograms for numerical data (e.g., Age), with real-time filtering, statistical analysis, and export options to support data-driven decisions in marketing.</a:t>
            </a:r>
          </a:p>
          <a:p>
            <a:pPr algn="l">
              <a:lnSpc>
                <a:spcPts val="5040"/>
              </a:lnSpc>
            </a:pPr>
          </a:p>
          <a:p>
            <a:pPr algn="l">
              <a:lnSpc>
                <a:spcPts val="5040"/>
              </a:lnSpc>
            </a:pPr>
            <a:r>
              <a:rPr lang="en-US" sz="4200" b="true">
                <a:solidFill>
                  <a:srgbClr val="000000"/>
                </a:solidFill>
                <a:latin typeface="Times New Roman Bold"/>
                <a:ea typeface="Times New Roman Bold"/>
                <a:cs typeface="Times New Roman Bold"/>
                <a:sym typeface="Times New Roman Bold"/>
              </a:rPr>
              <a:t>Key Objectives:</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Pie Charts for Categorical Data: Show proportions of survey responses.</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Histograms for Numerical Data: Analyze data distribution and trends.</a:t>
            </a:r>
          </a:p>
          <a:p>
            <a:pPr algn="ctr">
              <a:lnSpc>
                <a:spcPts val="50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3836" y="334332"/>
            <a:ext cx="9120327" cy="1571625"/>
            <a:chOff x="0" y="0"/>
            <a:chExt cx="12160436" cy="2095500"/>
          </a:xfrm>
        </p:grpSpPr>
        <p:sp>
          <p:nvSpPr>
            <p:cNvPr name="Freeform 3" id="3"/>
            <p:cNvSpPr/>
            <p:nvPr/>
          </p:nvSpPr>
          <p:spPr>
            <a:xfrm flipH="false" flipV="false" rot="0">
              <a:off x="0" y="0"/>
              <a:ext cx="12160437" cy="2095500"/>
            </a:xfrm>
            <a:custGeom>
              <a:avLst/>
              <a:gdLst/>
              <a:ahLst/>
              <a:cxnLst/>
              <a:rect r="r" b="b" t="t" l="l"/>
              <a:pathLst>
                <a:path h="2095500" w="12160437">
                  <a:moveTo>
                    <a:pt x="0" y="0"/>
                  </a:moveTo>
                  <a:lnTo>
                    <a:pt x="12160437" y="0"/>
                  </a:lnTo>
                  <a:lnTo>
                    <a:pt x="12160437" y="2095500"/>
                  </a:lnTo>
                  <a:lnTo>
                    <a:pt x="0" y="2095500"/>
                  </a:lnTo>
                  <a:close/>
                </a:path>
              </a:pathLst>
            </a:custGeom>
            <a:solidFill>
              <a:srgbClr val="000000">
                <a:alpha val="0"/>
              </a:srgbClr>
            </a:solidFill>
          </p:spPr>
        </p:sp>
        <p:sp>
          <p:nvSpPr>
            <p:cNvPr name="TextBox 4" id="4"/>
            <p:cNvSpPr txBox="true"/>
            <p:nvPr/>
          </p:nvSpPr>
          <p:spPr>
            <a:xfrm>
              <a:off x="0" y="-95250"/>
              <a:ext cx="12160436" cy="2190750"/>
            </a:xfrm>
            <a:prstGeom prst="rect">
              <a:avLst/>
            </a:prstGeom>
          </p:spPr>
          <p:txBody>
            <a:bodyPr anchor="t" rtlCol="false" tIns="0" lIns="0" bIns="0" rIns="0"/>
            <a:lstStyle/>
            <a:p>
              <a:pPr algn="ctr">
                <a:lnSpc>
                  <a:spcPts val="5879"/>
                </a:lnSpc>
              </a:pPr>
              <a:r>
                <a:rPr lang="en-US" b="true" sz="4899" spc="-17">
                  <a:solidFill>
                    <a:srgbClr val="FF0000"/>
                  </a:solidFill>
                  <a:latin typeface="Arial Bold"/>
                  <a:ea typeface="Arial Bold"/>
                  <a:cs typeface="Arial Bold"/>
                  <a:sym typeface="Arial Bold"/>
                </a:rPr>
                <a:t>ARCHITE</a:t>
              </a:r>
              <a:r>
                <a:rPr lang="en-US" b="true" sz="4899" spc="-17">
                  <a:solidFill>
                    <a:srgbClr val="FF0000"/>
                  </a:solidFill>
                  <a:latin typeface="Arial Bold"/>
                  <a:ea typeface="Arial Bold"/>
                  <a:cs typeface="Arial Bold"/>
                  <a:sym typeface="Arial Bold"/>
                </a:rPr>
                <a:t>CHTURE DIAGRAM</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Freeform 7" id="7"/>
          <p:cNvSpPr/>
          <p:nvPr/>
        </p:nvSpPr>
        <p:spPr>
          <a:xfrm flipH="false" flipV="false" rot="0">
            <a:off x="4291139" y="1500356"/>
            <a:ext cx="9705723" cy="8917969"/>
          </a:xfrm>
          <a:custGeom>
            <a:avLst/>
            <a:gdLst/>
            <a:ahLst/>
            <a:cxnLst/>
            <a:rect r="r" b="b" t="t" l="l"/>
            <a:pathLst>
              <a:path h="8917969" w="9705723">
                <a:moveTo>
                  <a:pt x="0" y="0"/>
                </a:moveTo>
                <a:lnTo>
                  <a:pt x="9705722" y="0"/>
                </a:lnTo>
                <a:lnTo>
                  <a:pt x="9705722" y="8917968"/>
                </a:lnTo>
                <a:lnTo>
                  <a:pt x="0" y="8917968"/>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87972" y="277182"/>
            <a:ext cx="6165531" cy="1571625"/>
            <a:chOff x="0" y="0"/>
            <a:chExt cx="8220708" cy="2095500"/>
          </a:xfrm>
        </p:grpSpPr>
        <p:sp>
          <p:nvSpPr>
            <p:cNvPr name="Freeform 3" id="3"/>
            <p:cNvSpPr/>
            <p:nvPr/>
          </p:nvSpPr>
          <p:spPr>
            <a:xfrm flipH="false" flipV="false" rot="0">
              <a:off x="0" y="0"/>
              <a:ext cx="8220708" cy="2095500"/>
            </a:xfrm>
            <a:custGeom>
              <a:avLst/>
              <a:gdLst/>
              <a:ahLst/>
              <a:cxnLst/>
              <a:rect r="r" b="b" t="t" l="l"/>
              <a:pathLst>
                <a:path h="2095500" w="8220708">
                  <a:moveTo>
                    <a:pt x="0" y="0"/>
                  </a:moveTo>
                  <a:lnTo>
                    <a:pt x="8220708" y="0"/>
                  </a:lnTo>
                  <a:lnTo>
                    <a:pt x="8220708" y="2095500"/>
                  </a:lnTo>
                  <a:lnTo>
                    <a:pt x="0" y="2095500"/>
                  </a:lnTo>
                  <a:close/>
                </a:path>
              </a:pathLst>
            </a:custGeom>
            <a:solidFill>
              <a:srgbClr val="000000">
                <a:alpha val="0"/>
              </a:srgbClr>
            </a:solidFill>
          </p:spPr>
        </p:sp>
        <p:sp>
          <p:nvSpPr>
            <p:cNvPr name="TextBox 4" id="4"/>
            <p:cNvSpPr txBox="true"/>
            <p:nvPr/>
          </p:nvSpPr>
          <p:spPr>
            <a:xfrm>
              <a:off x="0" y="-95250"/>
              <a:ext cx="8220708" cy="2190750"/>
            </a:xfrm>
            <a:prstGeom prst="rect">
              <a:avLst/>
            </a:prstGeom>
          </p:spPr>
          <p:txBody>
            <a:bodyPr anchor="t" rtlCol="false" tIns="0" lIns="0" bIns="0" rIns="0"/>
            <a:lstStyle/>
            <a:p>
              <a:pPr algn="ctr">
                <a:lnSpc>
                  <a:spcPts val="5759"/>
                </a:lnSpc>
              </a:pPr>
              <a:r>
                <a:rPr lang="en-US" sz="4800" b="true">
                  <a:solidFill>
                    <a:srgbClr val="FF0000"/>
                  </a:solidFill>
                  <a:latin typeface="Arial Bold"/>
                  <a:ea typeface="Arial Bold"/>
                  <a:cs typeface="Arial Bold"/>
                  <a:sym typeface="Arial Bold"/>
                </a:rPr>
                <a:t>PROPOSED SYSTEM</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771525" y="2167507"/>
            <a:ext cx="17741226" cy="8382000"/>
          </a:xfrm>
          <a:prstGeom prst="rect">
            <a:avLst/>
          </a:prstGeom>
        </p:spPr>
        <p:txBody>
          <a:bodyPr anchor="t" rtlCol="false" tIns="0" lIns="0" bIns="0" rIns="0">
            <a:spAutoFit/>
          </a:bodyPr>
          <a:lstStyle/>
          <a:p>
            <a:pPr algn="l">
              <a:lnSpc>
                <a:spcPts val="5040"/>
              </a:lnSpc>
            </a:pPr>
            <a:r>
              <a:rPr lang="en-US" sz="4200" b="true">
                <a:solidFill>
                  <a:srgbClr val="000000"/>
                </a:solidFill>
                <a:latin typeface="Times New Roman Bold"/>
                <a:ea typeface="Times New Roman Bold"/>
                <a:cs typeface="Times New Roman Bold"/>
                <a:sym typeface="Times New Roman Bold"/>
              </a:rPr>
              <a:t>Platform: </a:t>
            </a:r>
            <a:r>
              <a:rPr lang="en-US" sz="4200">
                <a:solidFill>
                  <a:srgbClr val="000000"/>
                </a:solidFill>
                <a:latin typeface="Times New Roman"/>
                <a:ea typeface="Times New Roman"/>
                <a:cs typeface="Times New Roman"/>
                <a:sym typeface="Times New Roman"/>
              </a:rPr>
              <a:t>R Shiny web application with ggplot2, dplyr, scales, and DT.</a:t>
            </a:r>
          </a:p>
          <a:p>
            <a:pPr algn="l">
              <a:lnSpc>
                <a:spcPts val="5040"/>
              </a:lnSpc>
            </a:pPr>
          </a:p>
          <a:p>
            <a:pPr algn="l">
              <a:lnSpc>
                <a:spcPts val="5040"/>
              </a:lnSpc>
            </a:pPr>
            <a:r>
              <a:rPr lang="en-US" sz="4200" b="true">
                <a:solidFill>
                  <a:srgbClr val="000000"/>
                </a:solidFill>
                <a:latin typeface="Times New Roman Bold"/>
                <a:ea typeface="Times New Roman Bold"/>
                <a:cs typeface="Times New Roman Bold"/>
                <a:sym typeface="Times New Roman Bold"/>
              </a:rPr>
              <a:t>Key Components:</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Data Input: Upload CSV files or use sample survey data.</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Proc</a:t>
            </a:r>
            <a:r>
              <a:rPr lang="en-US" sz="4200">
                <a:solidFill>
                  <a:srgbClr val="000000"/>
                </a:solidFill>
                <a:latin typeface="Times New Roman"/>
                <a:ea typeface="Times New Roman"/>
                <a:cs typeface="Times New Roman"/>
                <a:sym typeface="Times New Roman"/>
              </a:rPr>
              <a:t>essing: Clean and filter data reactively.</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Visu</a:t>
            </a:r>
            <a:r>
              <a:rPr lang="en-US" sz="4200">
                <a:solidFill>
                  <a:srgbClr val="000000"/>
                </a:solidFill>
                <a:latin typeface="Times New Roman"/>
                <a:ea typeface="Times New Roman"/>
                <a:cs typeface="Times New Roman"/>
                <a:sym typeface="Times New Roman"/>
              </a:rPr>
              <a:t>alization: Generate dynamic pie charts and histograms.</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Analysis: Display statistics and correlations in the UI.</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Export</a:t>
            </a:r>
            <a:r>
              <a:rPr lang="en-US" sz="4200">
                <a:solidFill>
                  <a:srgbClr val="000000"/>
                </a:solidFill>
                <a:latin typeface="Times New Roman"/>
                <a:ea typeface="Times New Roman"/>
                <a:cs typeface="Times New Roman"/>
                <a:sym typeface="Times New Roman"/>
              </a:rPr>
              <a:t>:</a:t>
            </a:r>
            <a:r>
              <a:rPr lang="en-US" sz="4200">
                <a:solidFill>
                  <a:srgbClr val="000000"/>
                </a:solidFill>
                <a:latin typeface="Times New Roman"/>
                <a:ea typeface="Times New Roman"/>
                <a:cs typeface="Times New Roman"/>
                <a:sym typeface="Times New Roman"/>
              </a:rPr>
              <a:t> </a:t>
            </a:r>
            <a:r>
              <a:rPr lang="en-US" sz="4200">
                <a:solidFill>
                  <a:srgbClr val="000000"/>
                </a:solidFill>
                <a:latin typeface="Times New Roman"/>
                <a:ea typeface="Times New Roman"/>
                <a:cs typeface="Times New Roman"/>
                <a:sym typeface="Times New Roman"/>
              </a:rPr>
              <a:t>Sa</a:t>
            </a:r>
            <a:r>
              <a:rPr lang="en-US" sz="4200">
                <a:solidFill>
                  <a:srgbClr val="000000"/>
                </a:solidFill>
                <a:latin typeface="Times New Roman"/>
                <a:ea typeface="Times New Roman"/>
                <a:cs typeface="Times New Roman"/>
                <a:sym typeface="Times New Roman"/>
              </a:rPr>
              <a:t>ve</a:t>
            </a:r>
            <a:r>
              <a:rPr lang="en-US" sz="4200">
                <a:solidFill>
                  <a:srgbClr val="000000"/>
                </a:solidFill>
                <a:latin typeface="Times New Roman"/>
                <a:ea typeface="Times New Roman"/>
                <a:cs typeface="Times New Roman"/>
                <a:sym typeface="Times New Roman"/>
              </a:rPr>
              <a:t> charts (PNG) and data (CSV).</a:t>
            </a:r>
          </a:p>
          <a:p>
            <a:pPr algn="l">
              <a:lnSpc>
                <a:spcPts val="5040"/>
              </a:lnSpc>
            </a:pPr>
          </a:p>
          <a:p>
            <a:pPr algn="l">
              <a:lnSpc>
                <a:spcPts val="5040"/>
              </a:lnSpc>
            </a:pPr>
            <a:r>
              <a:rPr lang="en-US" sz="4200" b="true">
                <a:solidFill>
                  <a:srgbClr val="000000"/>
                </a:solidFill>
                <a:latin typeface="Times New Roman Bold"/>
                <a:ea typeface="Times New Roman Bold"/>
                <a:cs typeface="Times New Roman Bold"/>
                <a:sym typeface="Times New Roman Bold"/>
              </a:rPr>
              <a:t>Outcome:</a:t>
            </a: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Interact</a:t>
            </a:r>
            <a:r>
              <a:rPr lang="en-US" sz="4200">
                <a:solidFill>
                  <a:srgbClr val="000000"/>
                </a:solidFill>
                <a:latin typeface="Times New Roman"/>
                <a:ea typeface="Times New Roman"/>
                <a:cs typeface="Times New Roman"/>
                <a:sym typeface="Times New Roman"/>
              </a:rPr>
              <a:t>ive, real-time survey analysis for small businesses and researchers.</a:t>
            </a:r>
          </a:p>
          <a:p>
            <a:pPr algn="l">
              <a:lnSpc>
                <a:spcPts val="5040"/>
              </a:lnSpc>
            </a:pPr>
          </a:p>
          <a:p>
            <a:pPr algn="ctr">
              <a:lnSpc>
                <a:spcPts val="504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31339" y="277182"/>
            <a:ext cx="12425322" cy="2330196"/>
            <a:chOff x="0" y="0"/>
            <a:chExt cx="16567096" cy="3106928"/>
          </a:xfrm>
        </p:grpSpPr>
        <p:sp>
          <p:nvSpPr>
            <p:cNvPr name="Freeform 3" id="3"/>
            <p:cNvSpPr/>
            <p:nvPr/>
          </p:nvSpPr>
          <p:spPr>
            <a:xfrm flipH="false" flipV="false" rot="0">
              <a:off x="0" y="0"/>
              <a:ext cx="16567096" cy="3106928"/>
            </a:xfrm>
            <a:custGeom>
              <a:avLst/>
              <a:gdLst/>
              <a:ahLst/>
              <a:cxnLst/>
              <a:rect r="r" b="b" t="t" l="l"/>
              <a:pathLst>
                <a:path h="3106928" w="16567096">
                  <a:moveTo>
                    <a:pt x="0" y="0"/>
                  </a:moveTo>
                  <a:lnTo>
                    <a:pt x="16567096" y="0"/>
                  </a:lnTo>
                  <a:lnTo>
                    <a:pt x="16567096" y="3106928"/>
                  </a:lnTo>
                  <a:lnTo>
                    <a:pt x="0" y="3106928"/>
                  </a:lnTo>
                  <a:close/>
                </a:path>
              </a:pathLst>
            </a:custGeom>
            <a:solidFill>
              <a:srgbClr val="000000">
                <a:alpha val="0"/>
              </a:srgbClr>
            </a:solidFill>
          </p:spPr>
        </p:sp>
        <p:sp>
          <p:nvSpPr>
            <p:cNvPr name="TextBox 4" id="4"/>
            <p:cNvSpPr txBox="true"/>
            <p:nvPr/>
          </p:nvSpPr>
          <p:spPr>
            <a:xfrm>
              <a:off x="0" y="-95250"/>
              <a:ext cx="16567096" cy="3202178"/>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ADVANTAGES OF PROPOSED SYSTEM</a:t>
              </a:r>
            </a:p>
            <a:p>
              <a:pPr algn="ctr">
                <a:lnSpc>
                  <a:spcPts val="5759"/>
                </a:lnSpc>
              </a:pPr>
            </a:p>
            <a:p>
              <a:pPr algn="ctr">
                <a:lnSpc>
                  <a:spcPts val="5759"/>
                </a:lnSpc>
              </a:pP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752475" y="2400300"/>
            <a:ext cx="17535525" cy="7105650"/>
          </a:xfrm>
          <a:prstGeom prst="rect">
            <a:avLst/>
          </a:prstGeom>
        </p:spPr>
        <p:txBody>
          <a:bodyPr anchor="t" rtlCol="false" tIns="0" lIns="0" bIns="0" rIns="0">
            <a:spAutoFit/>
          </a:bodyPr>
          <a:lstStyle/>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Interactive &amp; Dynamic: Real-time filtering and visualization with Shiny.</a:t>
            </a:r>
          </a:p>
          <a:p>
            <a:pPr algn="l">
              <a:lnSpc>
                <a:spcPts val="5040"/>
              </a:lnSpc>
            </a:pP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Com</a:t>
            </a:r>
            <a:r>
              <a:rPr lang="en-US" sz="4200">
                <a:solidFill>
                  <a:srgbClr val="000000"/>
                </a:solidFill>
                <a:latin typeface="Times New Roman"/>
                <a:ea typeface="Times New Roman"/>
                <a:cs typeface="Times New Roman"/>
                <a:sym typeface="Times New Roman"/>
              </a:rPr>
              <a:t>prehensive Insights: Visuals plus statistical analysis (e.g., correlations).</a:t>
            </a:r>
          </a:p>
          <a:p>
            <a:pPr algn="l">
              <a:lnSpc>
                <a:spcPts val="5040"/>
              </a:lnSpc>
            </a:pP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Tim</a:t>
            </a:r>
            <a:r>
              <a:rPr lang="en-US" sz="4200">
                <a:solidFill>
                  <a:srgbClr val="000000"/>
                </a:solidFill>
                <a:latin typeface="Times New Roman"/>
                <a:ea typeface="Times New Roman"/>
                <a:cs typeface="Times New Roman"/>
                <a:sym typeface="Times New Roman"/>
              </a:rPr>
              <a:t>e-Saving: Automates chart creation and data process</a:t>
            </a:r>
            <a:r>
              <a:rPr lang="en-US" sz="4200">
                <a:solidFill>
                  <a:srgbClr val="000000"/>
                </a:solidFill>
                <a:latin typeface="Times New Roman"/>
                <a:ea typeface="Times New Roman"/>
                <a:cs typeface="Times New Roman"/>
                <a:sym typeface="Times New Roman"/>
              </a:rPr>
              <a:t>ing.</a:t>
            </a:r>
          </a:p>
          <a:p>
            <a:pPr algn="l">
              <a:lnSpc>
                <a:spcPts val="5040"/>
              </a:lnSpc>
            </a:pP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Use</a:t>
            </a:r>
            <a:r>
              <a:rPr lang="en-US" sz="4200">
                <a:solidFill>
                  <a:srgbClr val="000000"/>
                </a:solidFill>
                <a:latin typeface="Times New Roman"/>
                <a:ea typeface="Times New Roman"/>
                <a:cs typeface="Times New Roman"/>
                <a:sym typeface="Times New Roman"/>
              </a:rPr>
              <a:t>r-Friendly: Intuitive UI for non-coders to explore survey data.</a:t>
            </a:r>
          </a:p>
          <a:p>
            <a:pPr algn="l">
              <a:lnSpc>
                <a:spcPts val="5040"/>
              </a:lnSpc>
            </a:pPr>
          </a:p>
          <a:p>
            <a:pPr algn="l" marL="906783" indent="-453392" lvl="1">
              <a:lnSpc>
                <a:spcPts val="5040"/>
              </a:lnSpc>
              <a:buFont typeface="Arial"/>
              <a:buChar char="•"/>
            </a:pPr>
            <a:r>
              <a:rPr lang="en-US" sz="4200">
                <a:solidFill>
                  <a:srgbClr val="000000"/>
                </a:solidFill>
                <a:latin typeface="Times New Roman"/>
                <a:ea typeface="Times New Roman"/>
                <a:cs typeface="Times New Roman"/>
                <a:sym typeface="Times New Roman"/>
              </a:rPr>
              <a:t>Exportable Outputs: Charts and data downloadable for reports.</a:t>
            </a:r>
          </a:p>
          <a:p>
            <a:pPr algn="ctr">
              <a:lnSpc>
                <a:spcPts val="50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11854" y="201850"/>
            <a:ext cx="11528298" cy="2668731"/>
            <a:chOff x="0" y="0"/>
            <a:chExt cx="15371064" cy="3558308"/>
          </a:xfrm>
        </p:grpSpPr>
        <p:sp>
          <p:nvSpPr>
            <p:cNvPr name="Freeform 3" id="3"/>
            <p:cNvSpPr/>
            <p:nvPr/>
          </p:nvSpPr>
          <p:spPr>
            <a:xfrm flipH="false" flipV="false" rot="0">
              <a:off x="0" y="0"/>
              <a:ext cx="15371065" cy="3558308"/>
            </a:xfrm>
            <a:custGeom>
              <a:avLst/>
              <a:gdLst/>
              <a:ahLst/>
              <a:cxnLst/>
              <a:rect r="r" b="b" t="t" l="l"/>
              <a:pathLst>
                <a:path h="3558308" w="15371065">
                  <a:moveTo>
                    <a:pt x="0" y="0"/>
                  </a:moveTo>
                  <a:lnTo>
                    <a:pt x="15371065" y="0"/>
                  </a:lnTo>
                  <a:lnTo>
                    <a:pt x="15371065" y="3558308"/>
                  </a:lnTo>
                  <a:lnTo>
                    <a:pt x="0" y="3558308"/>
                  </a:lnTo>
                  <a:close/>
                </a:path>
              </a:pathLst>
            </a:custGeom>
            <a:solidFill>
              <a:srgbClr val="000000">
                <a:alpha val="0"/>
              </a:srgbClr>
            </a:solidFill>
          </p:spPr>
        </p:sp>
        <p:sp>
          <p:nvSpPr>
            <p:cNvPr name="TextBox 4" id="4"/>
            <p:cNvSpPr txBox="true"/>
            <p:nvPr/>
          </p:nvSpPr>
          <p:spPr>
            <a:xfrm>
              <a:off x="0" y="-95250"/>
              <a:ext cx="15371064" cy="3653558"/>
            </a:xfrm>
            <a:prstGeom prst="rect">
              <a:avLst/>
            </a:prstGeom>
          </p:spPr>
          <p:txBody>
            <a:bodyPr anchor="t" rtlCol="false" tIns="0" lIns="0" bIns="0" rIns="0"/>
            <a:lstStyle/>
            <a:p>
              <a:pPr algn="ctr">
                <a:lnSpc>
                  <a:spcPts val="5759"/>
                </a:lnSpc>
              </a:pPr>
              <a:r>
                <a:rPr lang="en-US" b="true" sz="4800" spc="-90">
                  <a:solidFill>
                    <a:srgbClr val="FF0000"/>
                  </a:solidFill>
                  <a:latin typeface="Arial Bold"/>
                  <a:ea typeface="Arial Bold"/>
                  <a:cs typeface="Arial Bold"/>
                  <a:sym typeface="Arial Bold"/>
                </a:rPr>
                <a:t> LIST OF MODULES</a:t>
              </a:r>
            </a:p>
            <a:p>
              <a:pPr algn="ctr">
                <a:lnSpc>
                  <a:spcPts val="5759"/>
                </a:lnSpc>
              </a:pP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557846" y="2366328"/>
            <a:ext cx="14697909" cy="4901564"/>
          </a:xfrm>
          <a:prstGeom prst="rect">
            <a:avLst/>
          </a:prstGeom>
        </p:spPr>
        <p:txBody>
          <a:bodyPr anchor="t" rtlCol="false" tIns="0" lIns="0" bIns="0" rIns="0">
            <a:spAutoFit/>
          </a:bodyPr>
          <a:lstStyle/>
          <a:p>
            <a:pPr algn="just" marL="906783" indent="-453392" lvl="1">
              <a:lnSpc>
                <a:spcPts val="7770"/>
              </a:lnSpc>
              <a:buAutoNum type="arabicPeriod" startAt="1"/>
            </a:pPr>
            <a:r>
              <a:rPr lang="en-US" sz="4200">
                <a:solidFill>
                  <a:srgbClr val="000000"/>
                </a:solidFill>
                <a:latin typeface="Times New Roman"/>
                <a:ea typeface="Times New Roman"/>
                <a:cs typeface="Times New Roman"/>
                <a:sym typeface="Times New Roman"/>
              </a:rPr>
              <a:t>Data</a:t>
            </a:r>
            <a:r>
              <a:rPr lang="en-US" sz="4200">
                <a:solidFill>
                  <a:srgbClr val="000000"/>
                </a:solidFill>
                <a:latin typeface="Times New Roman"/>
                <a:ea typeface="Times New Roman"/>
                <a:cs typeface="Times New Roman"/>
                <a:sym typeface="Times New Roman"/>
              </a:rPr>
              <a:t> Processing Module: Load, clean, and filter survey data.</a:t>
            </a:r>
          </a:p>
          <a:p>
            <a:pPr algn="just" marL="906783" indent="-453392" lvl="1">
              <a:lnSpc>
                <a:spcPts val="7770"/>
              </a:lnSpc>
              <a:buAutoNum type="arabicPeriod" startAt="1"/>
            </a:pPr>
            <a:r>
              <a:rPr lang="en-US" sz="4200">
                <a:solidFill>
                  <a:srgbClr val="000000"/>
                </a:solidFill>
                <a:latin typeface="Times New Roman"/>
                <a:ea typeface="Times New Roman"/>
                <a:cs typeface="Times New Roman"/>
                <a:sym typeface="Times New Roman"/>
              </a:rPr>
              <a:t>Visualization Module: Create pie charts and histograms.</a:t>
            </a:r>
          </a:p>
          <a:p>
            <a:pPr algn="just" marL="906783" indent="-453392" lvl="1">
              <a:lnSpc>
                <a:spcPts val="7770"/>
              </a:lnSpc>
              <a:buAutoNum type="arabicPeriod" startAt="1"/>
            </a:pPr>
            <a:r>
              <a:rPr lang="en-US" sz="4200">
                <a:solidFill>
                  <a:srgbClr val="000000"/>
                </a:solidFill>
                <a:latin typeface="Times New Roman"/>
                <a:ea typeface="Times New Roman"/>
                <a:cs typeface="Times New Roman"/>
                <a:sym typeface="Times New Roman"/>
              </a:rPr>
              <a:t>Statistical Analysis Module: Compute and display stats.</a:t>
            </a:r>
          </a:p>
          <a:p>
            <a:pPr algn="just" marL="906783" indent="-453392" lvl="1">
              <a:lnSpc>
                <a:spcPts val="7770"/>
              </a:lnSpc>
              <a:buAutoNum type="arabicPeriod" startAt="1"/>
            </a:pPr>
            <a:r>
              <a:rPr lang="en-US" sz="4200">
                <a:solidFill>
                  <a:srgbClr val="000000"/>
                </a:solidFill>
                <a:latin typeface="Times New Roman"/>
                <a:ea typeface="Times New Roman"/>
                <a:cs typeface="Times New Roman"/>
                <a:sym typeface="Times New Roman"/>
              </a:rPr>
              <a:t>Export Module: Save visualizations and data files.</a:t>
            </a:r>
          </a:p>
          <a:p>
            <a:pPr algn="just">
              <a:lnSpc>
                <a:spcPts val="777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79849" y="356806"/>
            <a:ext cx="11528298" cy="1621782"/>
            <a:chOff x="0" y="0"/>
            <a:chExt cx="15371064" cy="2162376"/>
          </a:xfrm>
        </p:grpSpPr>
        <p:sp>
          <p:nvSpPr>
            <p:cNvPr name="Freeform 3" id="3"/>
            <p:cNvSpPr/>
            <p:nvPr/>
          </p:nvSpPr>
          <p:spPr>
            <a:xfrm flipH="false" flipV="false" rot="0">
              <a:off x="0" y="0"/>
              <a:ext cx="15371065" cy="2162376"/>
            </a:xfrm>
            <a:custGeom>
              <a:avLst/>
              <a:gdLst/>
              <a:ahLst/>
              <a:cxnLst/>
              <a:rect r="r" b="b" t="t" l="l"/>
              <a:pathLst>
                <a:path h="2162376" w="15371065">
                  <a:moveTo>
                    <a:pt x="0" y="0"/>
                  </a:moveTo>
                  <a:lnTo>
                    <a:pt x="15371065" y="0"/>
                  </a:lnTo>
                  <a:lnTo>
                    <a:pt x="15371065" y="2162376"/>
                  </a:lnTo>
                  <a:lnTo>
                    <a:pt x="0" y="2162376"/>
                  </a:lnTo>
                  <a:close/>
                </a:path>
              </a:pathLst>
            </a:custGeom>
            <a:solidFill>
              <a:srgbClr val="000000">
                <a:alpha val="0"/>
              </a:srgbClr>
            </a:solidFill>
          </p:spPr>
        </p:sp>
        <p:sp>
          <p:nvSpPr>
            <p:cNvPr name="TextBox 4" id="4"/>
            <p:cNvSpPr txBox="true"/>
            <p:nvPr/>
          </p:nvSpPr>
          <p:spPr>
            <a:xfrm>
              <a:off x="0" y="-95250"/>
              <a:ext cx="15371064" cy="2257626"/>
            </a:xfrm>
            <a:prstGeom prst="rect">
              <a:avLst/>
            </a:prstGeom>
          </p:spPr>
          <p:txBody>
            <a:bodyPr anchor="t" rtlCol="false" tIns="0" lIns="0" bIns="0" rIns="0"/>
            <a:lstStyle/>
            <a:p>
              <a:pPr algn="ctr">
                <a:lnSpc>
                  <a:spcPts val="5759"/>
                </a:lnSpc>
              </a:pPr>
              <a:r>
                <a:rPr lang="en-US" b="true" sz="4800">
                  <a:solidFill>
                    <a:srgbClr val="FF0000"/>
                  </a:solidFill>
                  <a:latin typeface="Arial Bold"/>
                  <a:ea typeface="Arial Bold"/>
                  <a:cs typeface="Arial Bold"/>
                  <a:sym typeface="Arial Bold"/>
                </a:rPr>
                <a:t>MODULE DESCRIPTIONS</a:t>
              </a:r>
            </a:p>
          </p:txBody>
        </p:sp>
      </p:grpSp>
      <p:sp>
        <p:nvSpPr>
          <p:cNvPr name="Freeform 5" id="5"/>
          <p:cNvSpPr/>
          <p:nvPr/>
        </p:nvSpPr>
        <p:spPr>
          <a:xfrm flipH="false" flipV="false" rot="0">
            <a:off x="1262571" y="334332"/>
            <a:ext cx="1585784" cy="1572191"/>
          </a:xfrm>
          <a:custGeom>
            <a:avLst/>
            <a:gdLst/>
            <a:ahLst/>
            <a:cxnLst/>
            <a:rect r="r" b="b" t="t" l="l"/>
            <a:pathLst>
              <a:path h="1572191" w="1585784">
                <a:moveTo>
                  <a:pt x="0" y="0"/>
                </a:moveTo>
                <a:lnTo>
                  <a:pt x="1585784" y="0"/>
                </a:lnTo>
                <a:lnTo>
                  <a:pt x="1585784" y="1572191"/>
                </a:lnTo>
                <a:lnTo>
                  <a:pt x="0" y="1572191"/>
                </a:lnTo>
                <a:lnTo>
                  <a:pt x="0" y="0"/>
                </a:lnTo>
                <a:close/>
              </a:path>
            </a:pathLst>
          </a:custGeom>
          <a:blipFill>
            <a:blip r:embed="rId2"/>
            <a:stretch>
              <a:fillRect l="0" t="-432" r="0" b="-432"/>
            </a:stretch>
          </a:blipFill>
        </p:spPr>
      </p:sp>
      <p:sp>
        <p:nvSpPr>
          <p:cNvPr name="Freeform 6" id="6"/>
          <p:cNvSpPr/>
          <p:nvPr/>
        </p:nvSpPr>
        <p:spPr>
          <a:xfrm flipH="false" flipV="false" rot="0">
            <a:off x="15503652" y="388618"/>
            <a:ext cx="1732788" cy="1655064"/>
          </a:xfrm>
          <a:custGeom>
            <a:avLst/>
            <a:gdLst/>
            <a:ahLst/>
            <a:cxnLst/>
            <a:rect r="r" b="b" t="t" l="l"/>
            <a:pathLst>
              <a:path h="1655064" w="1732788">
                <a:moveTo>
                  <a:pt x="0" y="0"/>
                </a:moveTo>
                <a:lnTo>
                  <a:pt x="1732788" y="0"/>
                </a:lnTo>
                <a:lnTo>
                  <a:pt x="1732788" y="1655064"/>
                </a:lnTo>
                <a:lnTo>
                  <a:pt x="0" y="1655064"/>
                </a:lnTo>
                <a:lnTo>
                  <a:pt x="0" y="0"/>
                </a:lnTo>
                <a:close/>
              </a:path>
            </a:pathLst>
          </a:custGeom>
          <a:blipFill>
            <a:blip r:embed="rId3"/>
            <a:stretch>
              <a:fillRect l="-248" t="0" r="-248" b="0"/>
            </a:stretch>
          </a:blipFill>
        </p:spPr>
      </p:sp>
      <p:sp>
        <p:nvSpPr>
          <p:cNvPr name="TextBox 7" id="7"/>
          <p:cNvSpPr txBox="true"/>
          <p:nvPr/>
        </p:nvSpPr>
        <p:spPr>
          <a:xfrm rot="0">
            <a:off x="1931638" y="2486025"/>
            <a:ext cx="12827318" cy="6579870"/>
          </a:xfrm>
          <a:prstGeom prst="rect">
            <a:avLst/>
          </a:prstGeom>
        </p:spPr>
        <p:txBody>
          <a:bodyPr anchor="t" rtlCol="false" tIns="0" lIns="0" bIns="0" rIns="0">
            <a:spAutoFit/>
          </a:bodyPr>
          <a:lstStyle/>
          <a:p>
            <a:pPr algn="l">
              <a:lnSpc>
                <a:spcPts val="5280"/>
              </a:lnSpc>
            </a:pPr>
            <a:r>
              <a:rPr lang="en-US" sz="4000">
                <a:solidFill>
                  <a:srgbClr val="000000"/>
                </a:solidFill>
                <a:latin typeface="Times New Roman"/>
                <a:ea typeface="Times New Roman"/>
                <a:cs typeface="Times New Roman"/>
                <a:sym typeface="Times New Roman"/>
              </a:rPr>
              <a:t>1. Data Processing Module:</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Loads CSV files or sample data (e.g., read.csv()).</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Cleans data (e.g., na.omit() with dplyr).</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Applies reactive filters (e.g., Age range).</a:t>
            </a:r>
          </a:p>
          <a:p>
            <a:pPr algn="l">
              <a:lnSpc>
                <a:spcPts val="5280"/>
              </a:lnSpc>
            </a:pPr>
          </a:p>
          <a:p>
            <a:pPr algn="l">
              <a:lnSpc>
                <a:spcPts val="5280"/>
              </a:lnSpc>
            </a:pPr>
            <a:r>
              <a:rPr lang="en-US" sz="4000">
                <a:solidFill>
                  <a:srgbClr val="000000"/>
                </a:solidFill>
                <a:latin typeface="Times New Roman"/>
                <a:ea typeface="Times New Roman"/>
                <a:cs typeface="Times New Roman"/>
                <a:sym typeface="Times New Roman"/>
              </a:rPr>
              <a:t>2. Visualization Module:</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Generates pie charts for categorical data (e.g., Gender).</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Creates histograms for numerical data (e.g., Age).</a:t>
            </a:r>
          </a:p>
          <a:p>
            <a:pPr algn="l" marL="863604" indent="-431802" lvl="1">
              <a:lnSpc>
                <a:spcPts val="5280"/>
              </a:lnSpc>
              <a:buFont typeface="Arial"/>
              <a:buChar char="•"/>
            </a:pPr>
            <a:r>
              <a:rPr lang="en-US" sz="4000">
                <a:solidFill>
                  <a:srgbClr val="000000"/>
                </a:solidFill>
                <a:latin typeface="Times New Roman"/>
                <a:ea typeface="Times New Roman"/>
                <a:cs typeface="Times New Roman"/>
                <a:sym typeface="Times New Roman"/>
              </a:rPr>
              <a:t>Uses ggplot2 with Shiny for interactivity.</a:t>
            </a:r>
          </a:p>
          <a:p>
            <a:pPr algn="ctr">
              <a:lnSpc>
                <a:spcPts val="38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DAGgZeITEyw</dc:identifier>
  <dcterms:modified xsi:type="dcterms:W3CDTF">2011-08-01T06:04:30Z</dcterms:modified>
  <cp:revision>1</cp:revision>
  <dc:title>TCPR Template.pptx</dc:title>
</cp:coreProperties>
</file>