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0" r:id="rId2"/>
  </p:sldMasterIdLst>
  <p:sldIdLst>
    <p:sldId id="256" r:id="rId3"/>
    <p:sldId id="257" r:id="rId4"/>
    <p:sldId id="258" r:id="rId5"/>
    <p:sldId id="259" r:id="rId6"/>
    <p:sldId id="260" r:id="rId7"/>
    <p:sldId id="263" r:id="rId8"/>
    <p:sldId id="262" r:id="rId9"/>
    <p:sldId id="261" r:id="rId10"/>
    <p:sldId id="264" r:id="rId11"/>
    <p:sldId id="265" r:id="rId12"/>
    <p:sldId id="266" r:id="rId13"/>
    <p:sldId id="267" r:id="rId14"/>
    <p:sldId id="268" r:id="rId15"/>
    <p:sldId id="273" r:id="rId16"/>
    <p:sldId id="274" r:id="rId17"/>
    <p:sldId id="275"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085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828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556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401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711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281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07723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792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02848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981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350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89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64641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82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1366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908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42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69373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5941-BD4D-1F4A-2BC9-61C1E20F7B61}"/>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E20264FC-9A94-00AB-54E8-6B98E43CFC6A}"/>
              </a:ext>
            </a:extLst>
          </p:cNvPr>
          <p:cNvSpPr>
            <a:spLocks noGrp="1"/>
          </p:cNvSpPr>
          <p:nvPr>
            <p:ph type="subTitle" idx="1"/>
          </p:nvPr>
        </p:nvSpPr>
        <p:spPr>
          <a:xfrm>
            <a:off x="2692398" y="3657597"/>
            <a:ext cx="6815669" cy="1774374"/>
          </a:xfrm>
        </p:spPr>
        <p:txBody>
          <a:bodyPr>
            <a:normAutofit fontScale="92500" lnSpcReduction="10000"/>
          </a:bodyPr>
          <a:lstStyle/>
          <a:p>
            <a:r>
              <a:rPr lang="en-US" b="1" dirty="0"/>
              <a:t>Name : ABINESH .S</a:t>
            </a:r>
          </a:p>
          <a:p>
            <a:r>
              <a:rPr lang="en-US" b="1" dirty="0"/>
              <a:t>Register </a:t>
            </a:r>
            <a:r>
              <a:rPr lang="en-US" sz="2400" b="1" dirty="0"/>
              <a:t>No</a:t>
            </a:r>
            <a:r>
              <a:rPr lang="en-US" b="1" dirty="0"/>
              <a:t> : User ID </a:t>
            </a:r>
            <a:r>
              <a:rPr lang="en-US" b="1"/>
              <a:t>– asunm109442301</a:t>
            </a:r>
            <a:endParaRPr lang="en-US" sz="3100" b="1" dirty="0"/>
          </a:p>
          <a:p>
            <a:r>
              <a:rPr lang="en-US" b="1" dirty="0"/>
              <a:t>Department : III B. Com (cooperate </a:t>
            </a:r>
            <a:r>
              <a:rPr lang="en-US" b="1" dirty="0" err="1"/>
              <a:t>secerataryship</a:t>
            </a:r>
            <a:r>
              <a:rPr lang="en-US" b="1" dirty="0"/>
              <a:t> )</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345714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CEF6-F651-EC2C-7FB4-46FA4C9A2CFD}"/>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F1B218D8-30AE-4906-3FE3-10E5064B2015}"/>
              </a:ext>
            </a:extLst>
          </p:cNvPr>
          <p:cNvPicPr>
            <a:picLocks noGrp="1" noChangeAspect="1"/>
          </p:cNvPicPr>
          <p:nvPr>
            <p:ph idx="1"/>
          </p:nvPr>
        </p:nvPicPr>
        <p:blipFill>
          <a:blip r:embed="rId2"/>
          <a:stretch>
            <a:fillRect/>
          </a:stretch>
        </p:blipFill>
        <p:spPr>
          <a:xfrm>
            <a:off x="7541310" y="2557993"/>
            <a:ext cx="3466638" cy="3317875"/>
          </a:xfrm>
          <a:prstGeom prst="rect">
            <a:avLst/>
          </a:prstGeom>
        </p:spPr>
      </p:pic>
      <p:sp>
        <p:nvSpPr>
          <p:cNvPr id="6" name="TextBox 5">
            <a:extLst>
              <a:ext uri="{FF2B5EF4-FFF2-40B4-BE49-F238E27FC236}">
                <a16:creationId xmlns:a16="http://schemas.microsoft.com/office/drawing/2014/main" id="{C7D5B81D-6147-903B-4479-4F8C50718C4B}"/>
              </a:ext>
            </a:extLst>
          </p:cNvPr>
          <p:cNvSpPr txBox="1"/>
          <p:nvPr/>
        </p:nvSpPr>
        <p:spPr>
          <a:xfrm>
            <a:off x="1184052" y="2459548"/>
            <a:ext cx="6096000" cy="3416320"/>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149265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3A45-20F6-9723-9D6C-A18580EEC254}"/>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DA1B99BF-A62A-6DC7-A01F-8D0068AE035D}"/>
              </a:ext>
            </a:extLst>
          </p:cNvPr>
          <p:cNvSpPr>
            <a:spLocks noGrp="1"/>
          </p:cNvSpPr>
          <p:nvPr>
            <p:ph idx="1"/>
          </p:nvPr>
        </p:nvSpPr>
        <p:spPr/>
        <p:txBody>
          <a:bodyPr>
            <a:normAutofit fontScale="700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endParaRPr lang="en-IN" dirty="0"/>
          </a:p>
        </p:txBody>
      </p:sp>
    </p:spTree>
    <p:extLst>
      <p:ext uri="{BB962C8B-B14F-4D97-AF65-F5344CB8AC3E}">
        <p14:creationId xmlns:p14="http://schemas.microsoft.com/office/powerpoint/2010/main" val="49141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C578-8580-4C8F-A34D-798D62383BCB}"/>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9BF6BF69-2FAC-7F7E-ED9F-8CAEB7A1CE4A}"/>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98818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8D52-0CC1-A55B-ACFC-4F2692F36943}"/>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907000F-91D5-0639-A284-6BE5F4F931F5}"/>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53403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C591-2C21-ECF7-A7D4-1C470D544A13}"/>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5151D359-B992-89D6-6CED-5881E71D5543}"/>
              </a:ext>
            </a:extLst>
          </p:cNvPr>
          <p:cNvSpPr>
            <a:spLocks noGrp="1"/>
          </p:cNvSpPr>
          <p:nvPr>
            <p:ph idx="1"/>
          </p:nvPr>
        </p:nvSpPr>
        <p:spPr/>
        <p:txBody>
          <a:bodyPr>
            <a:normAutofit fontScale="92500" lnSpcReduction="20000"/>
          </a:bodyPr>
          <a:lstStyle/>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67962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5EEF-D5B8-F553-AD18-1EC60FAA934B}"/>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0640438A-0BF5-F311-11D9-760DE6F3F38D}"/>
              </a:ext>
            </a:extLst>
          </p:cNvPr>
          <p:cNvSpPr>
            <a:spLocks noGrp="1"/>
          </p:cNvSpPr>
          <p:nvPr>
            <p:ph idx="1"/>
          </p:nvPr>
        </p:nvSpPr>
        <p:spPr/>
        <p:txBody>
          <a:bodyPr/>
          <a:lstStyle/>
          <a:p>
            <a:pPr marL="0" indent="0" algn="ctr">
              <a:buNone/>
            </a:pPr>
            <a:r>
              <a:rPr lang="en-US" sz="4000" b="1" dirty="0"/>
              <a:t> </a:t>
            </a:r>
          </a:p>
          <a:p>
            <a:pPr marL="0" indent="0" algn="ctr">
              <a:buNone/>
            </a:pPr>
            <a:r>
              <a:rPr lang="en-US" sz="4000" b="1" dirty="0"/>
              <a:t>Employee Type Analysis Using Excel &amp; </a:t>
            </a:r>
          </a:p>
          <a:p>
            <a:pPr algn="ctr"/>
            <a:r>
              <a:rPr lang="en-US" sz="4000" b="1" dirty="0"/>
              <a:t>Employee Department Count Analysis Using Excel </a:t>
            </a:r>
          </a:p>
          <a:p>
            <a:endParaRPr lang="en-IN" sz="4400" dirty="0"/>
          </a:p>
        </p:txBody>
      </p:sp>
    </p:spTree>
    <p:extLst>
      <p:ext uri="{BB962C8B-B14F-4D97-AF65-F5344CB8AC3E}">
        <p14:creationId xmlns:p14="http://schemas.microsoft.com/office/powerpoint/2010/main" val="157882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AA0E-4A19-E50B-52B6-28A4D8E956D6}"/>
              </a:ext>
            </a:extLst>
          </p:cNvPr>
          <p:cNvSpPr>
            <a:spLocks noGrp="1"/>
          </p:cNvSpPr>
          <p:nvPr>
            <p:ph type="title"/>
          </p:nvPr>
        </p:nvSpPr>
        <p:spPr/>
        <p:txBody>
          <a:bodyPr/>
          <a:lstStyle/>
          <a:p>
            <a:r>
              <a:rPr lang="en-US" b="1" dirty="0"/>
              <a:t>AGENDA</a:t>
            </a:r>
            <a:endParaRPr lang="en-IN" dirty="0"/>
          </a:p>
        </p:txBody>
      </p:sp>
      <p:pic>
        <p:nvPicPr>
          <p:cNvPr id="4" name="Picture 5">
            <a:extLst>
              <a:ext uri="{FF2B5EF4-FFF2-40B4-BE49-F238E27FC236}">
                <a16:creationId xmlns:a16="http://schemas.microsoft.com/office/drawing/2014/main" id="{8354AC12-DF58-63CC-0EB6-D1B2CCF70DFF}"/>
              </a:ext>
            </a:extLst>
          </p:cNvPr>
          <p:cNvPicPr>
            <a:picLocks noGrp="1" noChangeAspect="1"/>
          </p:cNvPicPr>
          <p:nvPr>
            <p:ph idx="1"/>
          </p:nvPr>
        </p:nvPicPr>
        <p:blipFill>
          <a:blip r:embed="rId2"/>
          <a:stretch>
            <a:fillRect/>
          </a:stretch>
        </p:blipFill>
        <p:spPr>
          <a:xfrm>
            <a:off x="7501307" y="2557993"/>
            <a:ext cx="3285386" cy="3317875"/>
          </a:xfrm>
          <a:prstGeom prst="rect">
            <a:avLst/>
          </a:prstGeom>
        </p:spPr>
      </p:pic>
      <p:sp>
        <p:nvSpPr>
          <p:cNvPr id="6" name="TextBox 5">
            <a:extLst>
              <a:ext uri="{FF2B5EF4-FFF2-40B4-BE49-F238E27FC236}">
                <a16:creationId xmlns:a16="http://schemas.microsoft.com/office/drawing/2014/main" id="{0EEC8318-04A7-D4BC-48B7-8EB72447561C}"/>
              </a:ext>
            </a:extLst>
          </p:cNvPr>
          <p:cNvSpPr txBox="1"/>
          <p:nvPr/>
        </p:nvSpPr>
        <p:spPr>
          <a:xfrm>
            <a:off x="1405307" y="2557993"/>
            <a:ext cx="6096000" cy="3539430"/>
          </a:xfrm>
          <a:prstGeom prst="rect">
            <a:avLst/>
          </a:prstGeom>
          <a:noFill/>
        </p:spPr>
        <p:txBody>
          <a:bodyPr wrap="square">
            <a:spAutoFit/>
          </a:bodyPr>
          <a:lstStyle/>
          <a:p>
            <a:pPr marL="457200" indent="-457200">
              <a:buFont typeface="+mj-lt"/>
              <a:buAutoNum type="arabicPeriod"/>
            </a:pPr>
            <a:r>
              <a:rPr lang="en-US" sz="2800" b="1" dirty="0"/>
              <a:t>Problem Statement </a:t>
            </a:r>
          </a:p>
          <a:p>
            <a:pPr marL="457200" indent="-457200">
              <a:buFont typeface="+mj-lt"/>
              <a:buAutoNum type="arabicPeriod"/>
            </a:pPr>
            <a:r>
              <a:rPr lang="en-US" sz="2800" b="1" dirty="0"/>
              <a:t>Project Overview </a:t>
            </a:r>
          </a:p>
          <a:p>
            <a:pPr marL="457200" indent="-457200">
              <a:buFont typeface="+mj-lt"/>
              <a:buAutoNum type="arabicPeriod"/>
            </a:pPr>
            <a:r>
              <a:rPr lang="en-US" sz="2800" b="1" dirty="0"/>
              <a:t>End Users</a:t>
            </a:r>
          </a:p>
          <a:p>
            <a:pPr marL="457200" indent="-457200">
              <a:buFont typeface="+mj-lt"/>
              <a:buAutoNum type="arabicPeriod"/>
            </a:pPr>
            <a:r>
              <a:rPr lang="en-US" sz="2800" b="1" dirty="0"/>
              <a:t>Our Solution &amp; Preposition</a:t>
            </a:r>
          </a:p>
          <a:p>
            <a:pPr marL="457200" indent="-457200">
              <a:buFont typeface="+mj-lt"/>
              <a:buAutoNum type="arabicPeriod"/>
            </a:pPr>
            <a:r>
              <a:rPr lang="en-US" sz="2800" b="1" dirty="0"/>
              <a:t>Dataset Description </a:t>
            </a:r>
          </a:p>
          <a:p>
            <a:pPr marL="457200" indent="-457200">
              <a:buFont typeface="+mj-lt"/>
              <a:buAutoNum type="arabicPeriod"/>
            </a:pPr>
            <a:r>
              <a:rPr lang="en-US" sz="2800" b="1" dirty="0"/>
              <a:t>Modelling Approach </a:t>
            </a:r>
          </a:p>
          <a:p>
            <a:pPr marL="457200" indent="-457200">
              <a:buFont typeface="+mj-lt"/>
              <a:buAutoNum type="arabicPeriod"/>
            </a:pPr>
            <a:r>
              <a:rPr lang="en-US" sz="2800" b="1" dirty="0"/>
              <a:t>Results &amp; Discussion </a:t>
            </a:r>
          </a:p>
          <a:p>
            <a:pPr marL="457200" indent="-457200">
              <a:buFont typeface="+mj-lt"/>
              <a:buAutoNum type="arabicPeriod"/>
            </a:pPr>
            <a:r>
              <a:rPr lang="en-US" sz="2800" b="1" dirty="0"/>
              <a:t>Conclusion</a:t>
            </a:r>
          </a:p>
        </p:txBody>
      </p:sp>
    </p:spTree>
    <p:extLst>
      <p:ext uri="{BB962C8B-B14F-4D97-AF65-F5344CB8AC3E}">
        <p14:creationId xmlns:p14="http://schemas.microsoft.com/office/powerpoint/2010/main" val="107219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1FC6-76D7-4116-C555-66FF846447FD}"/>
              </a:ext>
            </a:extLst>
          </p:cNvPr>
          <p:cNvSpPr>
            <a:spLocks noGrp="1"/>
          </p:cNvSpPr>
          <p:nvPr>
            <p:ph type="title"/>
          </p:nvPr>
        </p:nvSpPr>
        <p:spPr/>
        <p:txBody>
          <a:bodyPr/>
          <a:lstStyle/>
          <a:p>
            <a:r>
              <a:rPr lang="en-US" b="1" dirty="0"/>
              <a:t>Problem Statement </a:t>
            </a:r>
            <a:endParaRPr lang="en-IN" dirty="0"/>
          </a:p>
        </p:txBody>
      </p:sp>
      <p:pic>
        <p:nvPicPr>
          <p:cNvPr id="4" name="Picture 4">
            <a:extLst>
              <a:ext uri="{FF2B5EF4-FFF2-40B4-BE49-F238E27FC236}">
                <a16:creationId xmlns:a16="http://schemas.microsoft.com/office/drawing/2014/main" id="{164F2DB6-F541-8C30-D1EB-96AE7E7DD02A}"/>
              </a:ext>
            </a:extLst>
          </p:cNvPr>
          <p:cNvPicPr>
            <a:picLocks noGrp="1" noChangeAspect="1"/>
          </p:cNvPicPr>
          <p:nvPr>
            <p:ph idx="1"/>
          </p:nvPr>
        </p:nvPicPr>
        <p:blipFill>
          <a:blip r:embed="rId2"/>
          <a:stretch>
            <a:fillRect/>
          </a:stretch>
        </p:blipFill>
        <p:spPr>
          <a:xfrm>
            <a:off x="8196666" y="2557993"/>
            <a:ext cx="2699932" cy="3317875"/>
          </a:xfrm>
          <a:prstGeom prst="rect">
            <a:avLst/>
          </a:prstGeom>
        </p:spPr>
      </p:pic>
      <p:sp>
        <p:nvSpPr>
          <p:cNvPr id="6" name="TextBox 5">
            <a:extLst>
              <a:ext uri="{FF2B5EF4-FFF2-40B4-BE49-F238E27FC236}">
                <a16:creationId xmlns:a16="http://schemas.microsoft.com/office/drawing/2014/main" id="{16A88B28-1C8B-28A5-22A8-CA4AE117688B}"/>
              </a:ext>
            </a:extLst>
          </p:cNvPr>
          <p:cNvSpPr txBox="1"/>
          <p:nvPr/>
        </p:nvSpPr>
        <p:spPr>
          <a:xfrm>
            <a:off x="1382485" y="2447168"/>
            <a:ext cx="6433457" cy="3139321"/>
          </a:xfrm>
          <a:prstGeom prst="rect">
            <a:avLst/>
          </a:prstGeom>
          <a:noFill/>
        </p:spPr>
        <p:txBody>
          <a:bodyPr wrap="square">
            <a:spAutoFit/>
          </a:bodyPr>
          <a:lstStyle/>
          <a:p>
            <a:pPr marL="285750" indent="-285750">
              <a:buFont typeface="Arial" panose="020B0604020202020204" pitchFamily="34" charset="0"/>
              <a:buChar char="•"/>
            </a:pPr>
            <a:r>
              <a:rPr lang="en-US" sz="1800" b="1" dirty="0"/>
              <a:t>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pPr marL="285750" indent="-285750">
              <a:buFont typeface="Arial" panose="020B0604020202020204" pitchFamily="34" charset="0"/>
              <a:buChar char="•"/>
            </a:pPr>
            <a:endParaRPr lang="en-US" sz="1800" b="1" dirty="0"/>
          </a:p>
          <a:p>
            <a:r>
              <a:rPr lang="en-US" sz="18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spTree>
    <p:extLst>
      <p:ext uri="{BB962C8B-B14F-4D97-AF65-F5344CB8AC3E}">
        <p14:creationId xmlns:p14="http://schemas.microsoft.com/office/powerpoint/2010/main" val="186379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65D3-6B53-3A09-793F-AD16B533458D}"/>
              </a:ext>
            </a:extLst>
          </p:cNvPr>
          <p:cNvSpPr>
            <a:spLocks noGrp="1"/>
          </p:cNvSpPr>
          <p:nvPr>
            <p:ph type="title"/>
          </p:nvPr>
        </p:nvSpPr>
        <p:spPr/>
        <p:txBody>
          <a:bodyPr/>
          <a:lstStyle/>
          <a:p>
            <a:r>
              <a:rPr lang="en-US" b="1" dirty="0"/>
              <a:t>Project Overview</a:t>
            </a:r>
            <a:endParaRPr lang="en-IN" dirty="0"/>
          </a:p>
        </p:txBody>
      </p:sp>
      <p:pic>
        <p:nvPicPr>
          <p:cNvPr id="4" name="Picture 4">
            <a:extLst>
              <a:ext uri="{FF2B5EF4-FFF2-40B4-BE49-F238E27FC236}">
                <a16:creationId xmlns:a16="http://schemas.microsoft.com/office/drawing/2014/main" id="{BC5E20B6-C429-CCE3-A6C0-33A9400641A8}"/>
              </a:ext>
            </a:extLst>
          </p:cNvPr>
          <p:cNvPicPr>
            <a:picLocks noGrp="1" noChangeAspect="1"/>
          </p:cNvPicPr>
          <p:nvPr>
            <p:ph idx="1"/>
          </p:nvPr>
        </p:nvPicPr>
        <p:blipFill>
          <a:blip r:embed="rId2"/>
          <a:stretch>
            <a:fillRect/>
          </a:stretch>
        </p:blipFill>
        <p:spPr>
          <a:xfrm>
            <a:off x="8060640" y="2557993"/>
            <a:ext cx="2972263" cy="3317875"/>
          </a:xfrm>
          <a:prstGeom prst="rect">
            <a:avLst/>
          </a:prstGeom>
        </p:spPr>
      </p:pic>
      <p:sp>
        <p:nvSpPr>
          <p:cNvPr id="6" name="TextBox 5">
            <a:extLst>
              <a:ext uri="{FF2B5EF4-FFF2-40B4-BE49-F238E27FC236}">
                <a16:creationId xmlns:a16="http://schemas.microsoft.com/office/drawing/2014/main" id="{8CCDE902-5E44-FAF6-E159-37AA3B74D3E8}"/>
              </a:ext>
            </a:extLst>
          </p:cNvPr>
          <p:cNvSpPr txBox="1"/>
          <p:nvPr/>
        </p:nvSpPr>
        <p:spPr>
          <a:xfrm>
            <a:off x="985388" y="2477992"/>
            <a:ext cx="7320411"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407194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37D5-3EAA-4626-CA0B-78B419872E28}"/>
              </a:ext>
            </a:extLst>
          </p:cNvPr>
          <p:cNvSpPr>
            <a:spLocks noGrp="1"/>
          </p:cNvSpPr>
          <p:nvPr>
            <p:ph type="title"/>
          </p:nvPr>
        </p:nvSpPr>
        <p:spPr/>
        <p:txBody>
          <a:bodyPr/>
          <a:lstStyle/>
          <a:p>
            <a:r>
              <a:rPr lang="en-US" b="1" dirty="0"/>
              <a:t>Who are the End Users?</a:t>
            </a:r>
            <a:endParaRPr lang="en-IN" dirty="0"/>
          </a:p>
        </p:txBody>
      </p:sp>
      <p:pic>
        <p:nvPicPr>
          <p:cNvPr id="4" name="Picture 4">
            <a:extLst>
              <a:ext uri="{FF2B5EF4-FFF2-40B4-BE49-F238E27FC236}">
                <a16:creationId xmlns:a16="http://schemas.microsoft.com/office/drawing/2014/main" id="{1066AED6-0902-1BB6-9623-D56411DE3633}"/>
              </a:ext>
            </a:extLst>
          </p:cNvPr>
          <p:cNvPicPr>
            <a:picLocks noGrp="1" noChangeAspect="1"/>
          </p:cNvPicPr>
          <p:nvPr>
            <p:ph idx="1"/>
          </p:nvPr>
        </p:nvPicPr>
        <p:blipFill>
          <a:blip r:embed="rId2"/>
          <a:stretch>
            <a:fillRect/>
          </a:stretch>
        </p:blipFill>
        <p:spPr>
          <a:xfrm>
            <a:off x="6713636" y="2557993"/>
            <a:ext cx="4730098" cy="3317875"/>
          </a:xfrm>
          <a:prstGeom prst="rect">
            <a:avLst/>
          </a:prstGeom>
        </p:spPr>
      </p:pic>
      <p:sp>
        <p:nvSpPr>
          <p:cNvPr id="6" name="TextBox 5">
            <a:extLst>
              <a:ext uri="{FF2B5EF4-FFF2-40B4-BE49-F238E27FC236}">
                <a16:creationId xmlns:a16="http://schemas.microsoft.com/office/drawing/2014/main" id="{ABB592D4-D677-F07A-EF52-38DBF4551791}"/>
              </a:ext>
            </a:extLst>
          </p:cNvPr>
          <p:cNvSpPr txBox="1"/>
          <p:nvPr/>
        </p:nvSpPr>
        <p:spPr>
          <a:xfrm>
            <a:off x="617636" y="2840895"/>
            <a:ext cx="6096000" cy="2308324"/>
          </a:xfrm>
          <a:prstGeom prst="rect">
            <a:avLst/>
          </a:prstGeom>
          <a:noFill/>
        </p:spPr>
        <p:txBody>
          <a:bodyPr wrap="square">
            <a:spAutoFit/>
          </a:bodyPr>
          <a:lstStyle/>
          <a:p>
            <a:r>
              <a:rPr lang="en-US" sz="1800" b="1" dirty="0"/>
              <a:t>* </a:t>
            </a:r>
            <a:r>
              <a:rPr lang="en-US" sz="1800" b="1" u="sng" dirty="0"/>
              <a:t>Human Resources (HR) Team:</a:t>
            </a:r>
            <a:r>
              <a:rPr lang="en-US" sz="1800" b="1" dirty="0"/>
              <a:t> They will use the analysis to make informed decisions about hiring, workforce planning, and contract management.</a:t>
            </a:r>
          </a:p>
          <a:p>
            <a:pPr marL="285750" indent="-285750">
              <a:buFont typeface="Arial" panose="020B0604020202020204" pitchFamily="34" charset="0"/>
              <a:buChar char="•"/>
            </a:pPr>
            <a:endParaRPr lang="en-US" sz="1800" b="1" dirty="0"/>
          </a:p>
          <a:p>
            <a:r>
              <a:rPr lang="en-US" sz="1800" b="1" u="sng" dirty="0"/>
              <a:t>* Department Managers:</a:t>
            </a:r>
            <a:r>
              <a:rPr lang="en-US" sz="1800" b="1" dirty="0"/>
              <a:t> They will benefit from insights into workforce composition and its impact </a:t>
            </a:r>
          </a:p>
          <a:p>
            <a:r>
              <a:rPr lang="en-US" sz="1800" b="1" dirty="0"/>
              <a:t>on departmental performance, helping them allocate resources more effectively.</a:t>
            </a:r>
          </a:p>
        </p:txBody>
      </p:sp>
    </p:spTree>
    <p:extLst>
      <p:ext uri="{BB962C8B-B14F-4D97-AF65-F5344CB8AC3E}">
        <p14:creationId xmlns:p14="http://schemas.microsoft.com/office/powerpoint/2010/main" val="77510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FDD6-407B-51F6-CBF8-BAB8D505AE17}"/>
              </a:ext>
            </a:extLst>
          </p:cNvPr>
          <p:cNvSpPr>
            <a:spLocks noGrp="1"/>
          </p:cNvSpPr>
          <p:nvPr>
            <p:ph type="title"/>
          </p:nvPr>
        </p:nvSpPr>
        <p:spPr/>
        <p:txBody>
          <a:bodyPr/>
          <a:lstStyle/>
          <a:p>
            <a:r>
              <a:rPr lang="en-US" b="1" dirty="0"/>
              <a:t>Who are the End Users?</a:t>
            </a:r>
            <a:endParaRPr lang="en-IN" dirty="0"/>
          </a:p>
        </p:txBody>
      </p:sp>
      <p:pic>
        <p:nvPicPr>
          <p:cNvPr id="4" name="Picture 4">
            <a:extLst>
              <a:ext uri="{FF2B5EF4-FFF2-40B4-BE49-F238E27FC236}">
                <a16:creationId xmlns:a16="http://schemas.microsoft.com/office/drawing/2014/main" id="{FBE991BF-0106-FC6A-6D8B-7859AB52C65F}"/>
              </a:ext>
            </a:extLst>
          </p:cNvPr>
          <p:cNvPicPr>
            <a:picLocks noGrp="1" noChangeAspect="1"/>
          </p:cNvPicPr>
          <p:nvPr>
            <p:ph idx="1"/>
          </p:nvPr>
        </p:nvPicPr>
        <p:blipFill>
          <a:blip r:embed="rId2"/>
          <a:stretch>
            <a:fillRect/>
          </a:stretch>
        </p:blipFill>
        <p:spPr>
          <a:xfrm>
            <a:off x="6615665" y="2557993"/>
            <a:ext cx="4730098" cy="3317875"/>
          </a:xfrm>
          <a:prstGeom prst="rect">
            <a:avLst/>
          </a:prstGeom>
        </p:spPr>
      </p:pic>
      <p:sp>
        <p:nvSpPr>
          <p:cNvPr id="6" name="TextBox 5">
            <a:extLst>
              <a:ext uri="{FF2B5EF4-FFF2-40B4-BE49-F238E27FC236}">
                <a16:creationId xmlns:a16="http://schemas.microsoft.com/office/drawing/2014/main" id="{1962BE62-E0B1-1D23-CACE-3C0E09F394C0}"/>
              </a:ext>
            </a:extLst>
          </p:cNvPr>
          <p:cNvSpPr txBox="1"/>
          <p:nvPr/>
        </p:nvSpPr>
        <p:spPr>
          <a:xfrm>
            <a:off x="685800" y="2373983"/>
            <a:ext cx="6096000" cy="3416320"/>
          </a:xfrm>
          <a:prstGeom prst="rect">
            <a:avLst/>
          </a:prstGeom>
          <a:noFill/>
        </p:spPr>
        <p:txBody>
          <a:bodyPr wrap="square">
            <a:spAutoFit/>
          </a:bodyPr>
          <a:lstStyle/>
          <a:p>
            <a:endParaRPr lang="en-US" sz="1800" b="1" dirty="0"/>
          </a:p>
          <a:p>
            <a:r>
              <a:rPr lang="en-US" sz="1800" b="1" dirty="0"/>
              <a:t>* </a:t>
            </a:r>
            <a:r>
              <a:rPr lang="en-US" sz="1800" b="1" u="sng" dirty="0"/>
              <a:t>Senior Management/Executives: </a:t>
            </a:r>
            <a:r>
              <a:rPr lang="en-US" sz="1800" b="1" dirty="0"/>
              <a:t>They will use the findings to align workforce strategies with overall business goals and improve operational efficiency.</a:t>
            </a:r>
          </a:p>
          <a:p>
            <a:endParaRPr lang="en-US" sz="1800" b="1" dirty="0"/>
          </a:p>
          <a:p>
            <a:r>
              <a:rPr lang="en-US" sz="1800" b="1" u="sng" dirty="0"/>
              <a:t>* Employees: </a:t>
            </a:r>
            <a:r>
              <a:rPr lang="en-US" sz="1800" b="1" dirty="0"/>
              <a:t>Improved workforce management can lead to better job satisfaction, as resources are allocated more effectively, and workloads are balanced.</a:t>
            </a:r>
          </a:p>
          <a:p>
            <a:endParaRPr lang="en-US" sz="1800" b="1" dirty="0"/>
          </a:p>
          <a:p>
            <a:r>
              <a:rPr lang="en-US" sz="1800" b="1" u="sng" dirty="0"/>
              <a:t>* HR and Management Teams: </a:t>
            </a:r>
            <a:r>
              <a:rPr lang="en-US" sz="1800" b="1" dirty="0"/>
              <a:t>They benefit from having data-driven insights that guide strategic decisions and improve departmental performance</a:t>
            </a:r>
            <a:endParaRPr lang="en-IN" sz="2400" dirty="0"/>
          </a:p>
        </p:txBody>
      </p:sp>
    </p:spTree>
    <p:extLst>
      <p:ext uri="{BB962C8B-B14F-4D97-AF65-F5344CB8AC3E}">
        <p14:creationId xmlns:p14="http://schemas.microsoft.com/office/powerpoint/2010/main" val="366230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9F48-C818-B873-6452-649F79F6EED2}"/>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A4CA7238-93F1-5EE7-D384-B9748C87E6CA}"/>
              </a:ext>
            </a:extLst>
          </p:cNvPr>
          <p:cNvPicPr>
            <a:picLocks noGrp="1" noChangeAspect="1"/>
          </p:cNvPicPr>
          <p:nvPr>
            <p:ph idx="1"/>
          </p:nvPr>
        </p:nvPicPr>
        <p:blipFill>
          <a:blip r:embed="rId2"/>
          <a:stretch>
            <a:fillRect/>
          </a:stretch>
        </p:blipFill>
        <p:spPr>
          <a:xfrm>
            <a:off x="9174039" y="2557993"/>
            <a:ext cx="1855807" cy="3317875"/>
          </a:xfrm>
          <a:prstGeom prst="rect">
            <a:avLst/>
          </a:prstGeom>
        </p:spPr>
      </p:pic>
      <p:sp>
        <p:nvSpPr>
          <p:cNvPr id="6" name="TextBox 5">
            <a:extLst>
              <a:ext uri="{FF2B5EF4-FFF2-40B4-BE49-F238E27FC236}">
                <a16:creationId xmlns:a16="http://schemas.microsoft.com/office/drawing/2014/main" id="{C0AF9BC4-192C-735F-14C6-D56595F7851D}"/>
              </a:ext>
            </a:extLst>
          </p:cNvPr>
          <p:cNvSpPr txBox="1"/>
          <p:nvPr/>
        </p:nvSpPr>
        <p:spPr>
          <a:xfrm>
            <a:off x="1295402" y="2373085"/>
            <a:ext cx="7151914" cy="4093428"/>
          </a:xfrm>
          <a:prstGeom prst="rect">
            <a:avLst/>
          </a:prstGeom>
          <a:noFill/>
        </p:spPr>
        <p:txBody>
          <a:bodyPr wrap="square">
            <a:spAutoFit/>
          </a:bodyPr>
          <a:lstStyle/>
          <a:p>
            <a:r>
              <a:rPr lang="en-US" sz="2000" b="1" dirty="0"/>
              <a:t>In this project, Excel was used to analyze employee types (permanent, fixed-term, and temporary) across departments.</a:t>
            </a:r>
          </a:p>
          <a:p>
            <a:r>
              <a:rPr lang="en-US" sz="2000" b="1" dirty="0"/>
              <a:t>Key techniques included:</a:t>
            </a:r>
          </a:p>
          <a:p>
            <a:endParaRPr lang="en-US" sz="2000" b="1" dirty="0"/>
          </a:p>
          <a:p>
            <a:pPr>
              <a:buFont typeface="Arial" panose="020B0604020202020204" pitchFamily="34" charset="0"/>
              <a:buChar char="•"/>
            </a:pPr>
            <a:r>
              <a:rPr lang="en-US" sz="2000" b="1" dirty="0"/>
              <a:t> </a:t>
            </a:r>
            <a:r>
              <a:rPr lang="en-US" sz="2000" b="1" u="sng" dirty="0"/>
              <a:t>Conditional Formatting:</a:t>
            </a:r>
            <a:r>
              <a:rPr lang="en-US" sz="2000" b="1" dirty="0"/>
              <a:t> Applied color codes to quickly identify employee types and spot trends.</a:t>
            </a:r>
          </a:p>
          <a:p>
            <a:pPr>
              <a:buFont typeface="Arial" panose="020B0604020202020204" pitchFamily="34" charset="0"/>
              <a:buChar char="•"/>
            </a:pPr>
            <a:r>
              <a:rPr lang="en-US" sz="2000" b="1" dirty="0"/>
              <a:t> </a:t>
            </a:r>
            <a:r>
              <a:rPr lang="en-US" sz="2000" b="1" u="sng" dirty="0"/>
              <a:t>Filters: </a:t>
            </a:r>
            <a:r>
              <a:rPr lang="en-US" sz="2000" b="1" dirty="0"/>
              <a:t>Used to isolate specific data sets, such as viewing employees by type or department.</a:t>
            </a:r>
          </a:p>
          <a:p>
            <a:pPr>
              <a:buFont typeface="Arial" panose="020B0604020202020204" pitchFamily="34" charset="0"/>
              <a:buChar char="•"/>
            </a:pPr>
            <a:r>
              <a:rPr lang="en-US" sz="2000" b="1" dirty="0"/>
              <a:t> </a:t>
            </a:r>
            <a:r>
              <a:rPr lang="en-US" sz="2000" b="1" u="sng" dirty="0"/>
              <a:t>Formulas: </a:t>
            </a:r>
            <a:r>
              <a:rPr lang="en-US" sz="2000" b="1" dirty="0"/>
              <a:t>Employed formulas like COUNTIF and SUMIF to calculate metrics such as employee distribution and tenure.</a:t>
            </a:r>
          </a:p>
          <a:p>
            <a:pPr>
              <a:buFont typeface="Arial" panose="020B0604020202020204" pitchFamily="34" charset="0"/>
              <a:buChar char="•"/>
            </a:pPr>
            <a:r>
              <a:rPr lang="en-US" sz="2000" b="1" dirty="0"/>
              <a:t> </a:t>
            </a:r>
            <a:r>
              <a:rPr lang="en-US" sz="2000" b="1" u="sng" dirty="0"/>
              <a:t>Graphs and Charts: </a:t>
            </a:r>
            <a:r>
              <a:rPr lang="en-US" sz="2000"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327060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F44E-4F8D-C6DF-A6A4-2366B78C2ADA}"/>
              </a:ext>
            </a:extLst>
          </p:cNvPr>
          <p:cNvSpPr>
            <a:spLocks noGrp="1"/>
          </p:cNvSpPr>
          <p:nvPr>
            <p:ph type="title"/>
          </p:nvPr>
        </p:nvSpPr>
        <p:spPr/>
        <p:txBody>
          <a:bodyPr/>
          <a:lstStyle/>
          <a:p>
            <a:r>
              <a:rPr lang="en-US" b="1" dirty="0"/>
              <a:t>Dataset Description </a:t>
            </a:r>
            <a:endParaRPr lang="en-IN" dirty="0"/>
          </a:p>
        </p:txBody>
      </p:sp>
      <p:pic>
        <p:nvPicPr>
          <p:cNvPr id="4" name="Picture 8">
            <a:extLst>
              <a:ext uri="{FF2B5EF4-FFF2-40B4-BE49-F238E27FC236}">
                <a16:creationId xmlns:a16="http://schemas.microsoft.com/office/drawing/2014/main" id="{DAD653ED-F46B-BA0A-9A58-C3204CFFBD65}"/>
              </a:ext>
            </a:extLst>
          </p:cNvPr>
          <p:cNvPicPr>
            <a:picLocks noGrp="1" noChangeAspect="1"/>
          </p:cNvPicPr>
          <p:nvPr>
            <p:ph idx="1"/>
          </p:nvPr>
        </p:nvPicPr>
        <p:blipFill>
          <a:blip r:embed="rId2"/>
          <a:stretch>
            <a:fillRect/>
          </a:stretch>
        </p:blipFill>
        <p:spPr>
          <a:xfrm>
            <a:off x="9338883" y="2764292"/>
            <a:ext cx="1623029" cy="3317875"/>
          </a:xfrm>
          <a:prstGeom prst="rect">
            <a:avLst/>
          </a:prstGeom>
        </p:spPr>
      </p:pic>
      <p:sp>
        <p:nvSpPr>
          <p:cNvPr id="6" name="TextBox 5">
            <a:extLst>
              <a:ext uri="{FF2B5EF4-FFF2-40B4-BE49-F238E27FC236}">
                <a16:creationId xmlns:a16="http://schemas.microsoft.com/office/drawing/2014/main" id="{4F4F4452-41E0-8621-73E8-DEEB5D35DE4F}"/>
              </a:ext>
            </a:extLst>
          </p:cNvPr>
          <p:cNvSpPr txBox="1"/>
          <p:nvPr/>
        </p:nvSpPr>
        <p:spPr>
          <a:xfrm>
            <a:off x="849086" y="2633399"/>
            <a:ext cx="8229600" cy="3139321"/>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693743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27</TotalTime>
  <Words>987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Garamond</vt:lpstr>
      <vt:lpstr>Organic</vt:lpstr>
      <vt:lpstr>1_Organic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ROHITH PRASANA</cp:lastModifiedBy>
  <cp:revision>3</cp:revision>
  <dcterms:created xsi:type="dcterms:W3CDTF">2024-08-31T14:24:09Z</dcterms:created>
  <dcterms:modified xsi:type="dcterms:W3CDTF">2024-08-31T14:51:42Z</dcterms:modified>
</cp:coreProperties>
</file>