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49" autoAdjust="0"/>
  </p:normalViewPr>
  <p:slideViewPr>
    <p:cSldViewPr snapToGrid="0">
      <p:cViewPr varScale="1">
        <p:scale>
          <a:sx n="65" d="100"/>
          <a:sy n="65" d="100"/>
        </p:scale>
        <p:origin x="72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9D2B3-8BE0-4C60-B9F3-8E535A6773C9}" type="doc">
      <dgm:prSet loTypeId="urn:microsoft.com/office/officeart/2005/8/layout/pyramid1" loCatId="pyramid" qsTypeId="urn:microsoft.com/office/officeart/2005/8/quickstyle/simple5" qsCatId="simple" csTypeId="urn:microsoft.com/office/officeart/2005/8/colors/accent1_2" csCatId="accent1" phldr="1"/>
      <dgm:spPr/>
    </dgm:pt>
    <dgm:pt modelId="{150E2118-DBA7-4D7B-8FF1-1302AE21A6C4}">
      <dgm:prSet phldrT="[Text]"/>
      <dgm:spPr/>
      <dgm:t>
        <a:bodyPr/>
        <a:lstStyle/>
        <a:p>
          <a:r>
            <a:rPr lang="en-IN" dirty="0"/>
            <a:t>Cloud</a:t>
          </a:r>
        </a:p>
      </dgm:t>
    </dgm:pt>
    <dgm:pt modelId="{99726973-009E-45DD-9183-D605878CAF31}" type="parTrans" cxnId="{C9A1C83A-CC9F-4297-A3A1-48676D7BF822}">
      <dgm:prSet/>
      <dgm:spPr/>
      <dgm:t>
        <a:bodyPr/>
        <a:lstStyle/>
        <a:p>
          <a:endParaRPr lang="en-IN"/>
        </a:p>
      </dgm:t>
    </dgm:pt>
    <dgm:pt modelId="{13D8BA43-0BBD-427E-ABBA-45E184946592}" type="sibTrans" cxnId="{C9A1C83A-CC9F-4297-A3A1-48676D7BF822}">
      <dgm:prSet/>
      <dgm:spPr/>
      <dgm:t>
        <a:bodyPr/>
        <a:lstStyle/>
        <a:p>
          <a:endParaRPr lang="en-IN"/>
        </a:p>
      </dgm:t>
    </dgm:pt>
    <dgm:pt modelId="{04F77C59-32E6-47B8-83B3-AD6D67C7CDFC}">
      <dgm:prSet phldrT="[Text]"/>
      <dgm:spPr/>
      <dgm:t>
        <a:bodyPr/>
        <a:lstStyle/>
        <a:p>
          <a:r>
            <a:rPr lang="en-IN" dirty="0"/>
            <a:t>FOG Layer</a:t>
          </a:r>
        </a:p>
      </dgm:t>
    </dgm:pt>
    <dgm:pt modelId="{479E453A-AD11-429F-9813-A25CD73B10C9}" type="parTrans" cxnId="{31BAC9CE-C23A-481A-BF9B-51E9CEAA68BE}">
      <dgm:prSet/>
      <dgm:spPr/>
      <dgm:t>
        <a:bodyPr/>
        <a:lstStyle/>
        <a:p>
          <a:endParaRPr lang="en-IN"/>
        </a:p>
      </dgm:t>
    </dgm:pt>
    <dgm:pt modelId="{72BC0AE8-FDE1-47E3-8055-845B55F8F09A}" type="sibTrans" cxnId="{31BAC9CE-C23A-481A-BF9B-51E9CEAA68BE}">
      <dgm:prSet/>
      <dgm:spPr/>
      <dgm:t>
        <a:bodyPr/>
        <a:lstStyle/>
        <a:p>
          <a:endParaRPr lang="en-IN"/>
        </a:p>
      </dgm:t>
    </dgm:pt>
    <dgm:pt modelId="{9AAD1623-C73A-4AFE-AF00-A656A69ABE77}">
      <dgm:prSet phldrT="[Text]"/>
      <dgm:spPr/>
      <dgm:t>
        <a:bodyPr/>
        <a:lstStyle/>
        <a:p>
          <a:r>
            <a:rPr lang="en-IN" dirty="0"/>
            <a:t>IOT</a:t>
          </a:r>
        </a:p>
      </dgm:t>
    </dgm:pt>
    <dgm:pt modelId="{2B104180-4604-428F-B7D8-D8750A27117B}" type="parTrans" cxnId="{30A77AE4-655F-47CF-89B3-34D2E2942E77}">
      <dgm:prSet/>
      <dgm:spPr/>
      <dgm:t>
        <a:bodyPr/>
        <a:lstStyle/>
        <a:p>
          <a:endParaRPr lang="en-IN"/>
        </a:p>
      </dgm:t>
    </dgm:pt>
    <dgm:pt modelId="{007FBE49-DAAB-43EB-8A00-29AECE155171}" type="sibTrans" cxnId="{30A77AE4-655F-47CF-89B3-34D2E2942E77}">
      <dgm:prSet/>
      <dgm:spPr/>
      <dgm:t>
        <a:bodyPr/>
        <a:lstStyle/>
        <a:p>
          <a:endParaRPr lang="en-IN"/>
        </a:p>
      </dgm:t>
    </dgm:pt>
    <dgm:pt modelId="{D2F047CC-5448-42B7-9D2C-0BBA262677F3}" type="pres">
      <dgm:prSet presAssocID="{0319D2B3-8BE0-4C60-B9F3-8E535A6773C9}" presName="Name0" presStyleCnt="0">
        <dgm:presLayoutVars>
          <dgm:dir/>
          <dgm:animLvl val="lvl"/>
          <dgm:resizeHandles val="exact"/>
        </dgm:presLayoutVars>
      </dgm:prSet>
      <dgm:spPr/>
    </dgm:pt>
    <dgm:pt modelId="{76666B08-C012-4FB6-BED8-C57E2824AAD0}" type="pres">
      <dgm:prSet presAssocID="{150E2118-DBA7-4D7B-8FF1-1302AE21A6C4}" presName="Name8" presStyleCnt="0"/>
      <dgm:spPr/>
    </dgm:pt>
    <dgm:pt modelId="{65C8457F-F858-4BAB-B2B1-33A7A52184CB}" type="pres">
      <dgm:prSet presAssocID="{150E2118-DBA7-4D7B-8FF1-1302AE21A6C4}" presName="level" presStyleLbl="node1" presStyleIdx="0" presStyleCnt="3">
        <dgm:presLayoutVars>
          <dgm:chMax val="1"/>
          <dgm:bulletEnabled val="1"/>
        </dgm:presLayoutVars>
      </dgm:prSet>
      <dgm:spPr/>
    </dgm:pt>
    <dgm:pt modelId="{0ED1C3A5-8765-4AE4-9D04-6338B824D488}" type="pres">
      <dgm:prSet presAssocID="{150E2118-DBA7-4D7B-8FF1-1302AE21A6C4}" presName="levelTx" presStyleLbl="revTx" presStyleIdx="0" presStyleCnt="0">
        <dgm:presLayoutVars>
          <dgm:chMax val="1"/>
          <dgm:bulletEnabled val="1"/>
        </dgm:presLayoutVars>
      </dgm:prSet>
      <dgm:spPr/>
    </dgm:pt>
    <dgm:pt modelId="{14370394-C219-4379-B552-9134238C68BB}" type="pres">
      <dgm:prSet presAssocID="{04F77C59-32E6-47B8-83B3-AD6D67C7CDFC}" presName="Name8" presStyleCnt="0"/>
      <dgm:spPr/>
    </dgm:pt>
    <dgm:pt modelId="{AF301EC1-9410-467F-8F5B-384D0F79C35B}" type="pres">
      <dgm:prSet presAssocID="{04F77C59-32E6-47B8-83B3-AD6D67C7CDFC}" presName="level" presStyleLbl="node1" presStyleIdx="1" presStyleCnt="3" custLinFactNeighborY="-144">
        <dgm:presLayoutVars>
          <dgm:chMax val="1"/>
          <dgm:bulletEnabled val="1"/>
        </dgm:presLayoutVars>
      </dgm:prSet>
      <dgm:spPr/>
    </dgm:pt>
    <dgm:pt modelId="{5FAA747A-F708-47C0-9BE2-5E88DB6746E2}" type="pres">
      <dgm:prSet presAssocID="{04F77C59-32E6-47B8-83B3-AD6D67C7CDFC}" presName="levelTx" presStyleLbl="revTx" presStyleIdx="0" presStyleCnt="0">
        <dgm:presLayoutVars>
          <dgm:chMax val="1"/>
          <dgm:bulletEnabled val="1"/>
        </dgm:presLayoutVars>
      </dgm:prSet>
      <dgm:spPr/>
    </dgm:pt>
    <dgm:pt modelId="{45F3AD0A-502F-49C0-8D54-3C5D137EEB77}" type="pres">
      <dgm:prSet presAssocID="{9AAD1623-C73A-4AFE-AF00-A656A69ABE77}" presName="Name8" presStyleCnt="0"/>
      <dgm:spPr/>
    </dgm:pt>
    <dgm:pt modelId="{985250AD-6DF5-4FEA-AD83-3782AF2EE960}" type="pres">
      <dgm:prSet presAssocID="{9AAD1623-C73A-4AFE-AF00-A656A69ABE77}" presName="level" presStyleLbl="node1" presStyleIdx="2" presStyleCnt="3">
        <dgm:presLayoutVars>
          <dgm:chMax val="1"/>
          <dgm:bulletEnabled val="1"/>
        </dgm:presLayoutVars>
      </dgm:prSet>
      <dgm:spPr/>
    </dgm:pt>
    <dgm:pt modelId="{7DCA3330-58AC-4A1F-ACBA-A048EB2B6CE3}" type="pres">
      <dgm:prSet presAssocID="{9AAD1623-C73A-4AFE-AF00-A656A69ABE77}" presName="levelTx" presStyleLbl="revTx" presStyleIdx="0" presStyleCnt="0">
        <dgm:presLayoutVars>
          <dgm:chMax val="1"/>
          <dgm:bulletEnabled val="1"/>
        </dgm:presLayoutVars>
      </dgm:prSet>
      <dgm:spPr/>
    </dgm:pt>
  </dgm:ptLst>
  <dgm:cxnLst>
    <dgm:cxn modelId="{E845D735-21CC-4E58-B3FD-C24532FBC0F7}" type="presOf" srcId="{150E2118-DBA7-4D7B-8FF1-1302AE21A6C4}" destId="{65C8457F-F858-4BAB-B2B1-33A7A52184CB}" srcOrd="0" destOrd="0" presId="urn:microsoft.com/office/officeart/2005/8/layout/pyramid1"/>
    <dgm:cxn modelId="{C9A1C83A-CC9F-4297-A3A1-48676D7BF822}" srcId="{0319D2B3-8BE0-4C60-B9F3-8E535A6773C9}" destId="{150E2118-DBA7-4D7B-8FF1-1302AE21A6C4}" srcOrd="0" destOrd="0" parTransId="{99726973-009E-45DD-9183-D605878CAF31}" sibTransId="{13D8BA43-0BBD-427E-ABBA-45E184946592}"/>
    <dgm:cxn modelId="{7AD5E572-DF75-45A2-B780-EF962936E1E5}" type="presOf" srcId="{0319D2B3-8BE0-4C60-B9F3-8E535A6773C9}" destId="{D2F047CC-5448-42B7-9D2C-0BBA262677F3}" srcOrd="0" destOrd="0" presId="urn:microsoft.com/office/officeart/2005/8/layout/pyramid1"/>
    <dgm:cxn modelId="{3474AC7E-CE65-46D0-A2A3-0A730DBAD18D}" type="presOf" srcId="{04F77C59-32E6-47B8-83B3-AD6D67C7CDFC}" destId="{AF301EC1-9410-467F-8F5B-384D0F79C35B}" srcOrd="0" destOrd="0" presId="urn:microsoft.com/office/officeart/2005/8/layout/pyramid1"/>
    <dgm:cxn modelId="{C264BC88-B6D2-440B-8141-B61D49AB317E}" type="presOf" srcId="{9AAD1623-C73A-4AFE-AF00-A656A69ABE77}" destId="{7DCA3330-58AC-4A1F-ACBA-A048EB2B6CE3}" srcOrd="1" destOrd="0" presId="urn:microsoft.com/office/officeart/2005/8/layout/pyramid1"/>
    <dgm:cxn modelId="{6742D4BE-AF76-4C9F-ABE1-F229C878855B}" type="presOf" srcId="{150E2118-DBA7-4D7B-8FF1-1302AE21A6C4}" destId="{0ED1C3A5-8765-4AE4-9D04-6338B824D488}" srcOrd="1" destOrd="0" presId="urn:microsoft.com/office/officeart/2005/8/layout/pyramid1"/>
    <dgm:cxn modelId="{31BAC9CE-C23A-481A-BF9B-51E9CEAA68BE}" srcId="{0319D2B3-8BE0-4C60-B9F3-8E535A6773C9}" destId="{04F77C59-32E6-47B8-83B3-AD6D67C7CDFC}" srcOrd="1" destOrd="0" parTransId="{479E453A-AD11-429F-9813-A25CD73B10C9}" sibTransId="{72BC0AE8-FDE1-47E3-8055-845B55F8F09A}"/>
    <dgm:cxn modelId="{30A77AE4-655F-47CF-89B3-34D2E2942E77}" srcId="{0319D2B3-8BE0-4C60-B9F3-8E535A6773C9}" destId="{9AAD1623-C73A-4AFE-AF00-A656A69ABE77}" srcOrd="2" destOrd="0" parTransId="{2B104180-4604-428F-B7D8-D8750A27117B}" sibTransId="{007FBE49-DAAB-43EB-8A00-29AECE155171}"/>
    <dgm:cxn modelId="{8FEE01E8-4272-4F11-824B-1379B8EBB781}" type="presOf" srcId="{04F77C59-32E6-47B8-83B3-AD6D67C7CDFC}" destId="{5FAA747A-F708-47C0-9BE2-5E88DB6746E2}" srcOrd="1" destOrd="0" presId="urn:microsoft.com/office/officeart/2005/8/layout/pyramid1"/>
    <dgm:cxn modelId="{9030A5EA-808F-48BD-B578-5C77A6B7AAD0}" type="presOf" srcId="{9AAD1623-C73A-4AFE-AF00-A656A69ABE77}" destId="{985250AD-6DF5-4FEA-AD83-3782AF2EE960}" srcOrd="0" destOrd="0" presId="urn:microsoft.com/office/officeart/2005/8/layout/pyramid1"/>
    <dgm:cxn modelId="{3E0712C9-2C30-42C6-BDB4-A187B2D64691}" type="presParOf" srcId="{D2F047CC-5448-42B7-9D2C-0BBA262677F3}" destId="{76666B08-C012-4FB6-BED8-C57E2824AAD0}" srcOrd="0" destOrd="0" presId="urn:microsoft.com/office/officeart/2005/8/layout/pyramid1"/>
    <dgm:cxn modelId="{017F853A-540C-481D-B33E-8508AAB65AD5}" type="presParOf" srcId="{76666B08-C012-4FB6-BED8-C57E2824AAD0}" destId="{65C8457F-F858-4BAB-B2B1-33A7A52184CB}" srcOrd="0" destOrd="0" presId="urn:microsoft.com/office/officeart/2005/8/layout/pyramid1"/>
    <dgm:cxn modelId="{B28D3E90-EB20-4C9A-80E6-4AED942D3AC8}" type="presParOf" srcId="{76666B08-C012-4FB6-BED8-C57E2824AAD0}" destId="{0ED1C3A5-8765-4AE4-9D04-6338B824D488}" srcOrd="1" destOrd="0" presId="urn:microsoft.com/office/officeart/2005/8/layout/pyramid1"/>
    <dgm:cxn modelId="{629332BB-D60A-4F2F-A4FE-7673415CD15A}" type="presParOf" srcId="{D2F047CC-5448-42B7-9D2C-0BBA262677F3}" destId="{14370394-C219-4379-B552-9134238C68BB}" srcOrd="1" destOrd="0" presId="urn:microsoft.com/office/officeart/2005/8/layout/pyramid1"/>
    <dgm:cxn modelId="{65521629-28C3-44D7-8746-8C398CBA7322}" type="presParOf" srcId="{14370394-C219-4379-B552-9134238C68BB}" destId="{AF301EC1-9410-467F-8F5B-384D0F79C35B}" srcOrd="0" destOrd="0" presId="urn:microsoft.com/office/officeart/2005/8/layout/pyramid1"/>
    <dgm:cxn modelId="{B4394256-4AC1-4862-B148-9A3F9B093CAE}" type="presParOf" srcId="{14370394-C219-4379-B552-9134238C68BB}" destId="{5FAA747A-F708-47C0-9BE2-5E88DB6746E2}" srcOrd="1" destOrd="0" presId="urn:microsoft.com/office/officeart/2005/8/layout/pyramid1"/>
    <dgm:cxn modelId="{39895241-BAE9-4825-9E15-36519FADCDEA}" type="presParOf" srcId="{D2F047CC-5448-42B7-9D2C-0BBA262677F3}" destId="{45F3AD0A-502F-49C0-8D54-3C5D137EEB77}" srcOrd="2" destOrd="0" presId="urn:microsoft.com/office/officeart/2005/8/layout/pyramid1"/>
    <dgm:cxn modelId="{E0432FB5-C644-45B1-9E3E-D8A44EBFDB77}" type="presParOf" srcId="{45F3AD0A-502F-49C0-8D54-3C5D137EEB77}" destId="{985250AD-6DF5-4FEA-AD83-3782AF2EE960}" srcOrd="0" destOrd="0" presId="urn:microsoft.com/office/officeart/2005/8/layout/pyramid1"/>
    <dgm:cxn modelId="{E177152B-627F-4563-B5E3-72B03F2F8933}" type="presParOf" srcId="{45F3AD0A-502F-49C0-8D54-3C5D137EEB77}" destId="{7DCA3330-58AC-4A1F-ACBA-A048EB2B6CE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8457F-F858-4BAB-B2B1-33A7A52184CB}">
      <dsp:nvSpPr>
        <dsp:cNvPr id="0" name=""/>
        <dsp:cNvSpPr/>
      </dsp:nvSpPr>
      <dsp:spPr>
        <a:xfrm>
          <a:off x="960120" y="0"/>
          <a:ext cx="960120" cy="707982"/>
        </a:xfrm>
        <a:prstGeom prst="trapezoid">
          <a:avLst>
            <a:gd name="adj" fmla="val 67807"/>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Cloud</a:t>
          </a:r>
        </a:p>
      </dsp:txBody>
      <dsp:txXfrm>
        <a:off x="960120" y="0"/>
        <a:ext cx="960120" cy="707982"/>
      </dsp:txXfrm>
    </dsp:sp>
    <dsp:sp modelId="{AF301EC1-9410-467F-8F5B-384D0F79C35B}">
      <dsp:nvSpPr>
        <dsp:cNvPr id="0" name=""/>
        <dsp:cNvSpPr/>
      </dsp:nvSpPr>
      <dsp:spPr>
        <a:xfrm>
          <a:off x="480060" y="706963"/>
          <a:ext cx="1920240" cy="707982"/>
        </a:xfrm>
        <a:prstGeom prst="trapezoid">
          <a:avLst>
            <a:gd name="adj" fmla="val 67807"/>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FOG Layer</a:t>
          </a:r>
        </a:p>
      </dsp:txBody>
      <dsp:txXfrm>
        <a:off x="816102" y="706963"/>
        <a:ext cx="1248156" cy="707982"/>
      </dsp:txXfrm>
    </dsp:sp>
    <dsp:sp modelId="{985250AD-6DF5-4FEA-AD83-3782AF2EE960}">
      <dsp:nvSpPr>
        <dsp:cNvPr id="0" name=""/>
        <dsp:cNvSpPr/>
      </dsp:nvSpPr>
      <dsp:spPr>
        <a:xfrm>
          <a:off x="0" y="1415965"/>
          <a:ext cx="2880361" cy="707982"/>
        </a:xfrm>
        <a:prstGeom prst="trapezoid">
          <a:avLst>
            <a:gd name="adj" fmla="val 67807"/>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IOT</a:t>
          </a:r>
        </a:p>
      </dsp:txBody>
      <dsp:txXfrm>
        <a:off x="504063" y="1415965"/>
        <a:ext cx="1872234" cy="70798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2/20/2023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2/20/2023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2345374" TargetMode="External"/><Relationship Id="rId2" Type="http://schemas.openxmlformats.org/officeDocument/2006/relationships/hyperlink" Target="https://github.com/abhichan21" TargetMode="External"/><Relationship Id="rId1" Type="http://schemas.openxmlformats.org/officeDocument/2006/relationships/slideLayout" Target="../slideLayouts/slideLayout2.xml"/><Relationship Id="rId4" Type="http://schemas.openxmlformats.org/officeDocument/2006/relationships/hyperlink" Target="https://github.com/Abinesh1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FD04-5676-8019-900E-42F74E6D095F}"/>
              </a:ext>
            </a:extLst>
          </p:cNvPr>
          <p:cNvSpPr>
            <a:spLocks noGrp="1"/>
          </p:cNvSpPr>
          <p:nvPr>
            <p:ph type="ctrTitle"/>
          </p:nvPr>
        </p:nvSpPr>
        <p:spPr>
          <a:xfrm>
            <a:off x="426720" y="1475233"/>
            <a:ext cx="11338560" cy="1094232"/>
          </a:xfrm>
        </p:spPr>
        <p:txBody>
          <a:bodyPr/>
          <a:lstStyle/>
          <a:p>
            <a:pPr algn="ctr"/>
            <a:r>
              <a:rPr lang="en-IN" sz="3200" b="1" i="1" dirty="0">
                <a:effectLst>
                  <a:outerShdw blurRad="38100" dist="38100" dir="2700000" algn="tl">
                    <a:srgbClr val="000000">
                      <a:alpha val="43137"/>
                    </a:srgbClr>
                  </a:outerShdw>
                </a:effectLst>
              </a:rPr>
              <a:t>MAN IN THE MIDDLE ATTACK: A DETECTION AND PREVENTION TECHNIQUE IN FOG COMPUTING LAYER</a:t>
            </a:r>
          </a:p>
        </p:txBody>
      </p:sp>
      <p:sp>
        <p:nvSpPr>
          <p:cNvPr id="3" name="Subtitle 2">
            <a:extLst>
              <a:ext uri="{FF2B5EF4-FFF2-40B4-BE49-F238E27FC236}">
                <a16:creationId xmlns:a16="http://schemas.microsoft.com/office/drawing/2014/main" id="{02283515-BB3F-6669-C04E-801A0D38E94A}"/>
              </a:ext>
            </a:extLst>
          </p:cNvPr>
          <p:cNvSpPr>
            <a:spLocks noGrp="1"/>
          </p:cNvSpPr>
          <p:nvPr>
            <p:ph type="subTitle" idx="1"/>
          </p:nvPr>
        </p:nvSpPr>
        <p:spPr>
          <a:xfrm>
            <a:off x="1145811" y="4197095"/>
            <a:ext cx="3243309" cy="1441704"/>
          </a:xfrm>
        </p:spPr>
        <p:txBody>
          <a:bodyPr>
            <a:normAutofit fontScale="92500" lnSpcReduction="10000"/>
          </a:bodyPr>
          <a:lstStyle/>
          <a:p>
            <a:r>
              <a:rPr lang="en-IN" b="1" i="1" dirty="0">
                <a:effectLst>
                  <a:outerShdw blurRad="38100" dist="38100" dir="2700000" algn="tl">
                    <a:srgbClr val="000000">
                      <a:alpha val="43137"/>
                    </a:srgbClr>
                  </a:outerShdw>
                </a:effectLst>
              </a:rPr>
              <a:t> </a:t>
            </a:r>
            <a:r>
              <a:rPr lang="en-IN" sz="1900" b="1" i="1" dirty="0">
                <a:effectLst>
                  <a:outerShdw blurRad="38100" dist="38100" dir="2700000" algn="tl">
                    <a:srgbClr val="000000">
                      <a:alpha val="43137"/>
                    </a:srgbClr>
                  </a:outerShdw>
                </a:effectLst>
              </a:rPr>
              <a:t>PROJECTED BY</a:t>
            </a:r>
          </a:p>
          <a:p>
            <a:r>
              <a:rPr lang="en-IN" b="1" i="1" dirty="0">
                <a:effectLst>
                  <a:outerShdw blurRad="38100" dist="38100" dir="2700000" algn="tl">
                    <a:srgbClr val="000000">
                      <a:alpha val="43137"/>
                    </a:srgbClr>
                  </a:outerShdw>
                </a:effectLst>
              </a:rPr>
              <a:t> </a:t>
            </a:r>
            <a:r>
              <a:rPr lang="en-IN" dirty="0" err="1">
                <a:solidFill>
                  <a:schemeClr val="tx1"/>
                </a:solidFill>
                <a:effectLst>
                  <a:outerShdw blurRad="38100" dist="38100" dir="2700000" algn="tl">
                    <a:srgbClr val="000000">
                      <a:alpha val="43137"/>
                    </a:srgbClr>
                  </a:outerShdw>
                </a:effectLst>
              </a:rPr>
              <a:t>Pradeepa.M</a:t>
            </a:r>
            <a:r>
              <a:rPr lang="en-IN" dirty="0">
                <a:solidFill>
                  <a:schemeClr val="tx1"/>
                </a:solidFill>
                <a:effectLst>
                  <a:outerShdw blurRad="38100" dist="38100" dir="2700000" algn="tl">
                    <a:srgbClr val="000000">
                      <a:alpha val="43137"/>
                    </a:srgbClr>
                  </a:outerShdw>
                </a:effectLst>
              </a:rPr>
              <a:t> - 20139116</a:t>
            </a:r>
          </a:p>
          <a:p>
            <a:r>
              <a:rPr lang="en-IN" dirty="0" err="1">
                <a:solidFill>
                  <a:schemeClr val="tx1"/>
                </a:solidFill>
                <a:effectLst>
                  <a:outerShdw blurRad="38100" dist="38100" dir="2700000" algn="tl">
                    <a:srgbClr val="000000">
                      <a:alpha val="43137"/>
                    </a:srgbClr>
                  </a:outerShdw>
                </a:effectLst>
              </a:rPr>
              <a:t>Vignesh.g</a:t>
            </a:r>
            <a:r>
              <a:rPr lang="en-IN" dirty="0">
                <a:solidFill>
                  <a:schemeClr val="tx1"/>
                </a:solidFill>
                <a:effectLst>
                  <a:outerShdw blurRad="38100" dist="38100" dir="2700000" algn="tl">
                    <a:srgbClr val="000000">
                      <a:alpha val="43137"/>
                    </a:srgbClr>
                  </a:outerShdw>
                </a:effectLst>
              </a:rPr>
              <a:t> - 20139131</a:t>
            </a:r>
          </a:p>
          <a:p>
            <a:r>
              <a:rPr lang="en-IN" dirty="0" err="1">
                <a:solidFill>
                  <a:schemeClr val="tx1"/>
                </a:solidFill>
                <a:effectLst>
                  <a:outerShdw blurRad="38100" dist="38100" dir="2700000" algn="tl">
                    <a:srgbClr val="000000">
                      <a:alpha val="43137"/>
                    </a:srgbClr>
                  </a:outerShdw>
                </a:effectLst>
              </a:rPr>
              <a:t>Abinesh.G</a:t>
            </a:r>
            <a:r>
              <a:rPr lang="en-IN" dirty="0">
                <a:solidFill>
                  <a:schemeClr val="tx1"/>
                </a:solidFill>
                <a:effectLst>
                  <a:outerShdw blurRad="38100" dist="38100" dir="2700000" algn="tl">
                    <a:srgbClr val="000000">
                      <a:alpha val="43137"/>
                    </a:srgbClr>
                  </a:outerShdw>
                </a:effectLst>
              </a:rPr>
              <a:t> - 20139101</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667DFDEC-FE71-148F-77B1-7E6870DCF693}"/>
              </a:ext>
            </a:extLst>
          </p:cNvPr>
          <p:cNvSpPr txBox="1"/>
          <p:nvPr/>
        </p:nvSpPr>
        <p:spPr>
          <a:xfrm>
            <a:off x="5039868" y="3090446"/>
            <a:ext cx="2112264" cy="677108"/>
          </a:xfrm>
          <a:prstGeom prst="rect">
            <a:avLst/>
          </a:prstGeom>
          <a:noFill/>
        </p:spPr>
        <p:txBody>
          <a:bodyPr wrap="square" rtlCol="0">
            <a:spAutoFit/>
          </a:bodyPr>
          <a:lstStyle/>
          <a:p>
            <a:r>
              <a:rPr lang="en-IN" sz="2000" b="1" i="1" dirty="0">
                <a:solidFill>
                  <a:schemeClr val="accent1"/>
                </a:solidFill>
                <a:effectLst>
                  <a:outerShdw blurRad="38100" dist="38100" dir="2700000" algn="tl">
                    <a:srgbClr val="000000">
                      <a:alpha val="43137"/>
                    </a:srgbClr>
                  </a:outerShdw>
                </a:effectLst>
              </a:rPr>
              <a:t>  FIRST REVIWE</a:t>
            </a:r>
          </a:p>
          <a:p>
            <a:r>
              <a:rPr lang="en-IN" dirty="0">
                <a:effectLst>
                  <a:outerShdw blurRad="38100" dist="38100" dir="2700000" algn="tl">
                    <a:srgbClr val="000000">
                      <a:alpha val="43137"/>
                    </a:srgbClr>
                  </a:outerShdw>
                </a:effectLst>
              </a:rPr>
              <a:t>  BATCH NO: 07</a:t>
            </a:r>
            <a:r>
              <a:rPr lang="en-IN" dirty="0"/>
              <a:t> </a:t>
            </a:r>
          </a:p>
        </p:txBody>
      </p:sp>
      <p:sp>
        <p:nvSpPr>
          <p:cNvPr id="10" name="TextBox 9">
            <a:extLst>
              <a:ext uri="{FF2B5EF4-FFF2-40B4-BE49-F238E27FC236}">
                <a16:creationId xmlns:a16="http://schemas.microsoft.com/office/drawing/2014/main" id="{1E49AFDA-096E-82D8-F664-9F971DC511B0}"/>
              </a:ext>
            </a:extLst>
          </p:cNvPr>
          <p:cNvSpPr txBox="1"/>
          <p:nvPr/>
        </p:nvSpPr>
        <p:spPr>
          <a:xfrm>
            <a:off x="8577072" y="4288536"/>
            <a:ext cx="2734293" cy="369332"/>
          </a:xfrm>
          <a:prstGeom prst="rect">
            <a:avLst/>
          </a:prstGeom>
          <a:noFill/>
        </p:spPr>
        <p:txBody>
          <a:bodyPr wrap="square" rtlCol="0">
            <a:spAutoFit/>
          </a:bodyPr>
          <a:lstStyle/>
          <a:p>
            <a:r>
              <a:rPr lang="en-IN" b="1" i="1" dirty="0">
                <a:solidFill>
                  <a:schemeClr val="accent1"/>
                </a:solidFill>
                <a:effectLst>
                  <a:outerShdw blurRad="38100" dist="38100" dir="2700000" algn="tl">
                    <a:srgbClr val="000000">
                      <a:alpha val="43137"/>
                    </a:srgbClr>
                  </a:outerShdw>
                </a:effectLst>
              </a:rPr>
              <a:t>SUPERVISOR</a:t>
            </a:r>
          </a:p>
        </p:txBody>
      </p:sp>
      <p:sp>
        <p:nvSpPr>
          <p:cNvPr id="11" name="TextBox 10">
            <a:extLst>
              <a:ext uri="{FF2B5EF4-FFF2-40B4-BE49-F238E27FC236}">
                <a16:creationId xmlns:a16="http://schemas.microsoft.com/office/drawing/2014/main" id="{92D72FE6-BD96-1D9A-D1C5-989B763E5C85}"/>
              </a:ext>
            </a:extLst>
          </p:cNvPr>
          <p:cNvSpPr txBox="1"/>
          <p:nvPr/>
        </p:nvSpPr>
        <p:spPr>
          <a:xfrm>
            <a:off x="8577072" y="4733281"/>
            <a:ext cx="2386821" cy="369332"/>
          </a:xfrm>
          <a:prstGeom prst="rect">
            <a:avLst/>
          </a:prstGeom>
          <a:noFill/>
        </p:spPr>
        <p:txBody>
          <a:bodyPr wrap="square" rtlCol="0">
            <a:spAutoFit/>
          </a:bodyPr>
          <a:lstStyle/>
          <a:p>
            <a:r>
              <a:rPr lang="en-IN" i="1" dirty="0" err="1">
                <a:effectLst>
                  <a:outerShdw blurRad="38100" dist="38100" dir="2700000" algn="tl">
                    <a:srgbClr val="000000">
                      <a:alpha val="43137"/>
                    </a:srgbClr>
                  </a:outerShdw>
                </a:effectLst>
              </a:rPr>
              <a:t>Mrs.ELAVARASI</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499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64AA-E0F1-49FA-D096-C1301E232F5F}"/>
              </a:ext>
            </a:extLst>
          </p:cNvPr>
          <p:cNvSpPr>
            <a:spLocks noGrp="1"/>
          </p:cNvSpPr>
          <p:nvPr>
            <p:ph type="title"/>
          </p:nvPr>
        </p:nvSpPr>
        <p:spPr/>
        <p:txBody>
          <a:bodyPr/>
          <a:lstStyle/>
          <a:p>
            <a:r>
              <a:rPr lang="en-IN" b="1" i="1" dirty="0">
                <a:solidFill>
                  <a:schemeClr val="accent1"/>
                </a:solidFill>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3A57E608-B323-FE48-06E7-94D64B62354A}"/>
              </a:ext>
            </a:extLst>
          </p:cNvPr>
          <p:cNvSpPr>
            <a:spLocks noGrp="1"/>
          </p:cNvSpPr>
          <p:nvPr>
            <p:ph idx="1"/>
          </p:nvPr>
        </p:nvSpPr>
        <p:spPr>
          <a:xfrm>
            <a:off x="420624" y="2377440"/>
            <a:ext cx="11320271" cy="4096512"/>
          </a:xfrm>
        </p:spPr>
        <p:txBody>
          <a:bodyPr>
            <a:normAutofit fontScale="92500" lnSpcReduction="10000"/>
          </a:bodyPr>
          <a:lstStyle/>
          <a:p>
            <a:r>
              <a:rPr lang="en-IN" dirty="0"/>
              <a:t>Due to the large number of IOT devices available, data needed to be processed by cloud services providers has grown exponentially. This  leads to increase in the latency of cloud services and by extension latency in many IOT applications. </a:t>
            </a:r>
          </a:p>
          <a:p>
            <a:r>
              <a:rPr lang="en-IN" dirty="0"/>
              <a:t>To  reduce this latency, computing devices are installed at the edge of the network close to the user. These devices are  called” Fog Nodes”. They allow the user to process some data without going all the way to the data centre. While the data centres are equipped with abundant resources ( i.e. processors, energy and memory), the fog devices are not. This means traditional techniques for preventing intrusion are not applicable at the fog level, because they will incur more latency and/or energy consumption. </a:t>
            </a:r>
          </a:p>
          <a:p>
            <a:r>
              <a:rPr lang="en-IN" dirty="0"/>
              <a:t>Therefore, there is a need for low resource demanding, yet strong security system that will protect the fog layer from being attacked.</a:t>
            </a:r>
          </a:p>
          <a:p>
            <a:r>
              <a:rPr lang="en-IN" dirty="0"/>
              <a:t>This paper proposes an Intrusion Detection System( IDS) and Intrusion Prevention System (IPS) for Man in the Middle Attack at the FOG LAYER. The IDS consists of IDS nodes that periodically interrogate nodes one hop away. The IPS uses lightweight encryption to prevent Man in the Middle Attack and its variants.</a:t>
            </a:r>
          </a:p>
        </p:txBody>
      </p:sp>
    </p:spTree>
    <p:extLst>
      <p:ext uri="{BB962C8B-B14F-4D97-AF65-F5344CB8AC3E}">
        <p14:creationId xmlns:p14="http://schemas.microsoft.com/office/powerpoint/2010/main" val="161486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F5FF-813C-8971-4607-D7CAF4BFE6FA}"/>
              </a:ext>
            </a:extLst>
          </p:cNvPr>
          <p:cNvSpPr>
            <a:spLocks noGrp="1"/>
          </p:cNvSpPr>
          <p:nvPr>
            <p:ph type="title"/>
          </p:nvPr>
        </p:nvSpPr>
        <p:spPr/>
        <p:txBody>
          <a:bodyPr/>
          <a:lstStyle/>
          <a:p>
            <a:r>
              <a:rPr lang="en-IN" b="1" i="1" dirty="0">
                <a:solidFill>
                  <a:schemeClr val="accent1"/>
                </a:solidFill>
                <a:effectLst>
                  <a:outerShdw blurRad="38100" dist="38100" dir="2700000" algn="tl">
                    <a:srgbClr val="000000">
                      <a:alpha val="43137"/>
                    </a:srgbClr>
                  </a:outerShdw>
                </a:effectLst>
              </a:rPr>
              <a:t>Exiting System</a:t>
            </a:r>
          </a:p>
        </p:txBody>
      </p:sp>
      <p:graphicFrame>
        <p:nvGraphicFramePr>
          <p:cNvPr id="4" name="Content Placeholder 3">
            <a:extLst>
              <a:ext uri="{FF2B5EF4-FFF2-40B4-BE49-F238E27FC236}">
                <a16:creationId xmlns:a16="http://schemas.microsoft.com/office/drawing/2014/main" id="{447AE2B9-D07A-5C6F-7401-B373432F1799}"/>
              </a:ext>
            </a:extLst>
          </p:cNvPr>
          <p:cNvGraphicFramePr>
            <a:graphicFrameLocks noGrp="1"/>
          </p:cNvGraphicFramePr>
          <p:nvPr>
            <p:ph idx="1"/>
            <p:extLst>
              <p:ext uri="{D42A27DB-BD31-4B8C-83A1-F6EECF244321}">
                <p14:modId xmlns:p14="http://schemas.microsoft.com/office/powerpoint/2010/main" val="1888683397"/>
              </p:ext>
            </p:extLst>
          </p:nvPr>
        </p:nvGraphicFramePr>
        <p:xfrm>
          <a:off x="9143999" y="2748198"/>
          <a:ext cx="2880361" cy="2123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C3BE9EC-8BC3-BB11-2262-401441371245}"/>
              </a:ext>
            </a:extLst>
          </p:cNvPr>
          <p:cNvSpPr txBox="1"/>
          <p:nvPr/>
        </p:nvSpPr>
        <p:spPr>
          <a:xfrm>
            <a:off x="313944" y="2329281"/>
            <a:ext cx="883005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this network, the IoT devices request for services from the fog nodes. The fog nodes usually have higher resources than the IoT devices and they are physically closer to the IoT devices compared to the cloud servers. Therefore, receiving services from the fog nodes reduces latency. The fog nodes and the IoT devices may use any medium and protocol to communicate. If the two use the same medium and protocol, both IoT and fog nodes enjoy the following: 1) Lower design complexity since only one network stack and the need for conversion of packets from one form to another is eliminated. 2) The absence of packet conversion, reduces energy consumption and latency of the network.</a:t>
            </a:r>
          </a:p>
          <a:p>
            <a:pPr marL="285750" indent="-285750">
              <a:buFont typeface="Arial" panose="020B0604020202020204" pitchFamily="34" charset="0"/>
              <a:buChar char="•"/>
            </a:pPr>
            <a:r>
              <a:rPr lang="en-US" dirty="0"/>
              <a:t> Network Model The symmetry and proximity (one hop distance) to the fog nodes ensured in the deployment of the IDS nodes allows reduced latency. Each IDS is placed such that it is one hop away from the nodes it observes in a wheel spoke fashion. Whenever IDS no</a:t>
            </a:r>
            <a:r>
              <a:rPr lang="en-IN" dirty="0"/>
              <a:t>des to find </a:t>
            </a:r>
          </a:p>
        </p:txBody>
      </p:sp>
      <p:sp>
        <p:nvSpPr>
          <p:cNvPr id="7" name="TextBox 6">
            <a:extLst>
              <a:ext uri="{FF2B5EF4-FFF2-40B4-BE49-F238E27FC236}">
                <a16:creationId xmlns:a16="http://schemas.microsoft.com/office/drawing/2014/main" id="{C16E04AB-7853-B566-7230-1C331C8DAD54}"/>
              </a:ext>
            </a:extLst>
          </p:cNvPr>
          <p:cNvSpPr txBox="1"/>
          <p:nvPr/>
        </p:nvSpPr>
        <p:spPr>
          <a:xfrm>
            <a:off x="578358" y="6201908"/>
            <a:ext cx="9169146" cy="646331"/>
          </a:xfrm>
          <a:prstGeom prst="rect">
            <a:avLst/>
          </a:prstGeom>
          <a:noFill/>
        </p:spPr>
        <p:txBody>
          <a:bodyPr wrap="square">
            <a:spAutoFit/>
          </a:bodyPr>
          <a:lstStyle/>
          <a:p>
            <a:r>
              <a:rPr lang="en-US" dirty="0"/>
              <a:t>a compromised node or an intruder, it simply informs nodes close to it to cut off connection with the node.</a:t>
            </a:r>
            <a:endParaRPr lang="en-IN" dirty="0"/>
          </a:p>
        </p:txBody>
      </p:sp>
    </p:spTree>
    <p:extLst>
      <p:ext uri="{BB962C8B-B14F-4D97-AF65-F5344CB8AC3E}">
        <p14:creationId xmlns:p14="http://schemas.microsoft.com/office/powerpoint/2010/main" val="28694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4F17-519D-776A-FF94-9E68F66D5A16}"/>
              </a:ext>
            </a:extLst>
          </p:cNvPr>
          <p:cNvSpPr>
            <a:spLocks noGrp="1"/>
          </p:cNvSpPr>
          <p:nvPr>
            <p:ph type="title"/>
          </p:nvPr>
        </p:nvSpPr>
        <p:spPr>
          <a:xfrm>
            <a:off x="1225296" y="973668"/>
            <a:ext cx="8691070" cy="706964"/>
          </a:xfrm>
        </p:spPr>
        <p:txBody>
          <a:bodyPr/>
          <a:lstStyle/>
          <a:p>
            <a:r>
              <a:rPr lang="en-IN" b="1" i="1" dirty="0">
                <a:solidFill>
                  <a:schemeClr val="accent1"/>
                </a:solidFill>
                <a:effectLst>
                  <a:outerShdw blurRad="38100" dist="38100" dir="2700000" algn="tl">
                    <a:srgbClr val="000000">
                      <a:alpha val="43137"/>
                    </a:srgbClr>
                  </a:outerShdw>
                </a:effectLst>
              </a:rPr>
              <a:t>Literature Survey</a:t>
            </a:r>
          </a:p>
        </p:txBody>
      </p:sp>
      <p:sp>
        <p:nvSpPr>
          <p:cNvPr id="3" name="Content Placeholder 2">
            <a:extLst>
              <a:ext uri="{FF2B5EF4-FFF2-40B4-BE49-F238E27FC236}">
                <a16:creationId xmlns:a16="http://schemas.microsoft.com/office/drawing/2014/main" id="{0206775B-0289-4282-99AE-FBC5BF02146A}"/>
              </a:ext>
            </a:extLst>
          </p:cNvPr>
          <p:cNvSpPr>
            <a:spLocks noGrp="1"/>
          </p:cNvSpPr>
          <p:nvPr>
            <p:ph idx="1"/>
          </p:nvPr>
        </p:nvSpPr>
        <p:spPr>
          <a:xfrm>
            <a:off x="440436" y="2441448"/>
            <a:ext cx="11311127" cy="3986784"/>
          </a:xfrm>
        </p:spPr>
        <p:txBody>
          <a:bodyPr/>
          <a:lstStyle/>
          <a:p>
            <a:r>
              <a:rPr lang="en-IN" dirty="0"/>
              <a:t>Fog nodes are used to process data for IOT devices so as to reduce latency between IOT devices and the Cloud.</a:t>
            </a:r>
          </a:p>
          <a:p>
            <a:r>
              <a:rPr lang="en-IN" dirty="0"/>
              <a:t>As such Fog nodes process deeply personal information such as medical history, medication and persons state of health.</a:t>
            </a:r>
          </a:p>
          <a:p>
            <a:r>
              <a:rPr lang="en-IN" dirty="0"/>
              <a:t>MITM Attack is very dangerous given the fact that the adversary has access to information traversing the network and is also in control of some part of the network.</a:t>
            </a:r>
          </a:p>
          <a:p>
            <a:r>
              <a:rPr lang="en-IN" dirty="0"/>
              <a:t>Furthermore, traditional detection technique are not possible without gathering anomaly data from the fog and traditional encryption techniques is not an option due to energy overhead it exerts on the battery powered (IOT) user devices.</a:t>
            </a:r>
          </a:p>
          <a:p>
            <a:r>
              <a:rPr lang="en-IN" dirty="0"/>
              <a:t>Therefore, energy-aware techniques for security fog devices from devices from MITM Attack is of paramount importance</a:t>
            </a:r>
          </a:p>
        </p:txBody>
      </p:sp>
    </p:spTree>
    <p:extLst>
      <p:ext uri="{BB962C8B-B14F-4D97-AF65-F5344CB8AC3E}">
        <p14:creationId xmlns:p14="http://schemas.microsoft.com/office/powerpoint/2010/main" val="353893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87EA-6066-BADA-CB11-7F69B60E202C}"/>
              </a:ext>
            </a:extLst>
          </p:cNvPr>
          <p:cNvSpPr>
            <a:spLocks noGrp="1"/>
          </p:cNvSpPr>
          <p:nvPr>
            <p:ph type="title"/>
          </p:nvPr>
        </p:nvSpPr>
        <p:spPr/>
        <p:txBody>
          <a:bodyPr/>
          <a:lstStyle/>
          <a:p>
            <a:r>
              <a:rPr lang="en-IN" b="1" i="1" dirty="0">
                <a:solidFill>
                  <a:schemeClr val="accent1"/>
                </a:solidFill>
                <a:effectLst>
                  <a:outerShdw blurRad="38100" dist="38100" dir="2700000" algn="tl">
                    <a:srgbClr val="000000">
                      <a:alpha val="43137"/>
                    </a:srgbClr>
                  </a:outerShdw>
                </a:effectLst>
              </a:rPr>
              <a:t>Proposed System </a:t>
            </a:r>
          </a:p>
        </p:txBody>
      </p:sp>
      <p:sp>
        <p:nvSpPr>
          <p:cNvPr id="7" name="TextBox 6">
            <a:extLst>
              <a:ext uri="{FF2B5EF4-FFF2-40B4-BE49-F238E27FC236}">
                <a16:creationId xmlns:a16="http://schemas.microsoft.com/office/drawing/2014/main" id="{2B31B806-47D3-AAD1-F80D-C9C412C99DBC}"/>
              </a:ext>
            </a:extLst>
          </p:cNvPr>
          <p:cNvSpPr txBox="1"/>
          <p:nvPr/>
        </p:nvSpPr>
        <p:spPr>
          <a:xfrm>
            <a:off x="3047238" y="1716268"/>
            <a:ext cx="6094476" cy="646331"/>
          </a:xfrm>
          <a:prstGeom prst="rect">
            <a:avLst/>
          </a:prstGeom>
          <a:noFill/>
        </p:spPr>
        <p:txBody>
          <a:bodyPr wrap="square">
            <a:spAutoFit/>
          </a:bodyPr>
          <a:lstStyle/>
          <a:p>
            <a:br>
              <a:rPr lang="en-US" dirty="0"/>
            </a:br>
            <a:endParaRPr lang="en-IN" dirty="0"/>
          </a:p>
        </p:txBody>
      </p:sp>
      <p:sp>
        <p:nvSpPr>
          <p:cNvPr id="4" name="Content Placeholder 3">
            <a:extLst>
              <a:ext uri="{FF2B5EF4-FFF2-40B4-BE49-F238E27FC236}">
                <a16:creationId xmlns:a16="http://schemas.microsoft.com/office/drawing/2014/main" id="{113D38DF-3937-3021-3E02-76335499FF76}"/>
              </a:ext>
            </a:extLst>
          </p:cNvPr>
          <p:cNvSpPr>
            <a:spLocks noGrp="1"/>
          </p:cNvSpPr>
          <p:nvPr>
            <p:ph idx="1"/>
          </p:nvPr>
        </p:nvSpPr>
        <p:spPr>
          <a:xfrm>
            <a:off x="246888" y="2362599"/>
            <a:ext cx="11786616" cy="4303376"/>
          </a:xfrm>
        </p:spPr>
        <p:txBody>
          <a:bodyPr>
            <a:normAutofit lnSpcReduction="10000"/>
          </a:bodyPr>
          <a:lstStyle/>
          <a:p>
            <a:r>
              <a:rPr lang="en-IN" dirty="0"/>
              <a:t>This section present a comprehensive methodology of the proposed decentralised authentication system necessary for the authentication of users. Before presenting the proposed system in detail, we outline some of the assumption that are considered for the development of the proposed methodology. </a:t>
            </a:r>
          </a:p>
          <a:p>
            <a:r>
              <a:rPr lang="en-IN" dirty="0"/>
              <a:t>The Project is carried out efficiently using custom configuration files that enhances the ability of IDS and IPS to generate and forward logs as it prevents Man in the Middle Attack before the data enters the FOG layer.</a:t>
            </a:r>
          </a:p>
          <a:p>
            <a:r>
              <a:rPr lang="en-IN" dirty="0"/>
              <a:t>Through this project the logs are maintained privately by the organisation themselves. It removes the need for third party </a:t>
            </a:r>
            <a:r>
              <a:rPr lang="en-IN" dirty="0" err="1"/>
              <a:t>softwares</a:t>
            </a:r>
            <a:r>
              <a:rPr lang="en-IN" dirty="0"/>
              <a:t> for log forwarding.</a:t>
            </a:r>
          </a:p>
          <a:p>
            <a:r>
              <a:rPr lang="en-IN" dirty="0"/>
              <a:t>1. The logs and monitoring can be done only by the administrator there by satisfying confidentiality.</a:t>
            </a:r>
          </a:p>
          <a:p>
            <a:r>
              <a:rPr lang="en-IN" dirty="0"/>
              <a:t>2. The generated logs can only be edited or manipulated with authorized permission where integrity is been satisfied.</a:t>
            </a:r>
          </a:p>
          <a:p>
            <a:r>
              <a:rPr lang="en-IN" dirty="0"/>
              <a:t>3. The logs and reports can be accessed from anywhere and anytime which satisfies the availability of the data.</a:t>
            </a:r>
          </a:p>
          <a:p>
            <a:endParaRPr lang="en-IN" dirty="0"/>
          </a:p>
        </p:txBody>
      </p:sp>
    </p:spTree>
    <p:extLst>
      <p:ext uri="{BB962C8B-B14F-4D97-AF65-F5344CB8AC3E}">
        <p14:creationId xmlns:p14="http://schemas.microsoft.com/office/powerpoint/2010/main" val="146668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22CF-B6F1-3487-A3AB-51D0977F6570}"/>
              </a:ext>
            </a:extLst>
          </p:cNvPr>
          <p:cNvSpPr>
            <a:spLocks noGrp="1"/>
          </p:cNvSpPr>
          <p:nvPr>
            <p:ph type="title"/>
          </p:nvPr>
        </p:nvSpPr>
        <p:spPr>
          <a:xfrm>
            <a:off x="1008649" y="842965"/>
            <a:ext cx="8761413" cy="706964"/>
          </a:xfrm>
        </p:spPr>
        <p:txBody>
          <a:bodyPr/>
          <a:lstStyle/>
          <a:p>
            <a:r>
              <a:rPr lang="en-IN" b="1" i="1" dirty="0">
                <a:solidFill>
                  <a:schemeClr val="accent1"/>
                </a:solidFill>
              </a:rPr>
              <a:t>Tools Used</a:t>
            </a:r>
          </a:p>
        </p:txBody>
      </p:sp>
      <p:sp>
        <p:nvSpPr>
          <p:cNvPr id="59" name="Text Placeholder 58">
            <a:extLst>
              <a:ext uri="{FF2B5EF4-FFF2-40B4-BE49-F238E27FC236}">
                <a16:creationId xmlns:a16="http://schemas.microsoft.com/office/drawing/2014/main" id="{4C617BB5-008C-9D32-EDAE-7CD9B4C0D00A}"/>
              </a:ext>
            </a:extLst>
          </p:cNvPr>
          <p:cNvSpPr>
            <a:spLocks noGrp="1"/>
          </p:cNvSpPr>
          <p:nvPr>
            <p:ph type="body" idx="1"/>
          </p:nvPr>
        </p:nvSpPr>
        <p:spPr>
          <a:xfrm>
            <a:off x="396017" y="3080708"/>
            <a:ext cx="3670238" cy="498316"/>
          </a:xfrm>
        </p:spPr>
        <p:txBody>
          <a:bodyPr/>
          <a:lstStyle/>
          <a:p>
            <a:r>
              <a:rPr lang="en-IN" b="1" i="1" dirty="0">
                <a:effectLst>
                  <a:outerShdw blurRad="38100" dist="38100" dir="2700000" algn="tl">
                    <a:srgbClr val="000000">
                      <a:alpha val="43137"/>
                    </a:srgbClr>
                  </a:outerShdw>
                </a:effectLst>
              </a:rPr>
              <a:t>Hardware :</a:t>
            </a:r>
          </a:p>
        </p:txBody>
      </p:sp>
      <p:sp>
        <p:nvSpPr>
          <p:cNvPr id="62" name="Text Placeholder 61">
            <a:extLst>
              <a:ext uri="{FF2B5EF4-FFF2-40B4-BE49-F238E27FC236}">
                <a16:creationId xmlns:a16="http://schemas.microsoft.com/office/drawing/2014/main" id="{38DFE199-B187-B77E-0793-33001D2186E9}"/>
              </a:ext>
            </a:extLst>
          </p:cNvPr>
          <p:cNvSpPr>
            <a:spLocks noGrp="1"/>
          </p:cNvSpPr>
          <p:nvPr>
            <p:ph type="body" sz="half" idx="15"/>
          </p:nvPr>
        </p:nvSpPr>
        <p:spPr>
          <a:xfrm>
            <a:off x="329184" y="3429000"/>
            <a:ext cx="3670238" cy="3272903"/>
          </a:xfrm>
        </p:spPr>
        <p:txBody>
          <a:bodyPr/>
          <a:lstStyle/>
          <a:p>
            <a:endParaRPr lang="en-IN" dirty="0"/>
          </a:p>
          <a:p>
            <a:endParaRPr lang="en-IN" dirty="0"/>
          </a:p>
          <a:p>
            <a:pPr marL="342900" indent="-342900">
              <a:buAutoNum type="arabicPeriod"/>
            </a:pPr>
            <a:r>
              <a:rPr lang="en-IN" sz="1600" dirty="0"/>
              <a:t>General Hosts – 1GB RAM, 1CPU</a:t>
            </a:r>
          </a:p>
          <a:p>
            <a:pPr marL="342900" indent="-342900">
              <a:buAutoNum type="arabicPeriod"/>
            </a:pPr>
            <a:r>
              <a:rPr lang="en-IN" sz="1600" dirty="0"/>
              <a:t>IDS &amp; IPS – 1GB RAM, 1CPU</a:t>
            </a:r>
          </a:p>
          <a:p>
            <a:pPr marL="342900" indent="-342900">
              <a:buAutoNum type="arabicPeriod"/>
            </a:pPr>
            <a:r>
              <a:rPr lang="en-IN" sz="1600" dirty="0"/>
              <a:t>Attack Box – 2GB RAM, 2CPUs</a:t>
            </a:r>
          </a:p>
        </p:txBody>
      </p:sp>
      <p:sp>
        <p:nvSpPr>
          <p:cNvPr id="60" name="Text Placeholder 59">
            <a:extLst>
              <a:ext uri="{FF2B5EF4-FFF2-40B4-BE49-F238E27FC236}">
                <a16:creationId xmlns:a16="http://schemas.microsoft.com/office/drawing/2014/main" id="{1351E5B2-11E0-1EE0-231F-4131E572F76F}"/>
              </a:ext>
            </a:extLst>
          </p:cNvPr>
          <p:cNvSpPr>
            <a:spLocks noGrp="1"/>
          </p:cNvSpPr>
          <p:nvPr>
            <p:ph type="body" sz="quarter" idx="3"/>
          </p:nvPr>
        </p:nvSpPr>
        <p:spPr>
          <a:xfrm>
            <a:off x="4279168" y="3122295"/>
            <a:ext cx="3602960" cy="498317"/>
          </a:xfrm>
        </p:spPr>
        <p:txBody>
          <a:bodyPr/>
          <a:lstStyle/>
          <a:p>
            <a:r>
              <a:rPr lang="en-IN" b="1" i="1" dirty="0">
                <a:effectLst>
                  <a:outerShdw blurRad="38100" dist="38100" dir="2700000" algn="tl">
                    <a:srgbClr val="000000">
                      <a:alpha val="43137"/>
                    </a:srgbClr>
                  </a:outerShdw>
                </a:effectLst>
              </a:rPr>
              <a:t>Software :</a:t>
            </a:r>
          </a:p>
        </p:txBody>
      </p:sp>
      <p:sp>
        <p:nvSpPr>
          <p:cNvPr id="63" name="Text Placeholder 62">
            <a:extLst>
              <a:ext uri="{FF2B5EF4-FFF2-40B4-BE49-F238E27FC236}">
                <a16:creationId xmlns:a16="http://schemas.microsoft.com/office/drawing/2014/main" id="{294A5660-E74C-CCA7-67DE-22521B68C00B}"/>
              </a:ext>
            </a:extLst>
          </p:cNvPr>
          <p:cNvSpPr>
            <a:spLocks noGrp="1"/>
          </p:cNvSpPr>
          <p:nvPr>
            <p:ph type="body" sz="half" idx="16"/>
          </p:nvPr>
        </p:nvSpPr>
        <p:spPr>
          <a:xfrm>
            <a:off x="4133088" y="3595248"/>
            <a:ext cx="3749040" cy="3106655"/>
          </a:xfrm>
        </p:spPr>
        <p:txBody>
          <a:bodyPr/>
          <a:lstStyle/>
          <a:p>
            <a:endParaRPr lang="en-IN" dirty="0"/>
          </a:p>
          <a:p>
            <a:pPr marL="342900" indent="-342900">
              <a:buAutoNum type="arabicPeriod"/>
            </a:pPr>
            <a:r>
              <a:rPr lang="en-IN" sz="1600" dirty="0"/>
              <a:t>General Hosts are installed with Debian OS.</a:t>
            </a:r>
          </a:p>
          <a:p>
            <a:pPr marL="342900" indent="-342900">
              <a:buAutoNum type="arabicPeriod"/>
            </a:pPr>
            <a:r>
              <a:rPr lang="en-IN" sz="1600" dirty="0"/>
              <a:t>IDS and IPS are Setup using Ubuntu server OS</a:t>
            </a:r>
          </a:p>
          <a:p>
            <a:pPr marL="342900" indent="-342900">
              <a:buAutoNum type="arabicPeriod"/>
            </a:pPr>
            <a:r>
              <a:rPr lang="en-IN" sz="1600" dirty="0"/>
              <a:t>External Attack will be carried out using Kali OS</a:t>
            </a:r>
          </a:p>
          <a:p>
            <a:r>
              <a:rPr lang="en-IN" sz="1600" dirty="0"/>
              <a:t> </a:t>
            </a:r>
          </a:p>
        </p:txBody>
      </p:sp>
      <p:sp>
        <p:nvSpPr>
          <p:cNvPr id="61" name="Text Placeholder 60">
            <a:extLst>
              <a:ext uri="{FF2B5EF4-FFF2-40B4-BE49-F238E27FC236}">
                <a16:creationId xmlns:a16="http://schemas.microsoft.com/office/drawing/2014/main" id="{44204B0B-21ED-1C29-BFBA-6E4B119A9115}"/>
              </a:ext>
            </a:extLst>
          </p:cNvPr>
          <p:cNvSpPr>
            <a:spLocks noGrp="1"/>
          </p:cNvSpPr>
          <p:nvPr>
            <p:ph type="body" sz="quarter" idx="13"/>
          </p:nvPr>
        </p:nvSpPr>
        <p:spPr>
          <a:xfrm>
            <a:off x="8256809" y="3007202"/>
            <a:ext cx="3520663" cy="613410"/>
          </a:xfrm>
        </p:spPr>
        <p:txBody>
          <a:bodyPr/>
          <a:lstStyle/>
          <a:p>
            <a:r>
              <a:rPr lang="en-IN" b="1" i="1" dirty="0">
                <a:effectLst>
                  <a:outerShdw blurRad="38100" dist="38100" dir="2700000" algn="tl">
                    <a:srgbClr val="000000">
                      <a:alpha val="43137"/>
                    </a:srgbClr>
                  </a:outerShdw>
                </a:effectLst>
              </a:rPr>
              <a:t>Tools Used :</a:t>
            </a:r>
          </a:p>
        </p:txBody>
      </p:sp>
      <p:sp>
        <p:nvSpPr>
          <p:cNvPr id="64" name="Text Placeholder 63">
            <a:extLst>
              <a:ext uri="{FF2B5EF4-FFF2-40B4-BE49-F238E27FC236}">
                <a16:creationId xmlns:a16="http://schemas.microsoft.com/office/drawing/2014/main" id="{6B958B49-CF99-A222-4BDC-7CCD9E585BBE}"/>
              </a:ext>
            </a:extLst>
          </p:cNvPr>
          <p:cNvSpPr>
            <a:spLocks noGrp="1"/>
          </p:cNvSpPr>
          <p:nvPr>
            <p:ph type="body" sz="half" idx="17"/>
          </p:nvPr>
        </p:nvSpPr>
        <p:spPr>
          <a:xfrm>
            <a:off x="8256809" y="3579024"/>
            <a:ext cx="3520663" cy="3106655"/>
          </a:xfrm>
        </p:spPr>
        <p:txBody>
          <a:bodyPr/>
          <a:lstStyle/>
          <a:p>
            <a:endParaRPr lang="en-IN" dirty="0"/>
          </a:p>
          <a:p>
            <a:pPr marL="342900" indent="-342900">
              <a:buAutoNum type="arabicPeriod"/>
            </a:pPr>
            <a:r>
              <a:rPr lang="en-IN" sz="1600" dirty="0"/>
              <a:t>Intrusion Detection – Snort</a:t>
            </a:r>
          </a:p>
          <a:p>
            <a:pPr marL="342900" indent="-342900">
              <a:buAutoNum type="arabicPeriod"/>
            </a:pPr>
            <a:r>
              <a:rPr lang="en-IN" sz="1600" dirty="0"/>
              <a:t>Intrusion Prevention – </a:t>
            </a:r>
            <a:r>
              <a:rPr lang="en-IN" sz="1600" dirty="0" err="1"/>
              <a:t>Wazuh</a:t>
            </a:r>
            <a:endParaRPr lang="en-IN" sz="1600" dirty="0"/>
          </a:p>
          <a:p>
            <a:pPr marL="342900" indent="-342900">
              <a:buAutoNum type="arabicPeriod"/>
            </a:pPr>
            <a:r>
              <a:rPr lang="en-IN" sz="1600" dirty="0"/>
              <a:t>Custom Configuration file will be used.</a:t>
            </a:r>
          </a:p>
          <a:p>
            <a:pPr marL="342900" indent="-342900">
              <a:buAutoNum type="arabicPeriod"/>
            </a:pPr>
            <a:r>
              <a:rPr lang="en-IN" sz="1600" dirty="0"/>
              <a:t>A S3 Bucket Services will be setup to store and backup logs.</a:t>
            </a:r>
          </a:p>
        </p:txBody>
      </p:sp>
      <p:sp>
        <p:nvSpPr>
          <p:cNvPr id="66" name="TextBox 65">
            <a:extLst>
              <a:ext uri="{FF2B5EF4-FFF2-40B4-BE49-F238E27FC236}">
                <a16:creationId xmlns:a16="http://schemas.microsoft.com/office/drawing/2014/main" id="{5913A8C8-8223-4E67-D890-FEC36F365924}"/>
              </a:ext>
            </a:extLst>
          </p:cNvPr>
          <p:cNvSpPr txBox="1"/>
          <p:nvPr/>
        </p:nvSpPr>
        <p:spPr>
          <a:xfrm>
            <a:off x="246776" y="2249423"/>
            <a:ext cx="11667744" cy="646331"/>
          </a:xfrm>
          <a:prstGeom prst="rect">
            <a:avLst/>
          </a:prstGeom>
          <a:noFill/>
        </p:spPr>
        <p:txBody>
          <a:bodyPr wrap="square" rtlCol="0">
            <a:spAutoFit/>
          </a:bodyPr>
          <a:lstStyle/>
          <a:p>
            <a:r>
              <a:rPr lang="en-IN" dirty="0"/>
              <a:t>Man in the Middle Attack Detection and Prevention in Fog Computing can be achieved using the following tools:</a:t>
            </a:r>
          </a:p>
        </p:txBody>
      </p:sp>
    </p:spTree>
    <p:extLst>
      <p:ext uri="{BB962C8B-B14F-4D97-AF65-F5344CB8AC3E}">
        <p14:creationId xmlns:p14="http://schemas.microsoft.com/office/powerpoint/2010/main" val="75439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1501-6B2E-F228-FDF3-A67B45F64ABD}"/>
              </a:ext>
            </a:extLst>
          </p:cNvPr>
          <p:cNvSpPr>
            <a:spLocks noGrp="1"/>
          </p:cNvSpPr>
          <p:nvPr>
            <p:ph type="title"/>
          </p:nvPr>
        </p:nvSpPr>
        <p:spPr/>
        <p:txBody>
          <a:bodyPr/>
          <a:lstStyle/>
          <a:p>
            <a:r>
              <a:rPr lang="en-IN" b="1" i="1" dirty="0">
                <a:solidFill>
                  <a:schemeClr val="accent1"/>
                </a:solidFill>
                <a:effectLst>
                  <a:outerShdw blurRad="38100" dist="38100" dir="2700000" algn="tl">
                    <a:srgbClr val="000000">
                      <a:alpha val="43137"/>
                    </a:srgbClr>
                  </a:outerShdw>
                </a:effectLst>
              </a:rPr>
              <a:t>Status of the Project</a:t>
            </a:r>
          </a:p>
        </p:txBody>
      </p:sp>
      <p:sp>
        <p:nvSpPr>
          <p:cNvPr id="3" name="Content Placeholder 2">
            <a:extLst>
              <a:ext uri="{FF2B5EF4-FFF2-40B4-BE49-F238E27FC236}">
                <a16:creationId xmlns:a16="http://schemas.microsoft.com/office/drawing/2014/main" id="{0EAAB190-ABAB-C7F3-3D2B-BFA1BAD87149}"/>
              </a:ext>
            </a:extLst>
          </p:cNvPr>
          <p:cNvSpPr>
            <a:spLocks noGrp="1"/>
          </p:cNvSpPr>
          <p:nvPr>
            <p:ph idx="1"/>
          </p:nvPr>
        </p:nvSpPr>
        <p:spPr>
          <a:xfrm>
            <a:off x="1479420" y="2957461"/>
            <a:ext cx="8761412" cy="2617429"/>
          </a:xfrm>
        </p:spPr>
        <p:txBody>
          <a:bodyPr/>
          <a:lstStyle/>
          <a:p>
            <a:r>
              <a:rPr lang="en-IN" dirty="0"/>
              <a:t> Project Current Status – 60% </a:t>
            </a:r>
          </a:p>
          <a:p>
            <a:r>
              <a:rPr lang="en-IN" dirty="0"/>
              <a:t> Custom Configuration files are created successfully.</a:t>
            </a:r>
          </a:p>
          <a:p>
            <a:r>
              <a:rPr lang="en-IN" dirty="0"/>
              <a:t>IDS and IPS integration is done successfully.</a:t>
            </a:r>
          </a:p>
          <a:p>
            <a:r>
              <a:rPr lang="en-IN" dirty="0"/>
              <a:t>Currently working on installing agents and log forwards in general hosts for host integration.</a:t>
            </a:r>
          </a:p>
          <a:p>
            <a:endParaRPr lang="en-IN" dirty="0"/>
          </a:p>
          <a:p>
            <a:endParaRPr lang="en-IN" dirty="0"/>
          </a:p>
        </p:txBody>
      </p:sp>
    </p:spTree>
    <p:extLst>
      <p:ext uri="{BB962C8B-B14F-4D97-AF65-F5344CB8AC3E}">
        <p14:creationId xmlns:p14="http://schemas.microsoft.com/office/powerpoint/2010/main" val="341970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B114-FFA0-F1EE-CE30-49C23A3D5CB8}"/>
              </a:ext>
            </a:extLst>
          </p:cNvPr>
          <p:cNvSpPr>
            <a:spLocks noGrp="1"/>
          </p:cNvSpPr>
          <p:nvPr>
            <p:ph type="title"/>
          </p:nvPr>
        </p:nvSpPr>
        <p:spPr/>
        <p:txBody>
          <a:bodyPr/>
          <a:lstStyle/>
          <a:p>
            <a:r>
              <a:rPr lang="en-IN" b="1" i="1" dirty="0">
                <a:solidFill>
                  <a:schemeClr val="accent1"/>
                </a:solidFill>
                <a:effectLst>
                  <a:outerShdw blurRad="38100" dist="38100" dir="2700000" algn="tl">
                    <a:srgbClr val="000000">
                      <a:alpha val="43137"/>
                    </a:srgbClr>
                  </a:outerShdw>
                </a:effectLst>
              </a:rPr>
              <a:t>GitHub Link</a:t>
            </a:r>
          </a:p>
        </p:txBody>
      </p:sp>
      <p:sp>
        <p:nvSpPr>
          <p:cNvPr id="3" name="Content Placeholder 2">
            <a:extLst>
              <a:ext uri="{FF2B5EF4-FFF2-40B4-BE49-F238E27FC236}">
                <a16:creationId xmlns:a16="http://schemas.microsoft.com/office/drawing/2014/main" id="{A1E0FC88-25D3-620F-DE0D-ED0F4CB2C9B6}"/>
              </a:ext>
            </a:extLst>
          </p:cNvPr>
          <p:cNvSpPr>
            <a:spLocks noGrp="1"/>
          </p:cNvSpPr>
          <p:nvPr>
            <p:ph idx="1"/>
          </p:nvPr>
        </p:nvSpPr>
        <p:spPr>
          <a:xfrm>
            <a:off x="599768" y="2389239"/>
            <a:ext cx="10264877" cy="4345857"/>
          </a:xfrm>
        </p:spPr>
        <p:txBody>
          <a:bodyPr/>
          <a:lstStyle/>
          <a:p>
            <a:r>
              <a:rPr lang="en-IN" dirty="0" err="1"/>
              <a:t>Pradeepa.M</a:t>
            </a:r>
            <a:r>
              <a:rPr lang="en-IN" dirty="0"/>
              <a:t> </a:t>
            </a:r>
            <a:r>
              <a:rPr lang="en-IN" dirty="0" err="1"/>
              <a:t>Github</a:t>
            </a:r>
            <a:r>
              <a:rPr lang="en-IN" dirty="0"/>
              <a:t> Link: </a:t>
            </a:r>
            <a:r>
              <a:rPr lang="en-IN" dirty="0">
                <a:hlinkClick r:id="rId2"/>
              </a:rPr>
              <a:t>https://github.com/abhichan21</a:t>
            </a:r>
            <a:endParaRPr lang="en-IN" dirty="0"/>
          </a:p>
          <a:p>
            <a:r>
              <a:rPr lang="en-IN" dirty="0"/>
              <a:t> </a:t>
            </a:r>
            <a:r>
              <a:rPr lang="en-IN" dirty="0" err="1"/>
              <a:t>Vignesh.G</a:t>
            </a:r>
            <a:r>
              <a:rPr lang="en-IN" dirty="0"/>
              <a:t> </a:t>
            </a:r>
            <a:r>
              <a:rPr lang="en-IN" dirty="0" err="1"/>
              <a:t>Github</a:t>
            </a:r>
            <a:r>
              <a:rPr lang="en-IN" dirty="0"/>
              <a:t> Link: </a:t>
            </a:r>
            <a:r>
              <a:rPr lang="en-IN" dirty="0">
                <a:hlinkClick r:id="rId3"/>
              </a:rPr>
              <a:t>https://github.com/2345374</a:t>
            </a:r>
            <a:endParaRPr lang="en-IN" dirty="0"/>
          </a:p>
          <a:p>
            <a:r>
              <a:rPr lang="en-IN" dirty="0" err="1"/>
              <a:t>Abinesh</a:t>
            </a:r>
            <a:r>
              <a:rPr lang="en-IN" dirty="0"/>
              <a:t> </a:t>
            </a:r>
            <a:r>
              <a:rPr lang="en-IN" dirty="0" err="1"/>
              <a:t>Github</a:t>
            </a:r>
            <a:r>
              <a:rPr lang="en-IN" dirty="0"/>
              <a:t> Link: </a:t>
            </a:r>
            <a:r>
              <a:rPr lang="en-IN" dirty="0">
                <a:hlinkClick r:id="rId4"/>
              </a:rPr>
              <a:t>https://github.com/Abinesh101</a:t>
            </a:r>
            <a:endParaRPr lang="en-IN" dirty="0"/>
          </a:p>
          <a:p>
            <a:endParaRPr lang="en-IN" dirty="0"/>
          </a:p>
          <a:p>
            <a:endParaRPr lang="en-IN" dirty="0"/>
          </a:p>
        </p:txBody>
      </p:sp>
    </p:spTree>
    <p:extLst>
      <p:ext uri="{BB962C8B-B14F-4D97-AF65-F5344CB8AC3E}">
        <p14:creationId xmlns:p14="http://schemas.microsoft.com/office/powerpoint/2010/main" val="1076834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451</TotalTime>
  <Words>971</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MAN IN THE MIDDLE ATTACK: A DETECTION AND PREVENTION TECHNIQUE IN FOG COMPUTING LAYER</vt:lpstr>
      <vt:lpstr>Abstract</vt:lpstr>
      <vt:lpstr>Exiting System</vt:lpstr>
      <vt:lpstr>Literature Survey</vt:lpstr>
      <vt:lpstr>Proposed System </vt:lpstr>
      <vt:lpstr>Tools Used</vt:lpstr>
      <vt:lpstr>Status of the Project</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IN THE MIDDLE ATTACK: A DETECTION AND PREVENTION TECHNIQUE IN FOG COMPUTING LAYER</dc:title>
  <dc:creator>pradeepamasilamani@gmail.com</dc:creator>
  <cp:lastModifiedBy>pradeepamasilamani@gmail.com</cp:lastModifiedBy>
  <cp:revision>5</cp:revision>
  <dcterms:created xsi:type="dcterms:W3CDTF">2023-01-22T08:39:39Z</dcterms:created>
  <dcterms:modified xsi:type="dcterms:W3CDTF">2023-02-20T10:43:39Z</dcterms:modified>
</cp:coreProperties>
</file>