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988" r:id="rId4"/>
    <p:sldId id="989" r:id="rId5"/>
    <p:sldId id="990" r:id="rId6"/>
    <p:sldId id="987" r:id="rId7"/>
    <p:sldId id="271" r:id="rId8"/>
    <p:sldId id="972" r:id="rId9"/>
    <p:sldId id="712" r:id="rId10"/>
    <p:sldId id="974" r:id="rId11"/>
    <p:sldId id="986" r:id="rId12"/>
    <p:sldId id="979" r:id="rId13"/>
    <p:sldId id="980" r:id="rId14"/>
    <p:sldId id="977" r:id="rId15"/>
    <p:sldId id="981" r:id="rId16"/>
    <p:sldId id="98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EDD"/>
    <a:srgbClr val="FC4016"/>
    <a:srgbClr val="FF9F1C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158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41369" y="240948"/>
            <a:ext cx="885798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  <a:lvl2pPr marL="800100" lvl="1" indent="-342900">
              <a:buFont typeface="Courier New" panose="02070309020205020404" pitchFamily="49" charset="0"/>
              <a:buChar char="o"/>
              <a:defRPr sz="2400" b="1">
                <a:latin typeface="Montserrat" charset="0"/>
              </a:defRPr>
            </a:lvl2pPr>
          </a:lstStyle>
          <a:p>
            <a:endParaRPr lang="en-CA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A104F-9B26-444F-B5BA-F0C503AD6D90}"/>
              </a:ext>
            </a:extLst>
          </p:cNvPr>
          <p:cNvSpPr/>
          <p:nvPr/>
        </p:nvSpPr>
        <p:spPr>
          <a:xfrm>
            <a:off x="0" y="6422965"/>
            <a:ext cx="8326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</a:rPr>
              <a:t> 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2E83D-7F3A-1F8C-FF93-35F188D863C6}"/>
              </a:ext>
            </a:extLst>
          </p:cNvPr>
          <p:cNvSpPr txBox="1"/>
          <p:nvPr/>
        </p:nvSpPr>
        <p:spPr>
          <a:xfrm>
            <a:off x="277976" y="748779"/>
            <a:ext cx="8857980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ResUnet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-Steel: Enhancing Steel Defect Detection with   Residual Networks and Localized U-NET Architecture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ABINESH     23MDT1005</a:t>
            </a:r>
            <a:endParaRPr lang="en-US" sz="2000" b="1" dirty="0"/>
          </a:p>
          <a:p>
            <a:endParaRPr lang="en-US" sz="2800" dirty="0"/>
          </a:p>
          <a:p>
            <a:r>
              <a:rPr lang="en-US" sz="2800" dirty="0"/>
              <a:t>                            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lvl="3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DAVID MICHAEL RAJ</a:t>
            </a:r>
          </a:p>
          <a:p>
            <a:pPr lvl="3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OFMATHEMATICS</a:t>
            </a:r>
          </a:p>
          <a:p>
            <a:pPr lvl="3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OFTECHNOLOGY,</a:t>
            </a:r>
          </a:p>
          <a:p>
            <a:pPr lvl="3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               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359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87AA5-899C-4E36-8E39-0A32787E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1202593"/>
            <a:ext cx="8867015" cy="4623675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TRANSFER LEARNING (MODEL ARCHITECTURE):</a:t>
            </a:r>
            <a:r>
              <a:rPr lang="en-US" sz="2800" b="1" dirty="0">
                <a:latin typeface="Montserrat"/>
                <a:ea typeface="+mj-ea"/>
                <a:cs typeface="+mj-cs"/>
              </a:rPr>
              <a:t> </a:t>
            </a:r>
            <a:endParaRPr lang="ru-RU" sz="2800" b="1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742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75" cy="6838950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 SEGMENTATION:</a:t>
            </a:r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BF6258F5-1037-2B49-8D9A-4DD2F7ACA4C9}"/>
              </a:ext>
            </a:extLst>
          </p:cNvPr>
          <p:cNvSpPr/>
          <p:nvPr/>
        </p:nvSpPr>
        <p:spPr>
          <a:xfrm>
            <a:off x="225628" y="899709"/>
            <a:ext cx="86583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image segmentation is to understand and extract information from images at the pixel-level.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image segmentation is to train a neural network to produce pixel-wise mask of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be using </a:t>
            </a:r>
            <a:r>
              <a:rPr lang="en-C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ResUNet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to solve the current task</a:t>
            </a:r>
            <a:r>
              <a:rPr lang="en-CA" sz="2000" b="1" dirty="0">
                <a:latin typeface="Montserrat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036A9-D8E7-4D00-BC12-E64549CD2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t="24134" r="9945" b="25288"/>
          <a:stretch/>
        </p:blipFill>
        <p:spPr>
          <a:xfrm>
            <a:off x="81236" y="5300914"/>
            <a:ext cx="2449538" cy="557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32B5B-7654-4130-92F2-5649F1287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18339" r="6046" b="17055"/>
          <a:stretch/>
        </p:blipFill>
        <p:spPr>
          <a:xfrm>
            <a:off x="5165486" y="5300914"/>
            <a:ext cx="3192652" cy="5579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BDB4FE-13DD-46CC-84AD-F1BF0209DB58}"/>
              </a:ext>
            </a:extLst>
          </p:cNvPr>
          <p:cNvSpPr/>
          <p:nvPr/>
        </p:nvSpPr>
        <p:spPr>
          <a:xfrm>
            <a:off x="3189452" y="5024143"/>
            <a:ext cx="1317356" cy="110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ResUNet</a:t>
            </a:r>
            <a:endParaRPr lang="en-US" dirty="0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AABF78AF-AA0C-4CAF-A62C-8CEF88386D6A}"/>
              </a:ext>
            </a:extLst>
          </p:cNvPr>
          <p:cNvSpPr/>
          <p:nvPr/>
        </p:nvSpPr>
        <p:spPr>
          <a:xfrm flipV="1">
            <a:off x="2673731" y="5473983"/>
            <a:ext cx="372764" cy="20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34F59F87-5D00-490A-9B05-5ACFEAF38A46}"/>
              </a:ext>
            </a:extLst>
          </p:cNvPr>
          <p:cNvSpPr/>
          <p:nvPr/>
        </p:nvSpPr>
        <p:spPr>
          <a:xfrm flipV="1">
            <a:off x="4685039" y="5473983"/>
            <a:ext cx="372764" cy="20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205BBE-8900-4835-843F-4CC356F1A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D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RESUNET :</a:t>
            </a:r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BF6258F5-1037-2B49-8D9A-4DD2F7ACA4C9}"/>
              </a:ext>
            </a:extLst>
          </p:cNvPr>
          <p:cNvSpPr/>
          <p:nvPr/>
        </p:nvSpPr>
        <p:spPr>
          <a:xfrm>
            <a:off x="225627" y="759056"/>
            <a:ext cx="115246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ResUNet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combines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backbone architecture with residual blocks to overcome the vanishing gradients problems present in deep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Resunet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three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Encoder or contracting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Bottleneck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Decoder or expansive path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CBE95E-2B63-47DA-A815-2E10FB14D4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7920" y="3672237"/>
            <a:ext cx="4947414" cy="3131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E4A7F2-5F2B-4C2B-8192-03F96C7C256F}"/>
              </a:ext>
            </a:extLst>
          </p:cNvPr>
          <p:cNvSpPr txBox="1"/>
          <p:nvPr/>
        </p:nvSpPr>
        <p:spPr>
          <a:xfrm>
            <a:off x="1318119" y="3367514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INPUT IMAGE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E1F1F1-6BB8-45BA-A8EE-A0C6607A4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t="24134" r="9945" b="25288"/>
          <a:stretch/>
        </p:blipFill>
        <p:spPr>
          <a:xfrm>
            <a:off x="1064440" y="3731316"/>
            <a:ext cx="2027263" cy="46175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6BC02B8-257F-4BA2-90E6-66E75F0A24CB}"/>
              </a:ext>
            </a:extLst>
          </p:cNvPr>
          <p:cNvSpPr/>
          <p:nvPr/>
        </p:nvSpPr>
        <p:spPr>
          <a:xfrm>
            <a:off x="3113122" y="3780665"/>
            <a:ext cx="570288" cy="39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BC6B8-F506-448F-8AE6-4A8D00C7303D}"/>
              </a:ext>
            </a:extLst>
          </p:cNvPr>
          <p:cNvSpPr txBox="1"/>
          <p:nvPr/>
        </p:nvSpPr>
        <p:spPr>
          <a:xfrm>
            <a:off x="9322054" y="3368461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SEGMENTATION MASK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95B403-17D1-46D0-AD50-697077F2ED7D}"/>
              </a:ext>
            </a:extLst>
          </p:cNvPr>
          <p:cNvSpPr/>
          <p:nvPr/>
        </p:nvSpPr>
        <p:spPr>
          <a:xfrm>
            <a:off x="8695334" y="3731316"/>
            <a:ext cx="570288" cy="39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6C5D70-F171-403D-9133-AD66CB92CF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18339" r="6046" b="17055"/>
          <a:stretch/>
        </p:blipFill>
        <p:spPr>
          <a:xfrm>
            <a:off x="9330132" y="3728831"/>
            <a:ext cx="2420136" cy="4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3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46"/>
            <a:ext cx="12182475" cy="6858000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RESUNET ARCHITECTURE:</a:t>
            </a:r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BF6258F5-1037-2B49-8D9A-4DD2F7ACA4C9}"/>
              </a:ext>
            </a:extLst>
          </p:cNvPr>
          <p:cNvSpPr/>
          <p:nvPr/>
        </p:nvSpPr>
        <p:spPr>
          <a:xfrm>
            <a:off x="225628" y="1196243"/>
            <a:ext cx="83944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Encoder or contracting path consist of 4 blocks: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block consists of 3x3 convolution layer + 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Batch-Normalization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three blocks consist of  Res-blocks followed by Max-pooling 2x2.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Bottleneck: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in-between the contracting and expanding path.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Res-block followed by up sampling conv layer 2x2.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Expanding or Decoder path consist of 4 blocks: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blocks following bottleneck consist of Res-blocks followed by up-sampling conv layer 2 x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consist of Res-block followed by 1x1 conv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8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021FC612-B104-461A-BDEF-847CDEA9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75" cy="6858000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RESUNET MODEL ARCHITECTURE: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2E372-5D15-1747-AE59-4D125660A564}"/>
              </a:ext>
            </a:extLst>
          </p:cNvPr>
          <p:cNvSpPr/>
          <p:nvPr/>
        </p:nvSpPr>
        <p:spPr>
          <a:xfrm>
            <a:off x="1090791" y="859885"/>
            <a:ext cx="130832" cy="77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0AAFF-6D46-CE44-B183-5AC6BFE3937C}"/>
              </a:ext>
            </a:extLst>
          </p:cNvPr>
          <p:cNvSpPr/>
          <p:nvPr/>
        </p:nvSpPr>
        <p:spPr>
          <a:xfrm>
            <a:off x="1499773" y="1974483"/>
            <a:ext cx="854990" cy="74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5271-BFD4-9045-BDC2-FE35E1C2B78C}"/>
              </a:ext>
            </a:extLst>
          </p:cNvPr>
          <p:cNvSpPr/>
          <p:nvPr/>
        </p:nvSpPr>
        <p:spPr>
          <a:xfrm>
            <a:off x="2215359" y="3115666"/>
            <a:ext cx="746504" cy="7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ABB10-DC09-FB4E-A4B5-7A917093B3EB}"/>
              </a:ext>
            </a:extLst>
          </p:cNvPr>
          <p:cNvSpPr/>
          <p:nvPr/>
        </p:nvSpPr>
        <p:spPr>
          <a:xfrm>
            <a:off x="2934137" y="4276881"/>
            <a:ext cx="852407" cy="92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A4738-BA31-CD4C-AB44-239CA67F65E0}"/>
              </a:ext>
            </a:extLst>
          </p:cNvPr>
          <p:cNvSpPr/>
          <p:nvPr/>
        </p:nvSpPr>
        <p:spPr>
          <a:xfrm>
            <a:off x="411581" y="874742"/>
            <a:ext cx="45719" cy="7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22986-D08C-2942-8B1F-6FA2050B6CE8}"/>
              </a:ext>
            </a:extLst>
          </p:cNvPr>
          <p:cNvSpPr/>
          <p:nvPr/>
        </p:nvSpPr>
        <p:spPr>
          <a:xfrm flipH="1">
            <a:off x="742203" y="859884"/>
            <a:ext cx="130345" cy="7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638983-601F-DF49-A5BA-FDD1B3209664}"/>
              </a:ext>
            </a:extLst>
          </p:cNvPr>
          <p:cNvSpPr/>
          <p:nvPr/>
        </p:nvSpPr>
        <p:spPr>
          <a:xfrm flipH="1">
            <a:off x="1090791" y="1974485"/>
            <a:ext cx="130833" cy="74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CB38D5-4522-EA4A-B4A0-E8A159C5D032}"/>
              </a:ext>
            </a:extLst>
          </p:cNvPr>
          <p:cNvSpPr/>
          <p:nvPr/>
        </p:nvSpPr>
        <p:spPr>
          <a:xfrm flipH="1">
            <a:off x="1676346" y="3116823"/>
            <a:ext cx="179098" cy="7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699F3-474F-CC45-AA99-2145691953C1}"/>
              </a:ext>
            </a:extLst>
          </p:cNvPr>
          <p:cNvSpPr/>
          <p:nvPr/>
        </p:nvSpPr>
        <p:spPr>
          <a:xfrm flipH="1">
            <a:off x="2351421" y="4297745"/>
            <a:ext cx="307798" cy="92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3C050A-EA19-9440-93C5-E34AA9C9053B}"/>
              </a:ext>
            </a:extLst>
          </p:cNvPr>
          <p:cNvSpPr/>
          <p:nvPr/>
        </p:nvSpPr>
        <p:spPr>
          <a:xfrm>
            <a:off x="3915382" y="5575798"/>
            <a:ext cx="852407" cy="92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BD532-2BD0-DC4B-8B02-F4B425C00D9A}"/>
              </a:ext>
            </a:extLst>
          </p:cNvPr>
          <p:cNvSpPr/>
          <p:nvPr/>
        </p:nvSpPr>
        <p:spPr>
          <a:xfrm flipH="1">
            <a:off x="3097811" y="5597494"/>
            <a:ext cx="525058" cy="92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1C25B6-24D9-5148-90EA-4B5B9006A3C0}"/>
              </a:ext>
            </a:extLst>
          </p:cNvPr>
          <p:cNvSpPr/>
          <p:nvPr/>
        </p:nvSpPr>
        <p:spPr>
          <a:xfrm flipH="1">
            <a:off x="4767789" y="4297089"/>
            <a:ext cx="696514" cy="9248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B0649-9F44-C942-82E7-41F3674BBE3E}"/>
              </a:ext>
            </a:extLst>
          </p:cNvPr>
          <p:cNvSpPr/>
          <p:nvPr/>
        </p:nvSpPr>
        <p:spPr>
          <a:xfrm>
            <a:off x="5797822" y="4306941"/>
            <a:ext cx="724769" cy="90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3749D4-309E-D64F-9338-18CAF63479BC}"/>
              </a:ext>
            </a:extLst>
          </p:cNvPr>
          <p:cNvSpPr/>
          <p:nvPr/>
        </p:nvSpPr>
        <p:spPr>
          <a:xfrm flipH="1">
            <a:off x="4525285" y="4297089"/>
            <a:ext cx="391705" cy="924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5204D-B879-DF43-B385-814CD04B240A}"/>
              </a:ext>
            </a:extLst>
          </p:cNvPr>
          <p:cNvSpPr/>
          <p:nvPr/>
        </p:nvSpPr>
        <p:spPr>
          <a:xfrm flipH="1">
            <a:off x="6058195" y="3116825"/>
            <a:ext cx="432850" cy="7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F35F1-F153-6943-A523-216C0D6E890B}"/>
              </a:ext>
            </a:extLst>
          </p:cNvPr>
          <p:cNvSpPr/>
          <p:nvPr/>
        </p:nvSpPr>
        <p:spPr>
          <a:xfrm flipH="1">
            <a:off x="5826615" y="3116825"/>
            <a:ext cx="231580" cy="765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49DCBF-1508-AF44-BDE0-B9B35E737012}"/>
              </a:ext>
            </a:extLst>
          </p:cNvPr>
          <p:cNvSpPr/>
          <p:nvPr/>
        </p:nvSpPr>
        <p:spPr>
          <a:xfrm>
            <a:off x="6791362" y="3116824"/>
            <a:ext cx="691575" cy="7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C04B1F-9498-224E-896E-431F55663BC2}"/>
              </a:ext>
            </a:extLst>
          </p:cNvPr>
          <p:cNvSpPr/>
          <p:nvPr/>
        </p:nvSpPr>
        <p:spPr>
          <a:xfrm flipH="1">
            <a:off x="6968283" y="1974484"/>
            <a:ext cx="130833" cy="745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E5E09C-D282-DB4D-A323-0B8A7CB86E5D}"/>
              </a:ext>
            </a:extLst>
          </p:cNvPr>
          <p:cNvSpPr/>
          <p:nvPr/>
        </p:nvSpPr>
        <p:spPr>
          <a:xfrm flipH="1">
            <a:off x="7099116" y="1974485"/>
            <a:ext cx="194822" cy="74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4BE96F-306C-3B4F-92E1-27AEDA72CA72}"/>
              </a:ext>
            </a:extLst>
          </p:cNvPr>
          <p:cNvSpPr/>
          <p:nvPr/>
        </p:nvSpPr>
        <p:spPr>
          <a:xfrm>
            <a:off x="7599174" y="1974484"/>
            <a:ext cx="697424" cy="74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40D2B0-6EEE-C542-8E96-6EF3C3B9FDAB}"/>
              </a:ext>
            </a:extLst>
          </p:cNvPr>
          <p:cNvSpPr/>
          <p:nvPr/>
        </p:nvSpPr>
        <p:spPr>
          <a:xfrm>
            <a:off x="7746409" y="878935"/>
            <a:ext cx="97651" cy="775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EF2314-E5C3-1148-9A76-2D8A0F6BB802}"/>
              </a:ext>
            </a:extLst>
          </p:cNvPr>
          <p:cNvSpPr/>
          <p:nvPr/>
        </p:nvSpPr>
        <p:spPr>
          <a:xfrm flipH="1">
            <a:off x="7833724" y="878935"/>
            <a:ext cx="114162" cy="7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F0775A-3FF1-6148-8FA6-FBB72AE4F638}"/>
              </a:ext>
            </a:extLst>
          </p:cNvPr>
          <p:cNvSpPr/>
          <p:nvPr/>
        </p:nvSpPr>
        <p:spPr>
          <a:xfrm>
            <a:off x="8146941" y="874742"/>
            <a:ext cx="720361" cy="7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Res-block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DBBA83-BE46-7A4F-9CF2-855A20997156}"/>
              </a:ext>
            </a:extLst>
          </p:cNvPr>
          <p:cNvSpPr/>
          <p:nvPr/>
        </p:nvSpPr>
        <p:spPr>
          <a:xfrm>
            <a:off x="9116328" y="874742"/>
            <a:ext cx="45719" cy="7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87EC056-3504-3449-B573-2EC4D52BBF67}"/>
              </a:ext>
            </a:extLst>
          </p:cNvPr>
          <p:cNvSpPr/>
          <p:nvPr/>
        </p:nvSpPr>
        <p:spPr>
          <a:xfrm>
            <a:off x="532373" y="1146688"/>
            <a:ext cx="164418" cy="23169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FC309847-AF3E-084A-AA0A-BB3B92A90623}"/>
              </a:ext>
            </a:extLst>
          </p:cNvPr>
          <p:cNvSpPr/>
          <p:nvPr/>
        </p:nvSpPr>
        <p:spPr>
          <a:xfrm>
            <a:off x="915034" y="1146687"/>
            <a:ext cx="164418" cy="23169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C6DF0100-2F66-A140-B7A2-198D81A14AAD}"/>
              </a:ext>
            </a:extLst>
          </p:cNvPr>
          <p:cNvSpPr/>
          <p:nvPr/>
        </p:nvSpPr>
        <p:spPr>
          <a:xfrm>
            <a:off x="7982523" y="1146687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6FA1D7B-8D1B-764C-86B6-F602CD6B885B}"/>
              </a:ext>
            </a:extLst>
          </p:cNvPr>
          <p:cNvSpPr/>
          <p:nvPr/>
        </p:nvSpPr>
        <p:spPr>
          <a:xfrm>
            <a:off x="8892469" y="1146687"/>
            <a:ext cx="164418" cy="2316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F632BDB-4564-D047-8C58-CB199DB73CF9}"/>
              </a:ext>
            </a:extLst>
          </p:cNvPr>
          <p:cNvSpPr/>
          <p:nvPr/>
        </p:nvSpPr>
        <p:spPr>
          <a:xfrm>
            <a:off x="1277913" y="2231570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B99CC59-69C7-9C4B-B5FF-1FACF942FA48}"/>
              </a:ext>
            </a:extLst>
          </p:cNvPr>
          <p:cNvSpPr/>
          <p:nvPr/>
        </p:nvSpPr>
        <p:spPr>
          <a:xfrm>
            <a:off x="1979354" y="3388122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3DDF434-CA23-A94C-B026-1CBF5A411B00}"/>
              </a:ext>
            </a:extLst>
          </p:cNvPr>
          <p:cNvSpPr/>
          <p:nvPr/>
        </p:nvSpPr>
        <p:spPr>
          <a:xfrm>
            <a:off x="2730676" y="4634115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38F4882-9F6E-3844-9206-63E2EFE7545F}"/>
              </a:ext>
            </a:extLst>
          </p:cNvPr>
          <p:cNvSpPr/>
          <p:nvPr/>
        </p:nvSpPr>
        <p:spPr>
          <a:xfrm>
            <a:off x="3716651" y="6003954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F4C1E90C-A2C9-404E-8E41-D360831DCDC2}"/>
              </a:ext>
            </a:extLst>
          </p:cNvPr>
          <p:cNvSpPr/>
          <p:nvPr/>
        </p:nvSpPr>
        <p:spPr>
          <a:xfrm>
            <a:off x="5570401" y="4623104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5132821E-34D7-F049-B390-92A084914842}"/>
              </a:ext>
            </a:extLst>
          </p:cNvPr>
          <p:cNvSpPr/>
          <p:nvPr/>
        </p:nvSpPr>
        <p:spPr>
          <a:xfrm>
            <a:off x="6573120" y="3382769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B7A10F2-6142-B949-B747-2DA031264B99}"/>
              </a:ext>
            </a:extLst>
          </p:cNvPr>
          <p:cNvSpPr/>
          <p:nvPr/>
        </p:nvSpPr>
        <p:spPr>
          <a:xfrm>
            <a:off x="7342562" y="2231570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4E37B72B-33B8-2849-93C8-EBAC88F3DBC5}"/>
              </a:ext>
            </a:extLst>
          </p:cNvPr>
          <p:cNvSpPr/>
          <p:nvPr/>
        </p:nvSpPr>
        <p:spPr>
          <a:xfrm>
            <a:off x="1335355" y="1078694"/>
            <a:ext cx="6307228" cy="28483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7C2507C4-191D-8A4B-82E5-BFA05AE0FF69}"/>
              </a:ext>
            </a:extLst>
          </p:cNvPr>
          <p:cNvSpPr/>
          <p:nvPr/>
        </p:nvSpPr>
        <p:spPr>
          <a:xfrm>
            <a:off x="2499413" y="2231569"/>
            <a:ext cx="4376676" cy="30854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5EE6CCD-8841-EA4D-94BB-D762DA1D75A3}"/>
              </a:ext>
            </a:extLst>
          </p:cNvPr>
          <p:cNvSpPr/>
          <p:nvPr/>
        </p:nvSpPr>
        <p:spPr>
          <a:xfrm>
            <a:off x="3091147" y="3382769"/>
            <a:ext cx="2593796" cy="23169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87F73C95-DB8B-C948-B3B4-A17AC93E5332}"/>
              </a:ext>
            </a:extLst>
          </p:cNvPr>
          <p:cNvSpPr/>
          <p:nvPr/>
        </p:nvSpPr>
        <p:spPr>
          <a:xfrm>
            <a:off x="3909287" y="4634114"/>
            <a:ext cx="509900" cy="2317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9B7719B2-9158-9D4F-8936-AA1FCA12BE17}"/>
              </a:ext>
            </a:extLst>
          </p:cNvPr>
          <p:cNvSpPr/>
          <p:nvPr/>
        </p:nvSpPr>
        <p:spPr>
          <a:xfrm rot="5400000">
            <a:off x="1073997" y="1683754"/>
            <a:ext cx="164418" cy="2316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E28BD6E-55A7-EC46-8624-61B3C2C0DD7E}"/>
              </a:ext>
            </a:extLst>
          </p:cNvPr>
          <p:cNvSpPr/>
          <p:nvPr/>
        </p:nvSpPr>
        <p:spPr>
          <a:xfrm rot="5400000">
            <a:off x="1709986" y="2811093"/>
            <a:ext cx="164418" cy="2316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34B9AE3-28B2-0041-BD2A-7A6A2737F6BE}"/>
              </a:ext>
            </a:extLst>
          </p:cNvPr>
          <p:cNvSpPr/>
          <p:nvPr/>
        </p:nvSpPr>
        <p:spPr>
          <a:xfrm rot="5400000">
            <a:off x="2417203" y="3963378"/>
            <a:ext cx="164418" cy="2316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38BAA35-D375-0C41-B7B9-B459B1E63C06}"/>
              </a:ext>
            </a:extLst>
          </p:cNvPr>
          <p:cNvSpPr/>
          <p:nvPr/>
        </p:nvSpPr>
        <p:spPr>
          <a:xfrm rot="5400000">
            <a:off x="3278130" y="5283411"/>
            <a:ext cx="164418" cy="2316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C1D38D44-91F9-2D40-810A-04983DB50090}"/>
              </a:ext>
            </a:extLst>
          </p:cNvPr>
          <p:cNvSpPr/>
          <p:nvPr/>
        </p:nvSpPr>
        <p:spPr>
          <a:xfrm rot="16200000">
            <a:off x="7749829" y="1683754"/>
            <a:ext cx="164418" cy="2317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8CCFCBB-6625-1D46-B535-49BFD289CD92}"/>
              </a:ext>
            </a:extLst>
          </p:cNvPr>
          <p:cNvSpPr/>
          <p:nvPr/>
        </p:nvSpPr>
        <p:spPr>
          <a:xfrm rot="16200000">
            <a:off x="7063490" y="2778702"/>
            <a:ext cx="188259" cy="27264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7D9D3C8B-B8D0-404D-81FB-8DD82E84EC96}"/>
              </a:ext>
            </a:extLst>
          </p:cNvPr>
          <p:cNvSpPr/>
          <p:nvPr/>
        </p:nvSpPr>
        <p:spPr>
          <a:xfrm rot="16200000">
            <a:off x="5948913" y="4004330"/>
            <a:ext cx="239481" cy="2248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Bent-Up Arrow 66">
            <a:extLst>
              <a:ext uri="{FF2B5EF4-FFF2-40B4-BE49-F238E27FC236}">
                <a16:creationId xmlns:a16="http://schemas.microsoft.com/office/drawing/2014/main" id="{53203E0F-AE45-374E-98E8-658C0E319C19}"/>
              </a:ext>
            </a:extLst>
          </p:cNvPr>
          <p:cNvSpPr/>
          <p:nvPr/>
        </p:nvSpPr>
        <p:spPr>
          <a:xfrm>
            <a:off x="4802103" y="5317051"/>
            <a:ext cx="258200" cy="686903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17AC7991-6943-214F-85FA-5C31CC74B714}"/>
              </a:ext>
            </a:extLst>
          </p:cNvPr>
          <p:cNvSpPr/>
          <p:nvPr/>
        </p:nvSpPr>
        <p:spPr>
          <a:xfrm>
            <a:off x="388142" y="6456308"/>
            <a:ext cx="164418" cy="23169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B7FF14D-B40E-8E44-A32B-6C847C9229B4}"/>
              </a:ext>
            </a:extLst>
          </p:cNvPr>
          <p:cNvSpPr/>
          <p:nvPr/>
        </p:nvSpPr>
        <p:spPr>
          <a:xfrm rot="5400000">
            <a:off x="375807" y="4443552"/>
            <a:ext cx="164418" cy="2316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E68D216B-0FF5-C74F-A1D8-04C994B97777}"/>
              </a:ext>
            </a:extLst>
          </p:cNvPr>
          <p:cNvSpPr/>
          <p:nvPr/>
        </p:nvSpPr>
        <p:spPr>
          <a:xfrm>
            <a:off x="377498" y="4910430"/>
            <a:ext cx="196368" cy="24107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BDD4C82F-C46F-8C43-91E3-A7E7A6B99573}"/>
              </a:ext>
            </a:extLst>
          </p:cNvPr>
          <p:cNvSpPr/>
          <p:nvPr/>
        </p:nvSpPr>
        <p:spPr>
          <a:xfrm rot="16200000">
            <a:off x="351365" y="5434813"/>
            <a:ext cx="239481" cy="2248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315A3C04-98B5-F84A-A627-876BDA8883AD}"/>
              </a:ext>
            </a:extLst>
          </p:cNvPr>
          <p:cNvSpPr/>
          <p:nvPr/>
        </p:nvSpPr>
        <p:spPr>
          <a:xfrm>
            <a:off x="390748" y="4036049"/>
            <a:ext cx="164418" cy="23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08C501E-CF27-1F46-993E-908F32792D4C}"/>
              </a:ext>
            </a:extLst>
          </p:cNvPr>
          <p:cNvSpPr/>
          <p:nvPr/>
        </p:nvSpPr>
        <p:spPr>
          <a:xfrm>
            <a:off x="406849" y="5984102"/>
            <a:ext cx="164418" cy="2316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FEB04D-1CAB-A744-BC1E-0CC8BF35670A}"/>
              </a:ext>
            </a:extLst>
          </p:cNvPr>
          <p:cNvSpPr txBox="1"/>
          <p:nvPr/>
        </p:nvSpPr>
        <p:spPr>
          <a:xfrm>
            <a:off x="591769" y="3998009"/>
            <a:ext cx="6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6BBCFA-4CF8-7943-ABD3-B8D9870D457B}"/>
              </a:ext>
            </a:extLst>
          </p:cNvPr>
          <p:cNvSpPr txBox="1"/>
          <p:nvPr/>
        </p:nvSpPr>
        <p:spPr>
          <a:xfrm>
            <a:off x="577367" y="4333797"/>
            <a:ext cx="116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Max-pooling 2 x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7BC48C-8806-2F4A-B363-64B1355F6A14}"/>
              </a:ext>
            </a:extLst>
          </p:cNvPr>
          <p:cNvSpPr txBox="1"/>
          <p:nvPr/>
        </p:nvSpPr>
        <p:spPr>
          <a:xfrm>
            <a:off x="583558" y="4894026"/>
            <a:ext cx="15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Crop and </a:t>
            </a:r>
            <a:r>
              <a:rPr lang="en-US" sz="1400" dirty="0" err="1"/>
              <a:t>concat</a:t>
            </a:r>
            <a:endParaRPr 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89A3D5-B6A3-664A-8A0C-6CDBCC93FCA0}"/>
              </a:ext>
            </a:extLst>
          </p:cNvPr>
          <p:cNvSpPr txBox="1"/>
          <p:nvPr/>
        </p:nvSpPr>
        <p:spPr>
          <a:xfrm>
            <a:off x="684450" y="5427501"/>
            <a:ext cx="111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Up-conv 2x2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846A31-7B30-034A-B721-98B0C1C03BA6}"/>
              </a:ext>
            </a:extLst>
          </p:cNvPr>
          <p:cNvSpPr txBox="1"/>
          <p:nvPr/>
        </p:nvSpPr>
        <p:spPr>
          <a:xfrm>
            <a:off x="716406" y="5941160"/>
            <a:ext cx="111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 1x1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0E1E2-B34C-DD45-A979-B38AB26AA318}"/>
              </a:ext>
            </a:extLst>
          </p:cNvPr>
          <p:cNvSpPr txBox="1"/>
          <p:nvPr/>
        </p:nvSpPr>
        <p:spPr>
          <a:xfrm>
            <a:off x="603211" y="6414835"/>
            <a:ext cx="177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 3x3,BN,Relu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A8AE9B-9C84-4C8F-973B-2C886B4FF562}"/>
              </a:ext>
            </a:extLst>
          </p:cNvPr>
          <p:cNvSpPr/>
          <p:nvPr/>
        </p:nvSpPr>
        <p:spPr>
          <a:xfrm>
            <a:off x="257088" y="3998009"/>
            <a:ext cx="1773277" cy="27953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2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75" cy="6943071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1337C973-B93E-4C7F-8D0F-EB5FABB1555E}"/>
              </a:ext>
            </a:extLst>
          </p:cNvPr>
          <p:cNvSpPr/>
          <p:nvPr/>
        </p:nvSpPr>
        <p:spPr>
          <a:xfrm>
            <a:off x="140736" y="227904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</a:t>
            </a:r>
            <a:r>
              <a:rPr lang="en-CA" sz="2800" b="1" dirty="0">
                <a:latin typeface="Montserrat"/>
                <a:ea typeface="+mj-ea"/>
                <a:cs typeface="+mj-cs"/>
              </a:rPr>
              <a:t>:</a:t>
            </a:r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BF6258F5-1037-2B49-8D9A-4DD2F7ACA4C9}"/>
              </a:ext>
            </a:extLst>
          </p:cNvPr>
          <p:cNvSpPr/>
          <p:nvPr/>
        </p:nvSpPr>
        <p:spPr>
          <a:xfrm>
            <a:off x="140736" y="708035"/>
            <a:ext cx="871537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goal of image segmentation is to understand the image at the pixel level. It associates each pixel with a certain class. The output produce by image segmentation model is called a “mask” of the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Masks can be represented by associating pixel values with their coordinates. For example if we have a black image of shape (2,2), this can be represented as: </a:t>
            </a:r>
          </a:p>
          <a:p>
            <a:pPr lvl="1"/>
            <a:r>
              <a:rPr lang="en-CA" sz="2000" b="1" dirty="0">
                <a:latin typeface="Montserrat" charset="0"/>
              </a:rPr>
              <a:t>                       	 [[ 0, 0],</a:t>
            </a:r>
          </a:p>
          <a:p>
            <a:pPr lvl="1"/>
            <a:r>
              <a:rPr lang="en-CA" sz="2000" b="1" dirty="0">
                <a:latin typeface="Montserrat" charset="0"/>
              </a:rPr>
              <a:t>	         		  [0, 0]]</a:t>
            </a:r>
          </a:p>
          <a:p>
            <a:pPr lvl="1"/>
            <a:endParaRPr lang="en-CA" sz="2000" b="1" dirty="0">
              <a:latin typeface="Montserrat" charset="0"/>
            </a:endParaRPr>
          </a:p>
          <a:p>
            <a:pPr lvl="1"/>
            <a:r>
              <a:rPr lang="en-CA" sz="2000" b="1" dirty="0">
                <a:latin typeface="Montserrat" charset="0"/>
              </a:rPr>
              <a:t>If our output mask is as follows:</a:t>
            </a:r>
          </a:p>
          <a:p>
            <a:pPr lvl="1"/>
            <a:r>
              <a:rPr lang="en-CA" sz="2000" b="1" dirty="0">
                <a:latin typeface="Montserrat" charset="0"/>
              </a:rPr>
              <a:t>                                [[255, 0],</a:t>
            </a:r>
          </a:p>
          <a:p>
            <a:pPr lvl="1"/>
            <a:r>
              <a:rPr lang="en-CA" sz="2000" b="1" dirty="0">
                <a:latin typeface="Montserrat" charset="0"/>
              </a:rPr>
              <a:t>			[0,255]]</a:t>
            </a:r>
          </a:p>
          <a:p>
            <a:pPr lvl="1"/>
            <a:endParaRPr lang="en-CA" sz="2000" b="1" dirty="0">
              <a:latin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To represent this mask we have to first flatten the image into a 1-D array. This would result in something like [255,0,0,255] for mask. Then, we can use the index to create the mask. Finally we would have something like [1,0,0,1] as our mask.</a:t>
            </a:r>
          </a:p>
          <a:p>
            <a:pPr lvl="1"/>
            <a:endParaRPr lang="en-CA" sz="2000" b="1" dirty="0">
              <a:latin typeface="Montserra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AD-8B86-C549-A561-502742A7FA63}"/>
              </a:ext>
            </a:extLst>
          </p:cNvPr>
          <p:cNvSpPr/>
          <p:nvPr/>
        </p:nvSpPr>
        <p:spPr>
          <a:xfrm>
            <a:off x="1692654" y="2934506"/>
            <a:ext cx="667658" cy="53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7976E-5947-504E-B039-CD3FDA21C9D1}"/>
              </a:ext>
            </a:extLst>
          </p:cNvPr>
          <p:cNvSpPr/>
          <p:nvPr/>
        </p:nvSpPr>
        <p:spPr>
          <a:xfrm>
            <a:off x="1702179" y="4192399"/>
            <a:ext cx="667658" cy="53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26F9A-67A1-B24A-AB75-4EF48A56708A}"/>
              </a:ext>
            </a:extLst>
          </p:cNvPr>
          <p:cNvSpPr/>
          <p:nvPr/>
        </p:nvSpPr>
        <p:spPr>
          <a:xfrm>
            <a:off x="1692654" y="4166742"/>
            <a:ext cx="333829" cy="275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E6EC0-779E-C943-8048-9F797EC35541}"/>
              </a:ext>
            </a:extLst>
          </p:cNvPr>
          <p:cNvSpPr/>
          <p:nvPr/>
        </p:nvSpPr>
        <p:spPr>
          <a:xfrm>
            <a:off x="2036008" y="4468171"/>
            <a:ext cx="333829" cy="26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475" cy="6943071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1337C973-B93E-4C7F-8D0F-EB5FABB1555E}"/>
              </a:ext>
            </a:extLst>
          </p:cNvPr>
          <p:cNvSpPr/>
          <p:nvPr/>
        </p:nvSpPr>
        <p:spPr>
          <a:xfrm>
            <a:off x="1671654" y="2414571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222262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9" y="583849"/>
            <a:ext cx="8508192" cy="6001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ABSTRACT: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and U-Net segmentation model for early steel defect detection, aiming to boost manufacturing quality and reduce waste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accuracy in defect classification and precise defect boundary delineation, highlighting the system's potential for real-time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manufacturers to integrate automated defect detection for timely corrections, improving efficiency and product quality, with adaptability to other industries.</a:t>
            </a:r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8FEEB-8A2C-8165-31F4-905301EEF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7C375-1AC0-59A6-F3E5-D2806F97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01ED720B-1086-E9B4-A37E-9FDBDEB51E19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7071-2BB1-B823-CC88-AF390D3BA89B}"/>
              </a:ext>
            </a:extLst>
          </p:cNvPr>
          <p:cNvSpPr txBox="1"/>
          <p:nvPr/>
        </p:nvSpPr>
        <p:spPr>
          <a:xfrm>
            <a:off x="77869" y="583849"/>
            <a:ext cx="8883250" cy="6001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PROBLEM STATEMENT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7D019-7949-989C-5BEF-5EA176AD22A0}"/>
              </a:ext>
            </a:extLst>
          </p:cNvPr>
          <p:cNvSpPr txBox="1"/>
          <p:nvPr/>
        </p:nvSpPr>
        <p:spPr>
          <a:xfrm>
            <a:off x="351322" y="1391175"/>
            <a:ext cx="86097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inspection in steel manufacturing is manual, time-consuming, and prone to human error, impacting product quality and efficiency.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identification of defects leads to higher waste and increased costs, underscoring the need for early, accurate defect detection.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automated, real-time defect detection solution is essential to streamline production, reduce scrap, and enhance overall manufacturing quality.</a:t>
            </a:r>
          </a:p>
        </p:txBody>
      </p:sp>
    </p:spTree>
    <p:extLst>
      <p:ext uri="{BB962C8B-B14F-4D97-AF65-F5344CB8AC3E}">
        <p14:creationId xmlns:p14="http://schemas.microsoft.com/office/powerpoint/2010/main" val="183230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12FED-DE47-4D14-71C1-36E8FAB11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A0BF71-CBFB-7E93-139D-2C09D07F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90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17D9B839-0677-C883-59CB-9BD5C41F420E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C2CAD-08FF-F211-CE21-839C1F923BFA}"/>
              </a:ext>
            </a:extLst>
          </p:cNvPr>
          <p:cNvSpPr txBox="1"/>
          <p:nvPr/>
        </p:nvSpPr>
        <p:spPr>
          <a:xfrm>
            <a:off x="-91841" y="583849"/>
            <a:ext cx="8562073" cy="6001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1219D-280B-08C0-D9A8-E9C592A93648}"/>
              </a:ext>
            </a:extLst>
          </p:cNvPr>
          <p:cNvSpPr txBox="1"/>
          <p:nvPr/>
        </p:nvSpPr>
        <p:spPr>
          <a:xfrm>
            <a:off x="-91841" y="1007129"/>
            <a:ext cx="80996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U-Net architectures, deep learning offers a powerful, automated alternative for defect detection and localization.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that not only identifies defects but precisely locates them, enhancing both the quality and efficiency of steel manufacturing.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A44E9-FF44-5D24-BB4B-C03D36CBD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CDCB06-5B5B-F7A5-878B-490269D6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0266664C-DA92-5732-2854-AAB3EEB20770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0EFF8-E681-8026-03F7-00F6CE44B7C5}"/>
              </a:ext>
            </a:extLst>
          </p:cNvPr>
          <p:cNvSpPr txBox="1"/>
          <p:nvPr/>
        </p:nvSpPr>
        <p:spPr>
          <a:xfrm>
            <a:off x="77869" y="583849"/>
            <a:ext cx="8508192" cy="51398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12,600 high-resolution images from steel manufacturing lines, labeled to identify four main defect types.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include variations in lighting, angle, and background to ensure model generalization in real-world scenarios.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Pixel-level labels provide precise defect locations, supporting both classification and segmentation tasks.</a:t>
            </a:r>
          </a:p>
        </p:txBody>
      </p:sp>
    </p:spTree>
    <p:extLst>
      <p:ext uri="{BB962C8B-B14F-4D97-AF65-F5344CB8AC3E}">
        <p14:creationId xmlns:p14="http://schemas.microsoft.com/office/powerpoint/2010/main" val="258128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870710-970F-4C15-BDCC-2CE1CADD8394}"/>
              </a:ext>
            </a:extLst>
          </p:cNvPr>
          <p:cNvSpPr/>
          <p:nvPr/>
        </p:nvSpPr>
        <p:spPr>
          <a:xfrm>
            <a:off x="2481170" y="2904694"/>
            <a:ext cx="1863248" cy="137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RESNET DEEP LEARNING CLASSIFIER MODEL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E6D662-1C4B-4DA7-83C3-BB50FD16C72A}"/>
              </a:ext>
            </a:extLst>
          </p:cNvPr>
          <p:cNvSpPr/>
          <p:nvPr/>
        </p:nvSpPr>
        <p:spPr>
          <a:xfrm>
            <a:off x="4572549" y="1163633"/>
            <a:ext cx="1863248" cy="137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RESUNET SEGMENTATION MODEL</a:t>
            </a:r>
            <a:endParaRPr lang="en-US" dirty="0"/>
          </a:p>
        </p:txBody>
      </p:sp>
      <p:pic>
        <p:nvPicPr>
          <p:cNvPr id="10" name="Picture 9" descr="A picture containing tree&#10;&#10;Description automatically generated">
            <a:extLst>
              <a:ext uri="{FF2B5EF4-FFF2-40B4-BE49-F238E27FC236}">
                <a16:creationId xmlns:a16="http://schemas.microsoft.com/office/drawing/2014/main" id="{7AD5184E-0837-41F4-B72C-70625D3B1E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7" r="31641"/>
          <a:stretch/>
        </p:blipFill>
        <p:spPr>
          <a:xfrm>
            <a:off x="79958" y="3088479"/>
            <a:ext cx="1863248" cy="9022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A10D7E2-15D8-4361-B963-8CBA1560DD54}"/>
              </a:ext>
            </a:extLst>
          </p:cNvPr>
          <p:cNvSpPr txBox="1">
            <a:spLocks/>
          </p:cNvSpPr>
          <p:nvPr/>
        </p:nvSpPr>
        <p:spPr>
          <a:xfrm>
            <a:off x="270700" y="197246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latin typeface="Montserrat"/>
              </a:rPr>
              <a:t>LAYERED DEEP LEARNING PIPELINE TO PERFORM CLASSIFICATION &amp; SEGMENTATION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CA5A8F-8D86-407F-A813-E9BEC39775B4}"/>
              </a:ext>
            </a:extLst>
          </p:cNvPr>
          <p:cNvSpPr/>
          <p:nvPr/>
        </p:nvSpPr>
        <p:spPr>
          <a:xfrm>
            <a:off x="1946000" y="3424902"/>
            <a:ext cx="535170" cy="34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163141-A2B3-4C0D-B0C3-4AA1D2D84364}"/>
              </a:ext>
            </a:extLst>
          </p:cNvPr>
          <p:cNvSpPr/>
          <p:nvPr/>
        </p:nvSpPr>
        <p:spPr>
          <a:xfrm rot="19327886">
            <a:off x="3559044" y="2258662"/>
            <a:ext cx="1101993" cy="34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A3781-783D-473C-8037-D4C0A217A689}"/>
              </a:ext>
            </a:extLst>
          </p:cNvPr>
          <p:cNvSpPr txBox="1"/>
          <p:nvPr/>
        </p:nvSpPr>
        <p:spPr>
          <a:xfrm>
            <a:off x="-49787" y="1873447"/>
            <a:ext cx="264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INPUT IMAGES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FROM MANUFACTURING LINE OR MAINTENANCE DEPARTMENT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5FBF97-6BA7-4159-B5B7-691134DF1674}"/>
              </a:ext>
            </a:extLst>
          </p:cNvPr>
          <p:cNvSpPr/>
          <p:nvPr/>
        </p:nvSpPr>
        <p:spPr>
          <a:xfrm rot="2077176">
            <a:off x="3670348" y="4560855"/>
            <a:ext cx="1101993" cy="34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D270BC-02A8-4DEA-9369-BEC76DBBEE22}"/>
              </a:ext>
            </a:extLst>
          </p:cNvPr>
          <p:cNvSpPr txBox="1"/>
          <p:nvPr/>
        </p:nvSpPr>
        <p:spPr>
          <a:xfrm>
            <a:off x="3036742" y="4617870"/>
            <a:ext cx="12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DEFECT FREE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F959B-705C-4836-8586-4525859F6700}"/>
              </a:ext>
            </a:extLst>
          </p:cNvPr>
          <p:cNvSpPr txBox="1"/>
          <p:nvPr/>
        </p:nvSpPr>
        <p:spPr>
          <a:xfrm>
            <a:off x="2840185" y="1690178"/>
            <a:ext cx="167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DEFECT DETECTED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25581A-F5D3-4575-B41A-925803C1D852}"/>
              </a:ext>
            </a:extLst>
          </p:cNvPr>
          <p:cNvSpPr/>
          <p:nvPr/>
        </p:nvSpPr>
        <p:spPr>
          <a:xfrm>
            <a:off x="6435797" y="1637676"/>
            <a:ext cx="768661" cy="34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tree&#10;&#10;Description automatically generated">
            <a:extLst>
              <a:ext uri="{FF2B5EF4-FFF2-40B4-BE49-F238E27FC236}">
                <a16:creationId xmlns:a16="http://schemas.microsoft.com/office/drawing/2014/main" id="{654121AD-58A4-481A-84DF-F3BE859FB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7" r="31641"/>
          <a:stretch/>
        </p:blipFill>
        <p:spPr>
          <a:xfrm>
            <a:off x="7204458" y="1322381"/>
            <a:ext cx="1863248" cy="902208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7BA1E0-576A-4654-9CCC-8AD4A185D897}"/>
              </a:ext>
            </a:extLst>
          </p:cNvPr>
          <p:cNvSpPr/>
          <p:nvPr/>
        </p:nvSpPr>
        <p:spPr>
          <a:xfrm>
            <a:off x="7710046" y="1317656"/>
            <a:ext cx="349904" cy="492125"/>
          </a:xfrm>
          <a:custGeom>
            <a:avLst/>
            <a:gdLst>
              <a:gd name="connsiteX0" fmla="*/ 92469 w 349904"/>
              <a:gd name="connsiteY0" fmla="*/ 22225 h 492125"/>
              <a:gd name="connsiteX1" fmla="*/ 92469 w 349904"/>
              <a:gd name="connsiteY1" fmla="*/ 22225 h 492125"/>
              <a:gd name="connsiteX2" fmla="*/ 63894 w 349904"/>
              <a:gd name="connsiteY2" fmla="*/ 63500 h 492125"/>
              <a:gd name="connsiteX3" fmla="*/ 57544 w 349904"/>
              <a:gd name="connsiteY3" fmla="*/ 73025 h 492125"/>
              <a:gd name="connsiteX4" fmla="*/ 54369 w 349904"/>
              <a:gd name="connsiteY4" fmla="*/ 82550 h 492125"/>
              <a:gd name="connsiteX5" fmla="*/ 48019 w 349904"/>
              <a:gd name="connsiteY5" fmla="*/ 92075 h 492125"/>
              <a:gd name="connsiteX6" fmla="*/ 44844 w 349904"/>
              <a:gd name="connsiteY6" fmla="*/ 101600 h 492125"/>
              <a:gd name="connsiteX7" fmla="*/ 38494 w 349904"/>
              <a:gd name="connsiteY7" fmla="*/ 139700 h 492125"/>
              <a:gd name="connsiteX8" fmla="*/ 35319 w 349904"/>
              <a:gd name="connsiteY8" fmla="*/ 203200 h 492125"/>
              <a:gd name="connsiteX9" fmla="*/ 32144 w 349904"/>
              <a:gd name="connsiteY9" fmla="*/ 212725 h 492125"/>
              <a:gd name="connsiteX10" fmla="*/ 22619 w 349904"/>
              <a:gd name="connsiteY10" fmla="*/ 219075 h 492125"/>
              <a:gd name="connsiteX11" fmla="*/ 13094 w 349904"/>
              <a:gd name="connsiteY11" fmla="*/ 238125 h 492125"/>
              <a:gd name="connsiteX12" fmla="*/ 3569 w 349904"/>
              <a:gd name="connsiteY12" fmla="*/ 244475 h 492125"/>
              <a:gd name="connsiteX13" fmla="*/ 3569 w 349904"/>
              <a:gd name="connsiteY13" fmla="*/ 285750 h 492125"/>
              <a:gd name="connsiteX14" fmla="*/ 9919 w 349904"/>
              <a:gd name="connsiteY14" fmla="*/ 295275 h 492125"/>
              <a:gd name="connsiteX15" fmla="*/ 16269 w 349904"/>
              <a:gd name="connsiteY15" fmla="*/ 314325 h 492125"/>
              <a:gd name="connsiteX16" fmla="*/ 22619 w 349904"/>
              <a:gd name="connsiteY16" fmla="*/ 323850 h 492125"/>
              <a:gd name="connsiteX17" fmla="*/ 25794 w 349904"/>
              <a:gd name="connsiteY17" fmla="*/ 333375 h 492125"/>
              <a:gd name="connsiteX18" fmla="*/ 38494 w 349904"/>
              <a:gd name="connsiteY18" fmla="*/ 352425 h 492125"/>
              <a:gd name="connsiteX19" fmla="*/ 41669 w 349904"/>
              <a:gd name="connsiteY19" fmla="*/ 361950 h 492125"/>
              <a:gd name="connsiteX20" fmla="*/ 60719 w 349904"/>
              <a:gd name="connsiteY20" fmla="*/ 381000 h 492125"/>
              <a:gd name="connsiteX21" fmla="*/ 67069 w 349904"/>
              <a:gd name="connsiteY21" fmla="*/ 390525 h 492125"/>
              <a:gd name="connsiteX22" fmla="*/ 86119 w 349904"/>
              <a:gd name="connsiteY22" fmla="*/ 396875 h 492125"/>
              <a:gd name="connsiteX23" fmla="*/ 111519 w 349904"/>
              <a:gd name="connsiteY23" fmla="*/ 393700 h 492125"/>
              <a:gd name="connsiteX24" fmla="*/ 127394 w 349904"/>
              <a:gd name="connsiteY24" fmla="*/ 390525 h 492125"/>
              <a:gd name="connsiteX25" fmla="*/ 140094 w 349904"/>
              <a:gd name="connsiteY25" fmla="*/ 393700 h 492125"/>
              <a:gd name="connsiteX26" fmla="*/ 149619 w 349904"/>
              <a:gd name="connsiteY26" fmla="*/ 403225 h 492125"/>
              <a:gd name="connsiteX27" fmla="*/ 152794 w 349904"/>
              <a:gd name="connsiteY27" fmla="*/ 412750 h 492125"/>
              <a:gd name="connsiteX28" fmla="*/ 159144 w 349904"/>
              <a:gd name="connsiteY28" fmla="*/ 422275 h 492125"/>
              <a:gd name="connsiteX29" fmla="*/ 162319 w 349904"/>
              <a:gd name="connsiteY29" fmla="*/ 469900 h 492125"/>
              <a:gd name="connsiteX30" fmla="*/ 171844 w 349904"/>
              <a:gd name="connsiteY30" fmla="*/ 476250 h 492125"/>
              <a:gd name="connsiteX31" fmla="*/ 187719 w 349904"/>
              <a:gd name="connsiteY31" fmla="*/ 492125 h 492125"/>
              <a:gd name="connsiteX32" fmla="*/ 206769 w 349904"/>
              <a:gd name="connsiteY32" fmla="*/ 476250 h 492125"/>
              <a:gd name="connsiteX33" fmla="*/ 209944 w 349904"/>
              <a:gd name="connsiteY33" fmla="*/ 466725 h 492125"/>
              <a:gd name="connsiteX34" fmla="*/ 213119 w 349904"/>
              <a:gd name="connsiteY34" fmla="*/ 454025 h 492125"/>
              <a:gd name="connsiteX35" fmla="*/ 222644 w 349904"/>
              <a:gd name="connsiteY35" fmla="*/ 412750 h 492125"/>
              <a:gd name="connsiteX36" fmla="*/ 228994 w 349904"/>
              <a:gd name="connsiteY36" fmla="*/ 403225 h 492125"/>
              <a:gd name="connsiteX37" fmla="*/ 257569 w 349904"/>
              <a:gd name="connsiteY37" fmla="*/ 393700 h 492125"/>
              <a:gd name="connsiteX38" fmla="*/ 263919 w 349904"/>
              <a:gd name="connsiteY38" fmla="*/ 384175 h 492125"/>
              <a:gd name="connsiteX39" fmla="*/ 273444 w 349904"/>
              <a:gd name="connsiteY39" fmla="*/ 377825 h 492125"/>
              <a:gd name="connsiteX40" fmla="*/ 276619 w 349904"/>
              <a:gd name="connsiteY40" fmla="*/ 368300 h 492125"/>
              <a:gd name="connsiteX41" fmla="*/ 282969 w 349904"/>
              <a:gd name="connsiteY41" fmla="*/ 358775 h 492125"/>
              <a:gd name="connsiteX42" fmla="*/ 286144 w 349904"/>
              <a:gd name="connsiteY42" fmla="*/ 349250 h 492125"/>
              <a:gd name="connsiteX43" fmla="*/ 295669 w 349904"/>
              <a:gd name="connsiteY43" fmla="*/ 339725 h 492125"/>
              <a:gd name="connsiteX44" fmla="*/ 324244 w 349904"/>
              <a:gd name="connsiteY44" fmla="*/ 323850 h 492125"/>
              <a:gd name="connsiteX45" fmla="*/ 330594 w 349904"/>
              <a:gd name="connsiteY45" fmla="*/ 314325 h 492125"/>
              <a:gd name="connsiteX46" fmla="*/ 330594 w 349904"/>
              <a:gd name="connsiteY46" fmla="*/ 279400 h 492125"/>
              <a:gd name="connsiteX47" fmla="*/ 311544 w 349904"/>
              <a:gd name="connsiteY47" fmla="*/ 269875 h 492125"/>
              <a:gd name="connsiteX48" fmla="*/ 295669 w 349904"/>
              <a:gd name="connsiteY48" fmla="*/ 273050 h 492125"/>
              <a:gd name="connsiteX49" fmla="*/ 286144 w 349904"/>
              <a:gd name="connsiteY49" fmla="*/ 282575 h 492125"/>
              <a:gd name="connsiteX50" fmla="*/ 267094 w 349904"/>
              <a:gd name="connsiteY50" fmla="*/ 292100 h 492125"/>
              <a:gd name="connsiteX51" fmla="*/ 251219 w 349904"/>
              <a:gd name="connsiteY51" fmla="*/ 288925 h 492125"/>
              <a:gd name="connsiteX52" fmla="*/ 232169 w 349904"/>
              <a:gd name="connsiteY52" fmla="*/ 273050 h 492125"/>
              <a:gd name="connsiteX53" fmla="*/ 222644 w 349904"/>
              <a:gd name="connsiteY53" fmla="*/ 269875 h 492125"/>
              <a:gd name="connsiteX54" fmla="*/ 213119 w 349904"/>
              <a:gd name="connsiteY54" fmla="*/ 263525 h 492125"/>
              <a:gd name="connsiteX55" fmla="*/ 190894 w 349904"/>
              <a:gd name="connsiteY55" fmla="*/ 238125 h 492125"/>
              <a:gd name="connsiteX56" fmla="*/ 162319 w 349904"/>
              <a:gd name="connsiteY56" fmla="*/ 247650 h 492125"/>
              <a:gd name="connsiteX57" fmla="*/ 152794 w 349904"/>
              <a:gd name="connsiteY57" fmla="*/ 241300 h 492125"/>
              <a:gd name="connsiteX58" fmla="*/ 143269 w 349904"/>
              <a:gd name="connsiteY58" fmla="*/ 231775 h 492125"/>
              <a:gd name="connsiteX59" fmla="*/ 140094 w 349904"/>
              <a:gd name="connsiteY59" fmla="*/ 222250 h 492125"/>
              <a:gd name="connsiteX60" fmla="*/ 155969 w 349904"/>
              <a:gd name="connsiteY60" fmla="*/ 193675 h 492125"/>
              <a:gd name="connsiteX61" fmla="*/ 168669 w 349904"/>
              <a:gd name="connsiteY61" fmla="*/ 174625 h 492125"/>
              <a:gd name="connsiteX62" fmla="*/ 175019 w 349904"/>
              <a:gd name="connsiteY62" fmla="*/ 165100 h 492125"/>
              <a:gd name="connsiteX63" fmla="*/ 184544 w 349904"/>
              <a:gd name="connsiteY63" fmla="*/ 155575 h 492125"/>
              <a:gd name="connsiteX64" fmla="*/ 190894 w 349904"/>
              <a:gd name="connsiteY64" fmla="*/ 136525 h 492125"/>
              <a:gd name="connsiteX65" fmla="*/ 194069 w 349904"/>
              <a:gd name="connsiteY65" fmla="*/ 95250 h 492125"/>
              <a:gd name="connsiteX66" fmla="*/ 213119 w 349904"/>
              <a:gd name="connsiteY66" fmla="*/ 82550 h 492125"/>
              <a:gd name="connsiteX67" fmla="*/ 222644 w 349904"/>
              <a:gd name="connsiteY67" fmla="*/ 76200 h 492125"/>
              <a:gd name="connsiteX68" fmla="*/ 232169 w 349904"/>
              <a:gd name="connsiteY68" fmla="*/ 73025 h 492125"/>
              <a:gd name="connsiteX69" fmla="*/ 241694 w 349904"/>
              <a:gd name="connsiteY69" fmla="*/ 66675 h 492125"/>
              <a:gd name="connsiteX70" fmla="*/ 260744 w 349904"/>
              <a:gd name="connsiteY70" fmla="*/ 60325 h 492125"/>
              <a:gd name="connsiteX71" fmla="*/ 270269 w 349904"/>
              <a:gd name="connsiteY71" fmla="*/ 57150 h 492125"/>
              <a:gd name="connsiteX72" fmla="*/ 289319 w 349904"/>
              <a:gd name="connsiteY72" fmla="*/ 47625 h 492125"/>
              <a:gd name="connsiteX73" fmla="*/ 314719 w 349904"/>
              <a:gd name="connsiteY73" fmla="*/ 53975 h 492125"/>
              <a:gd name="connsiteX74" fmla="*/ 333769 w 349904"/>
              <a:gd name="connsiteY74" fmla="*/ 69850 h 492125"/>
              <a:gd name="connsiteX75" fmla="*/ 343294 w 349904"/>
              <a:gd name="connsiteY75" fmla="*/ 76200 h 492125"/>
              <a:gd name="connsiteX76" fmla="*/ 349644 w 349904"/>
              <a:gd name="connsiteY76" fmla="*/ 66675 h 492125"/>
              <a:gd name="connsiteX77" fmla="*/ 330594 w 349904"/>
              <a:gd name="connsiteY77" fmla="*/ 47625 h 492125"/>
              <a:gd name="connsiteX78" fmla="*/ 321069 w 349904"/>
              <a:gd name="connsiteY78" fmla="*/ 38100 h 492125"/>
              <a:gd name="connsiteX79" fmla="*/ 302019 w 349904"/>
              <a:gd name="connsiteY79" fmla="*/ 22225 h 492125"/>
              <a:gd name="connsiteX80" fmla="*/ 292494 w 349904"/>
              <a:gd name="connsiteY80" fmla="*/ 19050 h 492125"/>
              <a:gd name="connsiteX81" fmla="*/ 273444 w 349904"/>
              <a:gd name="connsiteY81" fmla="*/ 3175 h 492125"/>
              <a:gd name="connsiteX82" fmla="*/ 263919 w 349904"/>
              <a:gd name="connsiteY82" fmla="*/ 0 h 492125"/>
              <a:gd name="connsiteX83" fmla="*/ 200419 w 349904"/>
              <a:gd name="connsiteY83" fmla="*/ 9525 h 492125"/>
              <a:gd name="connsiteX84" fmla="*/ 190894 w 349904"/>
              <a:gd name="connsiteY84" fmla="*/ 15875 h 492125"/>
              <a:gd name="connsiteX85" fmla="*/ 108344 w 349904"/>
              <a:gd name="connsiteY85" fmla="*/ 15875 h 492125"/>
              <a:gd name="connsiteX86" fmla="*/ 89294 w 349904"/>
              <a:gd name="connsiteY86" fmla="*/ 22225 h 492125"/>
              <a:gd name="connsiteX87" fmla="*/ 92469 w 349904"/>
              <a:gd name="connsiteY87" fmla="*/ 22225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49904" h="492125">
                <a:moveTo>
                  <a:pt x="92469" y="22225"/>
                </a:moveTo>
                <a:lnTo>
                  <a:pt x="92469" y="22225"/>
                </a:lnTo>
                <a:cubicBezTo>
                  <a:pt x="68056" y="57101"/>
                  <a:pt x="77410" y="43226"/>
                  <a:pt x="63894" y="63500"/>
                </a:cubicBezTo>
                <a:cubicBezTo>
                  <a:pt x="61777" y="66675"/>
                  <a:pt x="58751" y="69405"/>
                  <a:pt x="57544" y="73025"/>
                </a:cubicBezTo>
                <a:cubicBezTo>
                  <a:pt x="56486" y="76200"/>
                  <a:pt x="55866" y="79557"/>
                  <a:pt x="54369" y="82550"/>
                </a:cubicBezTo>
                <a:cubicBezTo>
                  <a:pt x="52662" y="85963"/>
                  <a:pt x="49726" y="88662"/>
                  <a:pt x="48019" y="92075"/>
                </a:cubicBezTo>
                <a:cubicBezTo>
                  <a:pt x="46522" y="95068"/>
                  <a:pt x="45656" y="98353"/>
                  <a:pt x="44844" y="101600"/>
                </a:cubicBezTo>
                <a:cubicBezTo>
                  <a:pt x="41749" y="113980"/>
                  <a:pt x="40286" y="127155"/>
                  <a:pt x="38494" y="139700"/>
                </a:cubicBezTo>
                <a:cubicBezTo>
                  <a:pt x="37436" y="160867"/>
                  <a:pt x="37155" y="182087"/>
                  <a:pt x="35319" y="203200"/>
                </a:cubicBezTo>
                <a:cubicBezTo>
                  <a:pt x="35029" y="206534"/>
                  <a:pt x="34235" y="210112"/>
                  <a:pt x="32144" y="212725"/>
                </a:cubicBezTo>
                <a:cubicBezTo>
                  <a:pt x="29760" y="215705"/>
                  <a:pt x="25794" y="216958"/>
                  <a:pt x="22619" y="219075"/>
                </a:cubicBezTo>
                <a:cubicBezTo>
                  <a:pt x="20037" y="226822"/>
                  <a:pt x="19249" y="231970"/>
                  <a:pt x="13094" y="238125"/>
                </a:cubicBezTo>
                <a:cubicBezTo>
                  <a:pt x="10396" y="240823"/>
                  <a:pt x="6744" y="242358"/>
                  <a:pt x="3569" y="244475"/>
                </a:cubicBezTo>
                <a:cubicBezTo>
                  <a:pt x="-64" y="262638"/>
                  <a:pt x="-2198" y="264606"/>
                  <a:pt x="3569" y="285750"/>
                </a:cubicBezTo>
                <a:cubicBezTo>
                  <a:pt x="4573" y="289431"/>
                  <a:pt x="8369" y="291788"/>
                  <a:pt x="9919" y="295275"/>
                </a:cubicBezTo>
                <a:cubicBezTo>
                  <a:pt x="12637" y="301392"/>
                  <a:pt x="12556" y="308756"/>
                  <a:pt x="16269" y="314325"/>
                </a:cubicBezTo>
                <a:cubicBezTo>
                  <a:pt x="18386" y="317500"/>
                  <a:pt x="20912" y="320437"/>
                  <a:pt x="22619" y="323850"/>
                </a:cubicBezTo>
                <a:cubicBezTo>
                  <a:pt x="24116" y="326843"/>
                  <a:pt x="24169" y="330449"/>
                  <a:pt x="25794" y="333375"/>
                </a:cubicBezTo>
                <a:cubicBezTo>
                  <a:pt x="29500" y="340046"/>
                  <a:pt x="36081" y="345185"/>
                  <a:pt x="38494" y="352425"/>
                </a:cubicBezTo>
                <a:cubicBezTo>
                  <a:pt x="39552" y="355600"/>
                  <a:pt x="39614" y="359308"/>
                  <a:pt x="41669" y="361950"/>
                </a:cubicBezTo>
                <a:cubicBezTo>
                  <a:pt x="47182" y="369039"/>
                  <a:pt x="55738" y="373528"/>
                  <a:pt x="60719" y="381000"/>
                </a:cubicBezTo>
                <a:cubicBezTo>
                  <a:pt x="62836" y="384175"/>
                  <a:pt x="63833" y="388503"/>
                  <a:pt x="67069" y="390525"/>
                </a:cubicBezTo>
                <a:cubicBezTo>
                  <a:pt x="72745" y="394073"/>
                  <a:pt x="86119" y="396875"/>
                  <a:pt x="86119" y="396875"/>
                </a:cubicBezTo>
                <a:cubicBezTo>
                  <a:pt x="94586" y="395817"/>
                  <a:pt x="103086" y="394997"/>
                  <a:pt x="111519" y="393700"/>
                </a:cubicBezTo>
                <a:cubicBezTo>
                  <a:pt x="116853" y="392879"/>
                  <a:pt x="121998" y="390525"/>
                  <a:pt x="127394" y="390525"/>
                </a:cubicBezTo>
                <a:cubicBezTo>
                  <a:pt x="131758" y="390525"/>
                  <a:pt x="135861" y="392642"/>
                  <a:pt x="140094" y="393700"/>
                </a:cubicBezTo>
                <a:cubicBezTo>
                  <a:pt x="143269" y="396875"/>
                  <a:pt x="147128" y="399489"/>
                  <a:pt x="149619" y="403225"/>
                </a:cubicBezTo>
                <a:cubicBezTo>
                  <a:pt x="151475" y="406010"/>
                  <a:pt x="151297" y="409757"/>
                  <a:pt x="152794" y="412750"/>
                </a:cubicBezTo>
                <a:cubicBezTo>
                  <a:pt x="154501" y="416163"/>
                  <a:pt x="157027" y="419100"/>
                  <a:pt x="159144" y="422275"/>
                </a:cubicBezTo>
                <a:cubicBezTo>
                  <a:pt x="160202" y="438150"/>
                  <a:pt x="158675" y="454413"/>
                  <a:pt x="162319" y="469900"/>
                </a:cubicBezTo>
                <a:cubicBezTo>
                  <a:pt x="163193" y="473614"/>
                  <a:pt x="169146" y="473552"/>
                  <a:pt x="171844" y="476250"/>
                </a:cubicBezTo>
                <a:cubicBezTo>
                  <a:pt x="193011" y="497417"/>
                  <a:pt x="162319" y="475192"/>
                  <a:pt x="187719" y="492125"/>
                </a:cubicBezTo>
                <a:cubicBezTo>
                  <a:pt x="194747" y="487439"/>
                  <a:pt x="201880" y="483584"/>
                  <a:pt x="206769" y="476250"/>
                </a:cubicBezTo>
                <a:cubicBezTo>
                  <a:pt x="208625" y="473465"/>
                  <a:pt x="209025" y="469943"/>
                  <a:pt x="209944" y="466725"/>
                </a:cubicBezTo>
                <a:cubicBezTo>
                  <a:pt x="211143" y="462529"/>
                  <a:pt x="212338" y="458318"/>
                  <a:pt x="213119" y="454025"/>
                </a:cubicBezTo>
                <a:cubicBezTo>
                  <a:pt x="215132" y="442955"/>
                  <a:pt x="215814" y="422995"/>
                  <a:pt x="222644" y="412750"/>
                </a:cubicBezTo>
                <a:cubicBezTo>
                  <a:pt x="224761" y="409575"/>
                  <a:pt x="226296" y="405923"/>
                  <a:pt x="228994" y="403225"/>
                </a:cubicBezTo>
                <a:cubicBezTo>
                  <a:pt x="237923" y="394296"/>
                  <a:pt x="244797" y="395829"/>
                  <a:pt x="257569" y="393700"/>
                </a:cubicBezTo>
                <a:cubicBezTo>
                  <a:pt x="259686" y="390525"/>
                  <a:pt x="261221" y="386873"/>
                  <a:pt x="263919" y="384175"/>
                </a:cubicBezTo>
                <a:cubicBezTo>
                  <a:pt x="266617" y="381477"/>
                  <a:pt x="271060" y="380805"/>
                  <a:pt x="273444" y="377825"/>
                </a:cubicBezTo>
                <a:cubicBezTo>
                  <a:pt x="275535" y="375212"/>
                  <a:pt x="275122" y="371293"/>
                  <a:pt x="276619" y="368300"/>
                </a:cubicBezTo>
                <a:cubicBezTo>
                  <a:pt x="278326" y="364887"/>
                  <a:pt x="281262" y="362188"/>
                  <a:pt x="282969" y="358775"/>
                </a:cubicBezTo>
                <a:cubicBezTo>
                  <a:pt x="284466" y="355782"/>
                  <a:pt x="284288" y="352035"/>
                  <a:pt x="286144" y="349250"/>
                </a:cubicBezTo>
                <a:cubicBezTo>
                  <a:pt x="288635" y="345514"/>
                  <a:pt x="292125" y="342482"/>
                  <a:pt x="295669" y="339725"/>
                </a:cubicBezTo>
                <a:cubicBezTo>
                  <a:pt x="312045" y="326988"/>
                  <a:pt x="309873" y="328640"/>
                  <a:pt x="324244" y="323850"/>
                </a:cubicBezTo>
                <a:cubicBezTo>
                  <a:pt x="326361" y="320675"/>
                  <a:pt x="328887" y="317738"/>
                  <a:pt x="330594" y="314325"/>
                </a:cubicBezTo>
                <a:cubicBezTo>
                  <a:pt x="336051" y="303410"/>
                  <a:pt x="335245" y="291026"/>
                  <a:pt x="330594" y="279400"/>
                </a:cubicBezTo>
                <a:cubicBezTo>
                  <a:pt x="328700" y="274666"/>
                  <a:pt x="315554" y="271212"/>
                  <a:pt x="311544" y="269875"/>
                </a:cubicBezTo>
                <a:cubicBezTo>
                  <a:pt x="306252" y="270933"/>
                  <a:pt x="300496" y="270637"/>
                  <a:pt x="295669" y="273050"/>
                </a:cubicBezTo>
                <a:cubicBezTo>
                  <a:pt x="291653" y="275058"/>
                  <a:pt x="289593" y="279700"/>
                  <a:pt x="286144" y="282575"/>
                </a:cubicBezTo>
                <a:cubicBezTo>
                  <a:pt x="277938" y="289414"/>
                  <a:pt x="276640" y="288918"/>
                  <a:pt x="267094" y="292100"/>
                </a:cubicBezTo>
                <a:cubicBezTo>
                  <a:pt x="261802" y="291042"/>
                  <a:pt x="256272" y="290820"/>
                  <a:pt x="251219" y="288925"/>
                </a:cubicBezTo>
                <a:cubicBezTo>
                  <a:pt x="239347" y="284473"/>
                  <a:pt x="242757" y="280109"/>
                  <a:pt x="232169" y="273050"/>
                </a:cubicBezTo>
                <a:cubicBezTo>
                  <a:pt x="229384" y="271194"/>
                  <a:pt x="225637" y="271372"/>
                  <a:pt x="222644" y="269875"/>
                </a:cubicBezTo>
                <a:cubicBezTo>
                  <a:pt x="219231" y="268168"/>
                  <a:pt x="216294" y="265642"/>
                  <a:pt x="213119" y="263525"/>
                </a:cubicBezTo>
                <a:cubicBezTo>
                  <a:pt x="198302" y="241300"/>
                  <a:pt x="206769" y="248708"/>
                  <a:pt x="190894" y="238125"/>
                </a:cubicBezTo>
                <a:cubicBezTo>
                  <a:pt x="174521" y="249040"/>
                  <a:pt x="176689" y="254835"/>
                  <a:pt x="162319" y="247650"/>
                </a:cubicBezTo>
                <a:cubicBezTo>
                  <a:pt x="158906" y="245943"/>
                  <a:pt x="155725" y="243743"/>
                  <a:pt x="152794" y="241300"/>
                </a:cubicBezTo>
                <a:cubicBezTo>
                  <a:pt x="149345" y="238425"/>
                  <a:pt x="146444" y="234950"/>
                  <a:pt x="143269" y="231775"/>
                </a:cubicBezTo>
                <a:cubicBezTo>
                  <a:pt x="142211" y="228600"/>
                  <a:pt x="140094" y="225597"/>
                  <a:pt x="140094" y="222250"/>
                </a:cubicBezTo>
                <a:cubicBezTo>
                  <a:pt x="140094" y="213867"/>
                  <a:pt x="154156" y="196394"/>
                  <a:pt x="155969" y="193675"/>
                </a:cubicBezTo>
                <a:lnTo>
                  <a:pt x="168669" y="174625"/>
                </a:lnTo>
                <a:cubicBezTo>
                  <a:pt x="170786" y="171450"/>
                  <a:pt x="172321" y="167798"/>
                  <a:pt x="175019" y="165100"/>
                </a:cubicBezTo>
                <a:lnTo>
                  <a:pt x="184544" y="155575"/>
                </a:lnTo>
                <a:cubicBezTo>
                  <a:pt x="186661" y="149225"/>
                  <a:pt x="190381" y="143199"/>
                  <a:pt x="190894" y="136525"/>
                </a:cubicBezTo>
                <a:cubicBezTo>
                  <a:pt x="191952" y="122767"/>
                  <a:pt x="190722" y="108637"/>
                  <a:pt x="194069" y="95250"/>
                </a:cubicBezTo>
                <a:cubicBezTo>
                  <a:pt x="196648" y="84932"/>
                  <a:pt x="206275" y="85972"/>
                  <a:pt x="213119" y="82550"/>
                </a:cubicBezTo>
                <a:cubicBezTo>
                  <a:pt x="216532" y="80843"/>
                  <a:pt x="219231" y="77907"/>
                  <a:pt x="222644" y="76200"/>
                </a:cubicBezTo>
                <a:cubicBezTo>
                  <a:pt x="225637" y="74703"/>
                  <a:pt x="229176" y="74522"/>
                  <a:pt x="232169" y="73025"/>
                </a:cubicBezTo>
                <a:cubicBezTo>
                  <a:pt x="235582" y="71318"/>
                  <a:pt x="238207" y="68225"/>
                  <a:pt x="241694" y="66675"/>
                </a:cubicBezTo>
                <a:cubicBezTo>
                  <a:pt x="247811" y="63957"/>
                  <a:pt x="254394" y="62442"/>
                  <a:pt x="260744" y="60325"/>
                </a:cubicBezTo>
                <a:cubicBezTo>
                  <a:pt x="263919" y="59267"/>
                  <a:pt x="267484" y="59006"/>
                  <a:pt x="270269" y="57150"/>
                </a:cubicBezTo>
                <a:cubicBezTo>
                  <a:pt x="282579" y="48944"/>
                  <a:pt x="276174" y="52007"/>
                  <a:pt x="289319" y="47625"/>
                </a:cubicBezTo>
                <a:cubicBezTo>
                  <a:pt x="295357" y="48833"/>
                  <a:pt x="308210" y="50721"/>
                  <a:pt x="314719" y="53975"/>
                </a:cubicBezTo>
                <a:cubicBezTo>
                  <a:pt x="326543" y="59887"/>
                  <a:pt x="323236" y="61073"/>
                  <a:pt x="333769" y="69850"/>
                </a:cubicBezTo>
                <a:cubicBezTo>
                  <a:pt x="336700" y="72293"/>
                  <a:pt x="340119" y="74083"/>
                  <a:pt x="343294" y="76200"/>
                </a:cubicBezTo>
                <a:cubicBezTo>
                  <a:pt x="345411" y="73025"/>
                  <a:pt x="351194" y="70162"/>
                  <a:pt x="349644" y="66675"/>
                </a:cubicBezTo>
                <a:cubicBezTo>
                  <a:pt x="345997" y="58469"/>
                  <a:pt x="336944" y="53975"/>
                  <a:pt x="330594" y="47625"/>
                </a:cubicBezTo>
                <a:lnTo>
                  <a:pt x="321069" y="38100"/>
                </a:lnTo>
                <a:cubicBezTo>
                  <a:pt x="314047" y="31078"/>
                  <a:pt x="310860" y="26645"/>
                  <a:pt x="302019" y="22225"/>
                </a:cubicBezTo>
                <a:cubicBezTo>
                  <a:pt x="299026" y="20728"/>
                  <a:pt x="295669" y="20108"/>
                  <a:pt x="292494" y="19050"/>
                </a:cubicBezTo>
                <a:cubicBezTo>
                  <a:pt x="285472" y="12028"/>
                  <a:pt x="282285" y="7595"/>
                  <a:pt x="273444" y="3175"/>
                </a:cubicBezTo>
                <a:cubicBezTo>
                  <a:pt x="270451" y="1678"/>
                  <a:pt x="267094" y="1058"/>
                  <a:pt x="263919" y="0"/>
                </a:cubicBezTo>
                <a:cubicBezTo>
                  <a:pt x="253981" y="710"/>
                  <a:pt x="215002" y="-197"/>
                  <a:pt x="200419" y="9525"/>
                </a:cubicBezTo>
                <a:lnTo>
                  <a:pt x="190894" y="15875"/>
                </a:lnTo>
                <a:cubicBezTo>
                  <a:pt x="154720" y="11353"/>
                  <a:pt x="155772" y="9947"/>
                  <a:pt x="108344" y="15875"/>
                </a:cubicBezTo>
                <a:cubicBezTo>
                  <a:pt x="101702" y="16705"/>
                  <a:pt x="94863" y="18512"/>
                  <a:pt x="89294" y="22225"/>
                </a:cubicBezTo>
                <a:lnTo>
                  <a:pt x="92469" y="2222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1C1E71B-92A8-460F-93A5-E4D80FFF1190}"/>
              </a:ext>
            </a:extLst>
          </p:cNvPr>
          <p:cNvSpPr/>
          <p:nvPr/>
        </p:nvSpPr>
        <p:spPr>
          <a:xfrm>
            <a:off x="7697740" y="1965356"/>
            <a:ext cx="501734" cy="269875"/>
          </a:xfrm>
          <a:custGeom>
            <a:avLst/>
            <a:gdLst>
              <a:gd name="connsiteX0" fmla="*/ 260350 w 501734"/>
              <a:gd name="connsiteY0" fmla="*/ 85725 h 269875"/>
              <a:gd name="connsiteX1" fmla="*/ 260350 w 501734"/>
              <a:gd name="connsiteY1" fmla="*/ 85725 h 269875"/>
              <a:gd name="connsiteX2" fmla="*/ 301625 w 501734"/>
              <a:gd name="connsiteY2" fmla="*/ 82550 h 269875"/>
              <a:gd name="connsiteX3" fmla="*/ 320675 w 501734"/>
              <a:gd name="connsiteY3" fmla="*/ 73025 h 269875"/>
              <a:gd name="connsiteX4" fmla="*/ 330200 w 501734"/>
              <a:gd name="connsiteY4" fmla="*/ 69850 h 269875"/>
              <a:gd name="connsiteX5" fmla="*/ 352425 w 501734"/>
              <a:gd name="connsiteY5" fmla="*/ 76200 h 269875"/>
              <a:gd name="connsiteX6" fmla="*/ 365125 w 501734"/>
              <a:gd name="connsiteY6" fmla="*/ 82550 h 269875"/>
              <a:gd name="connsiteX7" fmla="*/ 377825 w 501734"/>
              <a:gd name="connsiteY7" fmla="*/ 69850 h 269875"/>
              <a:gd name="connsiteX8" fmla="*/ 387350 w 501734"/>
              <a:gd name="connsiteY8" fmla="*/ 63500 h 269875"/>
              <a:gd name="connsiteX9" fmla="*/ 390525 w 501734"/>
              <a:gd name="connsiteY9" fmla="*/ 53975 h 269875"/>
              <a:gd name="connsiteX10" fmla="*/ 396875 w 501734"/>
              <a:gd name="connsiteY10" fmla="*/ 25400 h 269875"/>
              <a:gd name="connsiteX11" fmla="*/ 400050 w 501734"/>
              <a:gd name="connsiteY11" fmla="*/ 15875 h 269875"/>
              <a:gd name="connsiteX12" fmla="*/ 434975 w 501734"/>
              <a:gd name="connsiteY12" fmla="*/ 0 h 269875"/>
              <a:gd name="connsiteX13" fmla="*/ 473075 w 501734"/>
              <a:gd name="connsiteY13" fmla="*/ 3175 h 269875"/>
              <a:gd name="connsiteX14" fmla="*/ 482600 w 501734"/>
              <a:gd name="connsiteY14" fmla="*/ 6350 h 269875"/>
              <a:gd name="connsiteX15" fmla="*/ 492125 w 501734"/>
              <a:gd name="connsiteY15" fmla="*/ 15875 h 269875"/>
              <a:gd name="connsiteX16" fmla="*/ 495300 w 501734"/>
              <a:gd name="connsiteY16" fmla="*/ 25400 h 269875"/>
              <a:gd name="connsiteX17" fmla="*/ 501650 w 501734"/>
              <a:gd name="connsiteY17" fmla="*/ 34925 h 269875"/>
              <a:gd name="connsiteX18" fmla="*/ 479425 w 501734"/>
              <a:gd name="connsiteY18" fmla="*/ 60325 h 269875"/>
              <a:gd name="connsiteX19" fmla="*/ 450850 w 501734"/>
              <a:gd name="connsiteY19" fmla="*/ 85725 h 269875"/>
              <a:gd name="connsiteX20" fmla="*/ 444500 w 501734"/>
              <a:gd name="connsiteY20" fmla="*/ 95250 h 269875"/>
              <a:gd name="connsiteX21" fmla="*/ 425450 w 501734"/>
              <a:gd name="connsiteY21" fmla="*/ 101600 h 269875"/>
              <a:gd name="connsiteX22" fmla="*/ 403225 w 501734"/>
              <a:gd name="connsiteY22" fmla="*/ 107950 h 269875"/>
              <a:gd name="connsiteX23" fmla="*/ 396875 w 501734"/>
              <a:gd name="connsiteY23" fmla="*/ 117475 h 269875"/>
              <a:gd name="connsiteX24" fmla="*/ 377825 w 501734"/>
              <a:gd name="connsiteY24" fmla="*/ 136525 h 269875"/>
              <a:gd name="connsiteX25" fmla="*/ 365125 w 501734"/>
              <a:gd name="connsiteY25" fmla="*/ 155575 h 269875"/>
              <a:gd name="connsiteX26" fmla="*/ 346075 w 501734"/>
              <a:gd name="connsiteY26" fmla="*/ 165100 h 269875"/>
              <a:gd name="connsiteX27" fmla="*/ 307975 w 501734"/>
              <a:gd name="connsiteY27" fmla="*/ 158750 h 269875"/>
              <a:gd name="connsiteX28" fmla="*/ 298450 w 501734"/>
              <a:gd name="connsiteY28" fmla="*/ 152400 h 269875"/>
              <a:gd name="connsiteX29" fmla="*/ 292100 w 501734"/>
              <a:gd name="connsiteY29" fmla="*/ 142875 h 269875"/>
              <a:gd name="connsiteX30" fmla="*/ 282575 w 501734"/>
              <a:gd name="connsiteY30" fmla="*/ 139700 h 269875"/>
              <a:gd name="connsiteX31" fmla="*/ 273050 w 501734"/>
              <a:gd name="connsiteY31" fmla="*/ 130175 h 269875"/>
              <a:gd name="connsiteX32" fmla="*/ 263525 w 501734"/>
              <a:gd name="connsiteY32" fmla="*/ 136525 h 269875"/>
              <a:gd name="connsiteX33" fmla="*/ 257175 w 501734"/>
              <a:gd name="connsiteY33" fmla="*/ 146050 h 269875"/>
              <a:gd name="connsiteX34" fmla="*/ 238125 w 501734"/>
              <a:gd name="connsiteY34" fmla="*/ 158750 h 269875"/>
              <a:gd name="connsiteX35" fmla="*/ 234950 w 501734"/>
              <a:gd name="connsiteY35" fmla="*/ 187325 h 269875"/>
              <a:gd name="connsiteX36" fmla="*/ 244475 w 501734"/>
              <a:gd name="connsiteY36" fmla="*/ 193675 h 269875"/>
              <a:gd name="connsiteX37" fmla="*/ 241300 w 501734"/>
              <a:gd name="connsiteY37" fmla="*/ 257175 h 269875"/>
              <a:gd name="connsiteX38" fmla="*/ 234950 w 501734"/>
              <a:gd name="connsiteY38" fmla="*/ 266700 h 269875"/>
              <a:gd name="connsiteX39" fmla="*/ 225425 w 501734"/>
              <a:gd name="connsiteY39" fmla="*/ 269875 h 269875"/>
              <a:gd name="connsiteX40" fmla="*/ 193675 w 501734"/>
              <a:gd name="connsiteY40" fmla="*/ 266700 h 269875"/>
              <a:gd name="connsiteX41" fmla="*/ 174625 w 501734"/>
              <a:gd name="connsiteY41" fmla="*/ 257175 h 269875"/>
              <a:gd name="connsiteX42" fmla="*/ 165100 w 501734"/>
              <a:gd name="connsiteY42" fmla="*/ 254000 h 269875"/>
              <a:gd name="connsiteX43" fmla="*/ 196850 w 501734"/>
              <a:gd name="connsiteY43" fmla="*/ 88900 h 269875"/>
              <a:gd name="connsiteX44" fmla="*/ 209550 w 501734"/>
              <a:gd name="connsiteY44" fmla="*/ 69850 h 269875"/>
              <a:gd name="connsiteX45" fmla="*/ 206375 w 501734"/>
              <a:gd name="connsiteY45" fmla="*/ 57150 h 269875"/>
              <a:gd name="connsiteX46" fmla="*/ 196850 w 501734"/>
              <a:gd name="connsiteY46" fmla="*/ 53975 h 269875"/>
              <a:gd name="connsiteX47" fmla="*/ 180975 w 501734"/>
              <a:gd name="connsiteY47" fmla="*/ 50800 h 269875"/>
              <a:gd name="connsiteX48" fmla="*/ 161925 w 501734"/>
              <a:gd name="connsiteY48" fmla="*/ 44450 h 269875"/>
              <a:gd name="connsiteX49" fmla="*/ 146050 w 501734"/>
              <a:gd name="connsiteY49" fmla="*/ 47625 h 269875"/>
              <a:gd name="connsiteX50" fmla="*/ 114300 w 501734"/>
              <a:gd name="connsiteY50" fmla="*/ 85725 h 269875"/>
              <a:gd name="connsiteX51" fmla="*/ 107950 w 501734"/>
              <a:gd name="connsiteY51" fmla="*/ 95250 h 269875"/>
              <a:gd name="connsiteX52" fmla="*/ 104775 w 501734"/>
              <a:gd name="connsiteY52" fmla="*/ 104775 h 269875"/>
              <a:gd name="connsiteX53" fmla="*/ 82550 w 501734"/>
              <a:gd name="connsiteY53" fmla="*/ 133350 h 269875"/>
              <a:gd name="connsiteX54" fmla="*/ 73025 w 501734"/>
              <a:gd name="connsiteY54" fmla="*/ 139700 h 269875"/>
              <a:gd name="connsiteX55" fmla="*/ 41275 w 501734"/>
              <a:gd name="connsiteY55" fmla="*/ 133350 h 269875"/>
              <a:gd name="connsiteX56" fmla="*/ 34925 w 501734"/>
              <a:gd name="connsiteY56" fmla="*/ 123825 h 269875"/>
              <a:gd name="connsiteX57" fmla="*/ 15875 w 501734"/>
              <a:gd name="connsiteY57" fmla="*/ 111125 h 269875"/>
              <a:gd name="connsiteX58" fmla="*/ 0 w 501734"/>
              <a:gd name="connsiteY58" fmla="*/ 82550 h 269875"/>
              <a:gd name="connsiteX59" fmla="*/ 9525 w 501734"/>
              <a:gd name="connsiteY59" fmla="*/ 76200 h 269875"/>
              <a:gd name="connsiteX60" fmla="*/ 28575 w 501734"/>
              <a:gd name="connsiteY60" fmla="*/ 60325 h 269875"/>
              <a:gd name="connsiteX61" fmla="*/ 50800 w 501734"/>
              <a:gd name="connsiteY61" fmla="*/ 44450 h 269875"/>
              <a:gd name="connsiteX62" fmla="*/ 57150 w 501734"/>
              <a:gd name="connsiteY62" fmla="*/ 34925 h 269875"/>
              <a:gd name="connsiteX63" fmla="*/ 79375 w 501734"/>
              <a:gd name="connsiteY63" fmla="*/ 22225 h 269875"/>
              <a:gd name="connsiteX64" fmla="*/ 88900 w 501734"/>
              <a:gd name="connsiteY64" fmla="*/ 19050 h 269875"/>
              <a:gd name="connsiteX65" fmla="*/ 107950 w 501734"/>
              <a:gd name="connsiteY65" fmla="*/ 6350 h 269875"/>
              <a:gd name="connsiteX66" fmla="*/ 127000 w 501734"/>
              <a:gd name="connsiteY66" fmla="*/ 0 h 269875"/>
              <a:gd name="connsiteX67" fmla="*/ 158750 w 501734"/>
              <a:gd name="connsiteY67" fmla="*/ 3175 h 269875"/>
              <a:gd name="connsiteX68" fmla="*/ 187325 w 501734"/>
              <a:gd name="connsiteY68" fmla="*/ 9525 h 269875"/>
              <a:gd name="connsiteX69" fmla="*/ 206375 w 501734"/>
              <a:gd name="connsiteY69" fmla="*/ 15875 h 269875"/>
              <a:gd name="connsiteX70" fmla="*/ 215900 w 501734"/>
              <a:gd name="connsiteY70" fmla="*/ 22225 h 269875"/>
              <a:gd name="connsiteX71" fmla="*/ 228600 w 501734"/>
              <a:gd name="connsiteY71" fmla="*/ 34925 h 269875"/>
              <a:gd name="connsiteX72" fmla="*/ 234950 w 501734"/>
              <a:gd name="connsiteY72" fmla="*/ 44450 h 269875"/>
              <a:gd name="connsiteX73" fmla="*/ 263525 w 501734"/>
              <a:gd name="connsiteY73" fmla="*/ 69850 h 269875"/>
              <a:gd name="connsiteX74" fmla="*/ 282575 w 501734"/>
              <a:gd name="connsiteY74" fmla="*/ 82550 h 269875"/>
              <a:gd name="connsiteX75" fmla="*/ 292100 w 501734"/>
              <a:gd name="connsiteY75" fmla="*/ 92075 h 269875"/>
              <a:gd name="connsiteX76" fmla="*/ 323850 w 501734"/>
              <a:gd name="connsiteY76" fmla="*/ 85725 h 269875"/>
              <a:gd name="connsiteX77" fmla="*/ 260350 w 501734"/>
              <a:gd name="connsiteY77" fmla="*/ 8572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01734" h="269875">
                <a:moveTo>
                  <a:pt x="260350" y="85725"/>
                </a:moveTo>
                <a:lnTo>
                  <a:pt x="260350" y="85725"/>
                </a:lnTo>
                <a:cubicBezTo>
                  <a:pt x="274108" y="84667"/>
                  <a:pt x="287933" y="84262"/>
                  <a:pt x="301625" y="82550"/>
                </a:cubicBezTo>
                <a:cubicBezTo>
                  <a:pt x="312266" y="81220"/>
                  <a:pt x="311221" y="77752"/>
                  <a:pt x="320675" y="73025"/>
                </a:cubicBezTo>
                <a:cubicBezTo>
                  <a:pt x="323668" y="71528"/>
                  <a:pt x="327025" y="70908"/>
                  <a:pt x="330200" y="69850"/>
                </a:cubicBezTo>
                <a:cubicBezTo>
                  <a:pt x="336645" y="71461"/>
                  <a:pt x="346048" y="73467"/>
                  <a:pt x="352425" y="76200"/>
                </a:cubicBezTo>
                <a:cubicBezTo>
                  <a:pt x="356775" y="78064"/>
                  <a:pt x="360892" y="80433"/>
                  <a:pt x="365125" y="82550"/>
                </a:cubicBezTo>
                <a:cubicBezTo>
                  <a:pt x="385907" y="75623"/>
                  <a:pt x="365510" y="85244"/>
                  <a:pt x="377825" y="69850"/>
                </a:cubicBezTo>
                <a:cubicBezTo>
                  <a:pt x="380209" y="66870"/>
                  <a:pt x="384175" y="65617"/>
                  <a:pt x="387350" y="63500"/>
                </a:cubicBezTo>
                <a:cubicBezTo>
                  <a:pt x="388408" y="60325"/>
                  <a:pt x="389713" y="57222"/>
                  <a:pt x="390525" y="53975"/>
                </a:cubicBezTo>
                <a:cubicBezTo>
                  <a:pt x="397072" y="27786"/>
                  <a:pt x="390356" y="48215"/>
                  <a:pt x="396875" y="25400"/>
                </a:cubicBezTo>
                <a:cubicBezTo>
                  <a:pt x="397794" y="22182"/>
                  <a:pt x="397683" y="18242"/>
                  <a:pt x="400050" y="15875"/>
                </a:cubicBezTo>
                <a:cubicBezTo>
                  <a:pt x="413782" y="2143"/>
                  <a:pt x="418552" y="3285"/>
                  <a:pt x="434975" y="0"/>
                </a:cubicBezTo>
                <a:cubicBezTo>
                  <a:pt x="447675" y="1058"/>
                  <a:pt x="460443" y="1491"/>
                  <a:pt x="473075" y="3175"/>
                </a:cubicBezTo>
                <a:cubicBezTo>
                  <a:pt x="476392" y="3617"/>
                  <a:pt x="479815" y="4494"/>
                  <a:pt x="482600" y="6350"/>
                </a:cubicBezTo>
                <a:cubicBezTo>
                  <a:pt x="486336" y="8841"/>
                  <a:pt x="488950" y="12700"/>
                  <a:pt x="492125" y="15875"/>
                </a:cubicBezTo>
                <a:cubicBezTo>
                  <a:pt x="493183" y="19050"/>
                  <a:pt x="493803" y="22407"/>
                  <a:pt x="495300" y="25400"/>
                </a:cubicBezTo>
                <a:cubicBezTo>
                  <a:pt x="497007" y="28813"/>
                  <a:pt x="502478" y="31200"/>
                  <a:pt x="501650" y="34925"/>
                </a:cubicBezTo>
                <a:cubicBezTo>
                  <a:pt x="497189" y="55001"/>
                  <a:pt x="490122" y="50816"/>
                  <a:pt x="479425" y="60325"/>
                </a:cubicBezTo>
                <a:cubicBezTo>
                  <a:pt x="446803" y="89323"/>
                  <a:pt x="472468" y="71313"/>
                  <a:pt x="450850" y="85725"/>
                </a:cubicBezTo>
                <a:cubicBezTo>
                  <a:pt x="448733" y="88900"/>
                  <a:pt x="447736" y="93228"/>
                  <a:pt x="444500" y="95250"/>
                </a:cubicBezTo>
                <a:cubicBezTo>
                  <a:pt x="438824" y="98798"/>
                  <a:pt x="431944" y="99977"/>
                  <a:pt x="425450" y="101600"/>
                </a:cubicBezTo>
                <a:cubicBezTo>
                  <a:pt x="409503" y="105587"/>
                  <a:pt x="416890" y="103395"/>
                  <a:pt x="403225" y="107950"/>
                </a:cubicBezTo>
                <a:cubicBezTo>
                  <a:pt x="401108" y="111125"/>
                  <a:pt x="399410" y="114623"/>
                  <a:pt x="396875" y="117475"/>
                </a:cubicBezTo>
                <a:cubicBezTo>
                  <a:pt x="390909" y="124187"/>
                  <a:pt x="382806" y="129053"/>
                  <a:pt x="377825" y="136525"/>
                </a:cubicBezTo>
                <a:cubicBezTo>
                  <a:pt x="373592" y="142875"/>
                  <a:pt x="372365" y="153162"/>
                  <a:pt x="365125" y="155575"/>
                </a:cubicBezTo>
                <a:cubicBezTo>
                  <a:pt x="351980" y="159957"/>
                  <a:pt x="358385" y="156894"/>
                  <a:pt x="346075" y="165100"/>
                </a:cubicBezTo>
                <a:cubicBezTo>
                  <a:pt x="337021" y="164094"/>
                  <a:pt x="318613" y="164069"/>
                  <a:pt x="307975" y="158750"/>
                </a:cubicBezTo>
                <a:cubicBezTo>
                  <a:pt x="304562" y="157043"/>
                  <a:pt x="301625" y="154517"/>
                  <a:pt x="298450" y="152400"/>
                </a:cubicBezTo>
                <a:cubicBezTo>
                  <a:pt x="296333" y="149225"/>
                  <a:pt x="295080" y="145259"/>
                  <a:pt x="292100" y="142875"/>
                </a:cubicBezTo>
                <a:cubicBezTo>
                  <a:pt x="289487" y="140784"/>
                  <a:pt x="285360" y="141556"/>
                  <a:pt x="282575" y="139700"/>
                </a:cubicBezTo>
                <a:cubicBezTo>
                  <a:pt x="278839" y="137209"/>
                  <a:pt x="276225" y="133350"/>
                  <a:pt x="273050" y="130175"/>
                </a:cubicBezTo>
                <a:cubicBezTo>
                  <a:pt x="269875" y="132292"/>
                  <a:pt x="266223" y="133827"/>
                  <a:pt x="263525" y="136525"/>
                </a:cubicBezTo>
                <a:cubicBezTo>
                  <a:pt x="260827" y="139223"/>
                  <a:pt x="260047" y="143537"/>
                  <a:pt x="257175" y="146050"/>
                </a:cubicBezTo>
                <a:cubicBezTo>
                  <a:pt x="251432" y="151076"/>
                  <a:pt x="238125" y="158750"/>
                  <a:pt x="238125" y="158750"/>
                </a:cubicBezTo>
                <a:cubicBezTo>
                  <a:pt x="235075" y="167901"/>
                  <a:pt x="227479" y="177987"/>
                  <a:pt x="234950" y="187325"/>
                </a:cubicBezTo>
                <a:cubicBezTo>
                  <a:pt x="237334" y="190305"/>
                  <a:pt x="241300" y="191558"/>
                  <a:pt x="244475" y="193675"/>
                </a:cubicBezTo>
                <a:cubicBezTo>
                  <a:pt x="243417" y="214842"/>
                  <a:pt x="244041" y="236160"/>
                  <a:pt x="241300" y="257175"/>
                </a:cubicBezTo>
                <a:cubicBezTo>
                  <a:pt x="240806" y="260959"/>
                  <a:pt x="237930" y="264316"/>
                  <a:pt x="234950" y="266700"/>
                </a:cubicBezTo>
                <a:cubicBezTo>
                  <a:pt x="232337" y="268791"/>
                  <a:pt x="228600" y="268817"/>
                  <a:pt x="225425" y="269875"/>
                </a:cubicBezTo>
                <a:cubicBezTo>
                  <a:pt x="214842" y="268817"/>
                  <a:pt x="204187" y="268317"/>
                  <a:pt x="193675" y="266700"/>
                </a:cubicBezTo>
                <a:cubicBezTo>
                  <a:pt x="182148" y="264927"/>
                  <a:pt x="185090" y="262408"/>
                  <a:pt x="174625" y="257175"/>
                </a:cubicBezTo>
                <a:cubicBezTo>
                  <a:pt x="171632" y="255678"/>
                  <a:pt x="168275" y="255058"/>
                  <a:pt x="165100" y="254000"/>
                </a:cubicBezTo>
                <a:cubicBezTo>
                  <a:pt x="129499" y="200598"/>
                  <a:pt x="152740" y="240528"/>
                  <a:pt x="196850" y="88900"/>
                </a:cubicBezTo>
                <a:cubicBezTo>
                  <a:pt x="198982" y="81572"/>
                  <a:pt x="209550" y="69850"/>
                  <a:pt x="209550" y="69850"/>
                </a:cubicBezTo>
                <a:cubicBezTo>
                  <a:pt x="208492" y="65617"/>
                  <a:pt x="209101" y="60557"/>
                  <a:pt x="206375" y="57150"/>
                </a:cubicBezTo>
                <a:cubicBezTo>
                  <a:pt x="204284" y="54537"/>
                  <a:pt x="200097" y="54787"/>
                  <a:pt x="196850" y="53975"/>
                </a:cubicBezTo>
                <a:cubicBezTo>
                  <a:pt x="191615" y="52666"/>
                  <a:pt x="186181" y="52220"/>
                  <a:pt x="180975" y="50800"/>
                </a:cubicBezTo>
                <a:cubicBezTo>
                  <a:pt x="174517" y="49039"/>
                  <a:pt x="161925" y="44450"/>
                  <a:pt x="161925" y="44450"/>
                </a:cubicBezTo>
                <a:cubicBezTo>
                  <a:pt x="156633" y="45508"/>
                  <a:pt x="150603" y="44728"/>
                  <a:pt x="146050" y="47625"/>
                </a:cubicBezTo>
                <a:cubicBezTo>
                  <a:pt x="131897" y="56632"/>
                  <a:pt x="123234" y="72324"/>
                  <a:pt x="114300" y="85725"/>
                </a:cubicBezTo>
                <a:cubicBezTo>
                  <a:pt x="112183" y="88900"/>
                  <a:pt x="109157" y="91630"/>
                  <a:pt x="107950" y="95250"/>
                </a:cubicBezTo>
                <a:cubicBezTo>
                  <a:pt x="106892" y="98425"/>
                  <a:pt x="106400" y="101849"/>
                  <a:pt x="104775" y="104775"/>
                </a:cubicBezTo>
                <a:cubicBezTo>
                  <a:pt x="98671" y="115762"/>
                  <a:pt x="92125" y="125371"/>
                  <a:pt x="82550" y="133350"/>
                </a:cubicBezTo>
                <a:cubicBezTo>
                  <a:pt x="79619" y="135793"/>
                  <a:pt x="76200" y="137583"/>
                  <a:pt x="73025" y="139700"/>
                </a:cubicBezTo>
                <a:cubicBezTo>
                  <a:pt x="72962" y="139690"/>
                  <a:pt x="44433" y="135455"/>
                  <a:pt x="41275" y="133350"/>
                </a:cubicBezTo>
                <a:cubicBezTo>
                  <a:pt x="38100" y="131233"/>
                  <a:pt x="37797" y="126338"/>
                  <a:pt x="34925" y="123825"/>
                </a:cubicBezTo>
                <a:cubicBezTo>
                  <a:pt x="29182" y="118799"/>
                  <a:pt x="15875" y="111125"/>
                  <a:pt x="15875" y="111125"/>
                </a:cubicBezTo>
                <a:cubicBezTo>
                  <a:pt x="1319" y="89290"/>
                  <a:pt x="5588" y="99315"/>
                  <a:pt x="0" y="82550"/>
                </a:cubicBezTo>
                <a:cubicBezTo>
                  <a:pt x="3175" y="80433"/>
                  <a:pt x="6594" y="78643"/>
                  <a:pt x="9525" y="76200"/>
                </a:cubicBezTo>
                <a:cubicBezTo>
                  <a:pt x="33971" y="55828"/>
                  <a:pt x="4926" y="76091"/>
                  <a:pt x="28575" y="60325"/>
                </a:cubicBezTo>
                <a:cubicBezTo>
                  <a:pt x="43287" y="38257"/>
                  <a:pt x="23615" y="63868"/>
                  <a:pt x="50800" y="44450"/>
                </a:cubicBezTo>
                <a:cubicBezTo>
                  <a:pt x="53905" y="42232"/>
                  <a:pt x="54452" y="37623"/>
                  <a:pt x="57150" y="34925"/>
                </a:cubicBezTo>
                <a:cubicBezTo>
                  <a:pt x="61136" y="30939"/>
                  <a:pt x="75017" y="24093"/>
                  <a:pt x="79375" y="22225"/>
                </a:cubicBezTo>
                <a:cubicBezTo>
                  <a:pt x="82451" y="20907"/>
                  <a:pt x="85974" y="20675"/>
                  <a:pt x="88900" y="19050"/>
                </a:cubicBezTo>
                <a:cubicBezTo>
                  <a:pt x="95571" y="15344"/>
                  <a:pt x="100710" y="8763"/>
                  <a:pt x="107950" y="6350"/>
                </a:cubicBezTo>
                <a:lnTo>
                  <a:pt x="127000" y="0"/>
                </a:lnTo>
                <a:cubicBezTo>
                  <a:pt x="137583" y="1058"/>
                  <a:pt x="148207" y="1769"/>
                  <a:pt x="158750" y="3175"/>
                </a:cubicBezTo>
                <a:cubicBezTo>
                  <a:pt x="164188" y="3900"/>
                  <a:pt x="181289" y="7714"/>
                  <a:pt x="187325" y="9525"/>
                </a:cubicBezTo>
                <a:cubicBezTo>
                  <a:pt x="193736" y="11448"/>
                  <a:pt x="200806" y="12162"/>
                  <a:pt x="206375" y="15875"/>
                </a:cubicBezTo>
                <a:lnTo>
                  <a:pt x="215900" y="22225"/>
                </a:lnTo>
                <a:cubicBezTo>
                  <a:pt x="222827" y="43007"/>
                  <a:pt x="213206" y="22610"/>
                  <a:pt x="228600" y="34925"/>
                </a:cubicBezTo>
                <a:cubicBezTo>
                  <a:pt x="231580" y="37309"/>
                  <a:pt x="232415" y="41598"/>
                  <a:pt x="234950" y="44450"/>
                </a:cubicBezTo>
                <a:cubicBezTo>
                  <a:pt x="270235" y="84146"/>
                  <a:pt x="240776" y="50892"/>
                  <a:pt x="263525" y="69850"/>
                </a:cubicBezTo>
                <a:cubicBezTo>
                  <a:pt x="279380" y="83063"/>
                  <a:pt x="265836" y="76970"/>
                  <a:pt x="282575" y="82550"/>
                </a:cubicBezTo>
                <a:cubicBezTo>
                  <a:pt x="285750" y="85725"/>
                  <a:pt x="287662" y="91392"/>
                  <a:pt x="292100" y="92075"/>
                </a:cubicBezTo>
                <a:cubicBezTo>
                  <a:pt x="324903" y="97122"/>
                  <a:pt x="323850" y="98708"/>
                  <a:pt x="323850" y="85725"/>
                </a:cubicBezTo>
                <a:lnTo>
                  <a:pt x="260350" y="8572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FE64157-6177-478A-8651-60B5BC26AFCE}"/>
              </a:ext>
            </a:extLst>
          </p:cNvPr>
          <p:cNvSpPr/>
          <p:nvPr/>
        </p:nvSpPr>
        <p:spPr>
          <a:xfrm>
            <a:off x="4650599" y="4418799"/>
            <a:ext cx="1863248" cy="137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0F4BD-A70C-47C4-BDA8-7141F0ABB526}"/>
              </a:ext>
            </a:extLst>
          </p:cNvPr>
          <p:cNvSpPr txBox="1"/>
          <p:nvPr/>
        </p:nvSpPr>
        <p:spPr>
          <a:xfrm>
            <a:off x="6820127" y="2383831"/>
            <a:ext cx="235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DETECT DEFECT LOCATION ON THE PIXEL LEVEL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CE1B320-CD86-4A6D-B4ED-46BA98E1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01525" cy="68389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A91BD01-1C37-4E47-B0DA-21C130FA5AE8}"/>
              </a:ext>
            </a:extLst>
          </p:cNvPr>
          <p:cNvSpPr txBox="1">
            <a:spLocks/>
          </p:cNvSpPr>
          <p:nvPr/>
        </p:nvSpPr>
        <p:spPr>
          <a:xfrm>
            <a:off x="270700" y="197246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NETWORKS(CNN)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7269B-0A99-45AE-AD64-211BBAE63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7"/>
          <a:stretch/>
        </p:blipFill>
        <p:spPr>
          <a:xfrm>
            <a:off x="82451" y="4116134"/>
            <a:ext cx="2458326" cy="817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A7F3B-786F-4B3A-8EF0-782571A084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776" y="3777197"/>
            <a:ext cx="6160980" cy="2614078"/>
          </a:xfrm>
          <a:prstGeom prst="rect">
            <a:avLst/>
          </a:prstGeom>
        </p:spPr>
      </p:pic>
      <p:pic>
        <p:nvPicPr>
          <p:cNvPr id="39" name="Picture 38" descr="A picture containing tree&#10;&#10;Description automatically generated">
            <a:extLst>
              <a:ext uri="{FF2B5EF4-FFF2-40B4-BE49-F238E27FC236}">
                <a16:creationId xmlns:a16="http://schemas.microsoft.com/office/drawing/2014/main" id="{D6D775B0-53FE-4729-A615-CBDD2F789F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31641"/>
          <a:stretch/>
        </p:blipFill>
        <p:spPr>
          <a:xfrm>
            <a:off x="82449" y="5032210"/>
            <a:ext cx="2458327" cy="902208"/>
          </a:xfrm>
          <a:prstGeom prst="rect">
            <a:avLst/>
          </a:prstGeom>
        </p:spPr>
      </p:pic>
      <p:sp>
        <p:nvSpPr>
          <p:cNvPr id="41" name="Прямоугольник 11">
            <a:extLst>
              <a:ext uri="{FF2B5EF4-FFF2-40B4-BE49-F238E27FC236}">
                <a16:creationId xmlns:a16="http://schemas.microsoft.com/office/drawing/2014/main" id="{74A4310C-7987-4D64-8274-D038F886B8C3}"/>
              </a:ext>
            </a:extLst>
          </p:cNvPr>
          <p:cNvSpPr/>
          <p:nvPr/>
        </p:nvSpPr>
        <p:spPr>
          <a:xfrm>
            <a:off x="270700" y="1173581"/>
            <a:ext cx="89685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CNN layers are used to extract high level general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couple of layers are used to perform classification (on a specific task).</a:t>
            </a:r>
          </a:p>
        </p:txBody>
      </p:sp>
    </p:spTree>
    <p:extLst>
      <p:ext uri="{BB962C8B-B14F-4D97-AF65-F5344CB8AC3E}">
        <p14:creationId xmlns:p14="http://schemas.microsoft.com/office/powerpoint/2010/main" val="5523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91BD01-1C37-4E47-B0DA-21C130FA5AE8}"/>
              </a:ext>
            </a:extLst>
          </p:cNvPr>
          <p:cNvSpPr txBox="1">
            <a:spLocks/>
          </p:cNvSpPr>
          <p:nvPr/>
        </p:nvSpPr>
        <p:spPr>
          <a:xfrm>
            <a:off x="270700" y="197246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latin typeface="Montserrat"/>
              </a:rPr>
              <a:t>RESNET (RESIDUAL NETWORK)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237B-544F-4F69-B3B3-277C08C3407C}"/>
              </a:ext>
            </a:extLst>
          </p:cNvPr>
          <p:cNvSpPr txBox="1"/>
          <p:nvPr/>
        </p:nvSpPr>
        <p:spPr>
          <a:xfrm>
            <a:off x="175450" y="971198"/>
            <a:ext cx="9035225" cy="53860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Neural Network includes “skip connection” feature which enables training of 152 layers without vanishing gradient issues.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works by adding “identity mappings” on top of the CNN.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 contains 11 million images and 11,000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 is used to train </a:t>
            </a:r>
            <a:r>
              <a:rPr lang="en-CA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CA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A86035-C019-4DE9-B97A-D44532FC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47" y="4241007"/>
            <a:ext cx="4135568" cy="241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0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50459-CD9E-4719-AA3B-E61E9F15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9050"/>
            <a:ext cx="12182475" cy="6838950"/>
          </a:xfrm>
          <a:prstGeom prst="rect">
            <a:avLst/>
          </a:prstGeom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F3715F86-D507-B24B-8477-1F017E764E13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TRANSFER LEARNING</a:t>
            </a:r>
            <a:r>
              <a:rPr lang="en-US" sz="2800" b="1" dirty="0">
                <a:latin typeface="Montserrat"/>
                <a:ea typeface="+mj-ea"/>
                <a:cs typeface="+mj-cs"/>
              </a:rPr>
              <a:t>:</a:t>
            </a:r>
            <a:endParaRPr lang="ru-RU" sz="2800" b="1" dirty="0">
              <a:ea typeface="+mj-ea"/>
              <a:cs typeface="+mj-cs"/>
            </a:endParaRP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E0BB9A4E-AF0C-1A40-BA1B-F5F0A01B0FA2}"/>
              </a:ext>
            </a:extLst>
          </p:cNvPr>
          <p:cNvSpPr/>
          <p:nvPr/>
        </p:nvSpPr>
        <p:spPr>
          <a:xfrm>
            <a:off x="225628" y="1163557"/>
            <a:ext cx="88262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is a machine learning technique in which a network that has been trained to perform a specific task is being reused (repurposed) as a starting point for another similar task</a:t>
            </a:r>
            <a:r>
              <a:rPr lang="en-CA" sz="2000" b="1" dirty="0">
                <a:latin typeface="Montserrat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A6998-F4BD-A349-9AC4-64ABF2BB778E}"/>
              </a:ext>
            </a:extLst>
          </p:cNvPr>
          <p:cNvSpPr/>
          <p:nvPr/>
        </p:nvSpPr>
        <p:spPr>
          <a:xfrm>
            <a:off x="533400" y="5276532"/>
            <a:ext cx="7747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.</a:t>
            </a:r>
          </a:p>
        </p:txBody>
      </p:sp>
      <p:pic>
        <p:nvPicPr>
          <p:cNvPr id="7" name="Picture 3" descr="Image result for skating">
            <a:extLst>
              <a:ext uri="{FF2B5EF4-FFF2-40B4-BE49-F238E27FC236}">
                <a16:creationId xmlns:a16="http://schemas.microsoft.com/office/drawing/2014/main" id="{54E99F11-15AA-5948-A7AB-14EE583A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0771" y="4352225"/>
            <a:ext cx="1232194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https://upload.wikimedia.org/wikipedia/commons/thumb/7/7b/Andrej_%C5%A0porn_at_the_2010_Winter_Olympic_downhill.jpg/1024px-Andrej_%C5%A0porn_at_the_2010_Winter_Olympic_downhill.jpg">
            <a:extLst>
              <a:ext uri="{FF2B5EF4-FFF2-40B4-BE49-F238E27FC236}">
                <a16:creationId xmlns:a16="http://schemas.microsoft.com/office/drawing/2014/main" id="{7CBB837E-9DA7-9F4B-BC43-26917271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30" y="4352225"/>
            <a:ext cx="2468031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782AA3F-F446-3444-8B27-901E1198D349}"/>
              </a:ext>
            </a:extLst>
          </p:cNvPr>
          <p:cNvSpPr/>
          <p:nvPr/>
        </p:nvSpPr>
        <p:spPr>
          <a:xfrm>
            <a:off x="2983880" y="4923712"/>
            <a:ext cx="28284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1A0E0-BFFD-5345-93E8-A931757953A7}"/>
              </a:ext>
            </a:extLst>
          </p:cNvPr>
          <p:cNvSpPr txBox="1"/>
          <p:nvPr/>
        </p:nvSpPr>
        <p:spPr>
          <a:xfrm>
            <a:off x="3160052" y="4092227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KNOWLEDGE TRANSFER</a:t>
            </a:r>
          </a:p>
        </p:txBody>
      </p:sp>
    </p:spTree>
    <p:extLst>
      <p:ext uri="{BB962C8B-B14F-4D97-AF65-F5344CB8AC3E}">
        <p14:creationId xmlns:p14="http://schemas.microsoft.com/office/powerpoint/2010/main" val="2733939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857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abi unni</cp:lastModifiedBy>
  <cp:revision>148</cp:revision>
  <dcterms:created xsi:type="dcterms:W3CDTF">2019-05-23T09:27:58Z</dcterms:created>
  <dcterms:modified xsi:type="dcterms:W3CDTF">2024-11-13T16:42:29Z</dcterms:modified>
</cp:coreProperties>
</file>