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7" d="100"/>
          <a:sy n="67" d="100"/>
        </p:scale>
        <p:origin x="-324" y="7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73B55-C17C-4650-8702-0E54DF4686E9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F5F44-8CFE-4AB1-809D-F36DB668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97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165271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Image Recognition with IBM Cloud Visual Recognition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9981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Discover how IBM Cloud Visual Recognition is revolutionizing the way we analyze and understand images, unlocking a world of possibilities.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080E26"/>
          </a:solidFill>
          <a:ln w="12859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397681" y="569357"/>
            <a:ext cx="9835039" cy="1294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95"/>
              </a:lnSpc>
              <a:buNone/>
            </a:pPr>
            <a:r>
              <a:rPr lang="en-US" sz="4076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How IBM Cloud Visual Recognition Works</a:t>
            </a:r>
            <a:endParaRPr lang="en-US" sz="4076" dirty="0"/>
          </a:p>
        </p:txBody>
      </p:sp>
      <p:sp>
        <p:nvSpPr>
          <p:cNvPr id="5" name="Shape 3"/>
          <p:cNvSpPr/>
          <p:nvPr/>
        </p:nvSpPr>
        <p:spPr>
          <a:xfrm>
            <a:off x="2687598" y="2277666"/>
            <a:ext cx="41315" cy="5383292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6" name="Shape 4"/>
          <p:cNvSpPr/>
          <p:nvPr/>
        </p:nvSpPr>
        <p:spPr>
          <a:xfrm>
            <a:off x="2941082" y="2651581"/>
            <a:ext cx="724614" cy="41315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7" name="Shape 5"/>
          <p:cNvSpPr/>
          <p:nvPr/>
        </p:nvSpPr>
        <p:spPr>
          <a:xfrm>
            <a:off x="2475309" y="2439472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859">
            <a:solidFill>
              <a:srgbClr val="303B6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635806" y="2478167"/>
            <a:ext cx="14478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7"/>
              </a:lnSpc>
              <a:buNone/>
            </a:pPr>
            <a:r>
              <a:rPr lang="en-US" sz="244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446" dirty="0"/>
          </a:p>
        </p:txBody>
      </p:sp>
      <p:sp>
        <p:nvSpPr>
          <p:cNvPr id="9" name="Text 7"/>
          <p:cNvSpPr/>
          <p:nvPr/>
        </p:nvSpPr>
        <p:spPr>
          <a:xfrm>
            <a:off x="3846909" y="2484715"/>
            <a:ext cx="2070497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203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Collection</a:t>
            </a:r>
            <a:endParaRPr lang="en-US" sz="2038" dirty="0"/>
          </a:p>
        </p:txBody>
      </p:sp>
      <p:sp>
        <p:nvSpPr>
          <p:cNvPr id="10" name="Text 8"/>
          <p:cNvSpPr/>
          <p:nvPr/>
        </p:nvSpPr>
        <p:spPr>
          <a:xfrm>
            <a:off x="3846909" y="3015258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9"/>
              </a:lnSpc>
              <a:buNone/>
            </a:pPr>
            <a:r>
              <a:rPr lang="en-US" sz="163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Images are collected from various sources, forming a diverse and comprehensive dataset.</a:t>
            </a:r>
            <a:endParaRPr lang="en-US" sz="1630" dirty="0"/>
          </a:p>
        </p:txBody>
      </p:sp>
      <p:sp>
        <p:nvSpPr>
          <p:cNvPr id="11" name="Shape 9"/>
          <p:cNvSpPr/>
          <p:nvPr/>
        </p:nvSpPr>
        <p:spPr>
          <a:xfrm>
            <a:off x="2941082" y="4515029"/>
            <a:ext cx="724614" cy="41315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2" name="Shape 10"/>
          <p:cNvSpPr/>
          <p:nvPr/>
        </p:nvSpPr>
        <p:spPr>
          <a:xfrm>
            <a:off x="2475309" y="4302919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859">
            <a:solidFill>
              <a:srgbClr val="303B6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612946" y="4341614"/>
            <a:ext cx="19050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7"/>
              </a:lnSpc>
              <a:buNone/>
            </a:pPr>
            <a:r>
              <a:rPr lang="en-US" sz="244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446" dirty="0"/>
          </a:p>
        </p:txBody>
      </p:sp>
      <p:sp>
        <p:nvSpPr>
          <p:cNvPr id="14" name="Text 12"/>
          <p:cNvSpPr/>
          <p:nvPr/>
        </p:nvSpPr>
        <p:spPr>
          <a:xfrm>
            <a:off x="3846909" y="4348162"/>
            <a:ext cx="233934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203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Training the Model</a:t>
            </a:r>
            <a:endParaRPr lang="en-US" sz="2038" dirty="0"/>
          </a:p>
        </p:txBody>
      </p:sp>
      <p:sp>
        <p:nvSpPr>
          <p:cNvPr id="15" name="Text 13"/>
          <p:cNvSpPr/>
          <p:nvPr/>
        </p:nvSpPr>
        <p:spPr>
          <a:xfrm>
            <a:off x="3846909" y="4878705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9"/>
              </a:lnSpc>
              <a:buNone/>
            </a:pPr>
            <a:r>
              <a:rPr lang="en-US" sz="163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dataset is used to train the model, enabling it to recognize objects, scenes, and even individual characteristics.</a:t>
            </a:r>
            <a:endParaRPr lang="en-US" sz="1630" dirty="0"/>
          </a:p>
        </p:txBody>
      </p:sp>
      <p:sp>
        <p:nvSpPr>
          <p:cNvPr id="16" name="Shape 14"/>
          <p:cNvSpPr/>
          <p:nvPr/>
        </p:nvSpPr>
        <p:spPr>
          <a:xfrm>
            <a:off x="2941082" y="6378476"/>
            <a:ext cx="724614" cy="41315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7" name="Shape 15"/>
          <p:cNvSpPr/>
          <p:nvPr/>
        </p:nvSpPr>
        <p:spPr>
          <a:xfrm>
            <a:off x="2475309" y="6166366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859">
            <a:solidFill>
              <a:srgbClr val="303B6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620566" y="6205061"/>
            <a:ext cx="17526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7"/>
              </a:lnSpc>
              <a:buNone/>
            </a:pPr>
            <a:r>
              <a:rPr lang="en-US" sz="244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446" dirty="0"/>
          </a:p>
        </p:txBody>
      </p:sp>
      <p:sp>
        <p:nvSpPr>
          <p:cNvPr id="19" name="Text 17"/>
          <p:cNvSpPr/>
          <p:nvPr/>
        </p:nvSpPr>
        <p:spPr>
          <a:xfrm>
            <a:off x="3846909" y="6211610"/>
            <a:ext cx="281940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203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Inference and Analysis</a:t>
            </a:r>
            <a:endParaRPr lang="en-US" sz="2038" dirty="0"/>
          </a:p>
        </p:txBody>
      </p:sp>
      <p:sp>
        <p:nvSpPr>
          <p:cNvPr id="20" name="Text 18"/>
          <p:cNvSpPr/>
          <p:nvPr/>
        </p:nvSpPr>
        <p:spPr>
          <a:xfrm>
            <a:off x="3846909" y="6742152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9"/>
              </a:lnSpc>
              <a:buNone/>
            </a:pPr>
            <a:r>
              <a:rPr lang="en-US" sz="163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Images are uploaded to the cloud service, which applies the trained model to identify and analyze the visual content.</a:t>
            </a:r>
            <a:endParaRPr lang="en-US" sz="163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1668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191012" y="1548051"/>
            <a:ext cx="7734776" cy="11744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24"/>
              </a:lnSpc>
              <a:buNone/>
            </a:pPr>
            <a:r>
              <a:rPr lang="en-US" sz="369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Pre-processing Images for Visual Recognition</a:t>
            </a:r>
            <a:endParaRPr lang="en-US" sz="3699" dirty="0"/>
          </a:p>
        </p:txBody>
      </p:sp>
      <p:sp>
        <p:nvSpPr>
          <p:cNvPr id="5" name="Shape 3"/>
          <p:cNvSpPr/>
          <p:nvPr/>
        </p:nvSpPr>
        <p:spPr>
          <a:xfrm>
            <a:off x="6191012" y="3151108"/>
            <a:ext cx="422791" cy="422791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1668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337578" y="3186232"/>
            <a:ext cx="129540" cy="352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4"/>
              </a:lnSpc>
              <a:buNone/>
            </a:pPr>
            <a:r>
              <a:rPr lang="en-US" sz="22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220" dirty="0"/>
          </a:p>
        </p:txBody>
      </p:sp>
      <p:sp>
        <p:nvSpPr>
          <p:cNvPr id="7" name="Text 5"/>
          <p:cNvSpPr/>
          <p:nvPr/>
        </p:nvSpPr>
        <p:spPr>
          <a:xfrm>
            <a:off x="6801683" y="3215640"/>
            <a:ext cx="2286000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2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Image Enhancement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6801683" y="3697129"/>
            <a:ext cx="3162776" cy="9015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8"/>
              </a:lnSpc>
              <a:buNone/>
            </a:pPr>
            <a:r>
              <a:rPr lang="en-US" sz="148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Brightness, contrast, and sharpness adjustments are made to optimize the image quality.</a:t>
            </a:r>
            <a:endParaRPr lang="en-US" sz="1480" dirty="0"/>
          </a:p>
        </p:txBody>
      </p:sp>
      <p:sp>
        <p:nvSpPr>
          <p:cNvPr id="9" name="Shape 7"/>
          <p:cNvSpPr/>
          <p:nvPr/>
        </p:nvSpPr>
        <p:spPr>
          <a:xfrm>
            <a:off x="10152340" y="3151108"/>
            <a:ext cx="422791" cy="422791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1668">
            <a:solidFill>
              <a:srgbClr val="303B6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279856" y="3186232"/>
            <a:ext cx="167640" cy="352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4"/>
              </a:lnSpc>
              <a:buNone/>
            </a:pPr>
            <a:r>
              <a:rPr lang="en-US" sz="22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220" dirty="0"/>
          </a:p>
        </p:txBody>
      </p:sp>
      <p:sp>
        <p:nvSpPr>
          <p:cNvPr id="11" name="Text 9"/>
          <p:cNvSpPr/>
          <p:nvPr/>
        </p:nvSpPr>
        <p:spPr>
          <a:xfrm>
            <a:off x="10763012" y="3215640"/>
            <a:ext cx="1879163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2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Noise Reduction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10763012" y="3697129"/>
            <a:ext cx="3162776" cy="9015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8"/>
              </a:lnSpc>
              <a:buNone/>
            </a:pPr>
            <a:r>
              <a:rPr lang="en-US" sz="148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Noise and irrelevant details are filtered out to ensure accurate recognition results.</a:t>
            </a:r>
            <a:endParaRPr lang="en-US" sz="1480" dirty="0"/>
          </a:p>
        </p:txBody>
      </p:sp>
      <p:sp>
        <p:nvSpPr>
          <p:cNvPr id="13" name="Shape 11"/>
          <p:cNvSpPr/>
          <p:nvPr/>
        </p:nvSpPr>
        <p:spPr>
          <a:xfrm>
            <a:off x="6191012" y="4933355"/>
            <a:ext cx="422791" cy="422791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1668">
            <a:solidFill>
              <a:srgbClr val="303B6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6326148" y="4968478"/>
            <a:ext cx="152400" cy="352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4"/>
              </a:lnSpc>
              <a:buNone/>
            </a:pPr>
            <a:r>
              <a:rPr lang="en-US" sz="22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220" dirty="0"/>
          </a:p>
        </p:txBody>
      </p:sp>
      <p:sp>
        <p:nvSpPr>
          <p:cNvPr id="15" name="Text 13"/>
          <p:cNvSpPr/>
          <p:nvPr/>
        </p:nvSpPr>
        <p:spPr>
          <a:xfrm>
            <a:off x="6801683" y="4997887"/>
            <a:ext cx="1879163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2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Image Cropping</a:t>
            </a:r>
            <a:endParaRPr lang="en-US" sz="1850" dirty="0"/>
          </a:p>
        </p:txBody>
      </p:sp>
      <p:sp>
        <p:nvSpPr>
          <p:cNvPr id="16" name="Text 14"/>
          <p:cNvSpPr/>
          <p:nvPr/>
        </p:nvSpPr>
        <p:spPr>
          <a:xfrm>
            <a:off x="6801683" y="5479375"/>
            <a:ext cx="3162776" cy="1202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8"/>
              </a:lnSpc>
              <a:buNone/>
            </a:pPr>
            <a:r>
              <a:rPr lang="en-US" sz="148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Unnecessary background elements are removed to focus on the most relevant parts of the image.</a:t>
            </a:r>
            <a:endParaRPr lang="en-US" sz="1480" dirty="0"/>
          </a:p>
        </p:txBody>
      </p:sp>
      <p:sp>
        <p:nvSpPr>
          <p:cNvPr id="17" name="Shape 15"/>
          <p:cNvSpPr/>
          <p:nvPr/>
        </p:nvSpPr>
        <p:spPr>
          <a:xfrm>
            <a:off x="10152340" y="4933355"/>
            <a:ext cx="422791" cy="422791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1668">
            <a:solidFill>
              <a:srgbClr val="303B6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276046" y="4968478"/>
            <a:ext cx="175260" cy="352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4"/>
              </a:lnSpc>
              <a:buNone/>
            </a:pPr>
            <a:r>
              <a:rPr lang="en-US" sz="22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2220" dirty="0"/>
          </a:p>
        </p:txBody>
      </p:sp>
      <p:sp>
        <p:nvSpPr>
          <p:cNvPr id="19" name="Text 17"/>
          <p:cNvSpPr/>
          <p:nvPr/>
        </p:nvSpPr>
        <p:spPr>
          <a:xfrm>
            <a:off x="10763012" y="4997887"/>
            <a:ext cx="2766060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2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Resolution Optimization</a:t>
            </a:r>
            <a:endParaRPr lang="en-US" sz="1850" dirty="0"/>
          </a:p>
        </p:txBody>
      </p:sp>
      <p:sp>
        <p:nvSpPr>
          <p:cNvPr id="20" name="Text 18"/>
          <p:cNvSpPr/>
          <p:nvPr/>
        </p:nvSpPr>
        <p:spPr>
          <a:xfrm>
            <a:off x="10763012" y="5479375"/>
            <a:ext cx="3162776" cy="9015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8"/>
              </a:lnSpc>
              <a:buNone/>
            </a:pPr>
            <a:r>
              <a:rPr lang="en-US" sz="148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Images are resized and optimized for efficient processing and analysis.</a:t>
            </a:r>
            <a:endParaRPr lang="en-US" sz="1480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80439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Customizing the Visual Recognition Models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4856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General Model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Offers a wide range of pre-trained categories for general-purpose image recognition.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74856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Custom Model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Allows the creation of custom models tailored to specific image recognition needs.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748564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Industry-Specific Models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803696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Designed for specialized domains, such as healthcare, retail, and automotive industries.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7964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Application of Visual Recognition in Different Industries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12733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0487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Retail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61807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Automated product tagging and inventory management, enabling efficient stock control.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12733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30487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Healthcare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61807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Identification of diseases and abnormalities from medical images, aiding diagnosis and treatment.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3784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Automotive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947767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Vehicle recognition and tracking for enhanced security and personalized customer experiences.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3784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Education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947767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Assessment and grading automation, reducing administrative burden on educators.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69413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Future of Image Recognition with IBM Cloud Visual Recognition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27221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41796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Advancements in Technology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75833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Continued progress in AI and deep learning will enable even more accurate and sophisticated image recognition capabilities.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27221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41915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Integration with Smart Cities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75845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Visual recognition will play a crucial role in creating safer, more efficient, and sustainable cities.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27221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41915"/>
            <a:ext cx="3086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Medical Breakthroughs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127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Visual recognition can aid in medical research, assisting in the discovery of new treatments and therapies.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IBM Cloud Visual Recognition is a game-changing technology that opens up endless possibilities in various domains. Embrace the power of visual data and unlock new insights.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Custom</PresentationFormat>
  <Paragraphs>57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student</cp:lastModifiedBy>
  <cp:revision>2</cp:revision>
  <dcterms:created xsi:type="dcterms:W3CDTF">2023-09-27T16:09:36Z</dcterms:created>
  <dcterms:modified xsi:type="dcterms:W3CDTF">2023-10-16T09:47:53Z</dcterms:modified>
</cp:coreProperties>
</file>