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5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1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7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66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20B13C23-63ED-D879-FB21-8EC5C23C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1E0FEA-7852-648E-2255-02F8DC7B9F59}"/>
              </a:ext>
            </a:extLst>
          </p:cNvPr>
          <p:cNvSpPr/>
          <p:nvPr/>
        </p:nvSpPr>
        <p:spPr>
          <a:xfrm>
            <a:off x="2479221" y="2212521"/>
            <a:ext cx="7233557" cy="24329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Personalized LLM</a:t>
            </a:r>
          </a:p>
        </p:txBody>
      </p:sp>
    </p:spTree>
    <p:extLst>
      <p:ext uri="{BB962C8B-B14F-4D97-AF65-F5344CB8AC3E}">
        <p14:creationId xmlns:p14="http://schemas.microsoft.com/office/powerpoint/2010/main" val="31577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C93F-9AEB-D0CE-478D-753CA6C6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345690"/>
            <a:ext cx="10427840" cy="1086056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Personalization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180A-89FB-07F2-BA2B-6B1E80EA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7" y="1662862"/>
            <a:ext cx="10427841" cy="3903298"/>
          </a:xfrm>
        </p:spPr>
        <p:txBody>
          <a:bodyPr/>
          <a:lstStyle/>
          <a:p>
            <a:r>
              <a:rPr lang="en-US" sz="2400" b="1" dirty="0">
                <a:latin typeface="Abadi" panose="020B0604020104020204" pitchFamily="34" charset="0"/>
              </a:rPr>
              <a:t>The Challenge with Deploying LLMs:</a:t>
            </a:r>
            <a:endParaRPr lang="en-US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badi" panose="020B0604020104020204" pitchFamily="34" charset="0"/>
              </a:rPr>
              <a:t>       Reduced Model Size for End Devices:</a:t>
            </a:r>
            <a:endParaRPr lang="en-US" sz="24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dirty="0">
                <a:latin typeface="Abadi" panose="020B0604020104020204" pitchFamily="34" charset="0"/>
              </a:rPr>
              <a:t>To deploy LLMs on edge or end devices, models are often reduced in size using techniques like </a:t>
            </a:r>
            <a:r>
              <a:rPr lang="en-US" sz="2000" b="1" i="0" dirty="0">
                <a:latin typeface="Abadi" panose="020B0604020104020204" pitchFamily="34" charset="0"/>
              </a:rPr>
              <a:t>quantization</a:t>
            </a:r>
            <a:r>
              <a:rPr lang="en-US" sz="2000" i="0" dirty="0">
                <a:latin typeface="Abadi" panose="020B0604020104020204" pitchFamily="34" charset="0"/>
              </a:rPr>
              <a:t> (converting weights from 32-bit precision to 8-bit or lower).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dirty="0">
                <a:latin typeface="Abadi" panose="020B0604020104020204" pitchFamily="34" charset="0"/>
              </a:rPr>
              <a:t>This reduction helps in optimizing memory usage, power consumption, and latency.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dirty="0">
                <a:latin typeface="Abadi" panose="020B0604020104020204" pitchFamily="34" charset="0"/>
              </a:rPr>
              <a:t>However, </a:t>
            </a:r>
            <a:r>
              <a:rPr lang="en-US" sz="2000" b="1" i="0" dirty="0">
                <a:latin typeface="Abadi" panose="020B0604020104020204" pitchFamily="34" charset="0"/>
              </a:rPr>
              <a:t>quantization reduces the precision</a:t>
            </a:r>
            <a:r>
              <a:rPr lang="en-US" sz="2000" i="0" dirty="0">
                <a:latin typeface="Abadi" panose="020B0604020104020204" pitchFamily="34" charset="0"/>
              </a:rPr>
              <a:t> of computations, leading to a drop in accuracy and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FD29-B5F0-C1CB-755B-723ACD31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079" y="365004"/>
            <a:ext cx="10427841" cy="57408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Abadi" panose="020B0604020104020204" pitchFamily="34" charset="0"/>
              </a:rPr>
              <a:t>Impact of Reduced Model Size:</a:t>
            </a:r>
            <a:endParaRPr lang="en-US" sz="2200" dirty="0">
              <a:latin typeface="Abadi" panose="020B0604020104020204" pitchFamily="34" charset="0"/>
            </a:endParaRPr>
          </a:p>
          <a:p>
            <a:pPr lvl="2"/>
            <a:r>
              <a:rPr lang="en-US" sz="1900" b="1" dirty="0">
                <a:latin typeface="Abadi" panose="020B0604020104020204" pitchFamily="34" charset="0"/>
              </a:rPr>
              <a:t>Loss of Generalization:</a:t>
            </a:r>
            <a:br>
              <a:rPr lang="en-US" sz="1900" dirty="0">
                <a:latin typeface="Abadi" panose="020B0604020104020204" pitchFamily="34" charset="0"/>
              </a:rPr>
            </a:br>
            <a:r>
              <a:rPr lang="en-US" sz="1900" dirty="0">
                <a:latin typeface="Abadi" panose="020B0604020104020204" pitchFamily="34" charset="0"/>
              </a:rPr>
              <a:t>Smaller, quantized LLMs may struggle to handle diverse queries effectively, particularly in niche or specialized domains.</a:t>
            </a:r>
          </a:p>
          <a:p>
            <a:pPr lvl="2"/>
            <a:r>
              <a:rPr lang="en-US" sz="1900" b="1" dirty="0">
                <a:latin typeface="Abadi" panose="020B0604020104020204" pitchFamily="34" charset="0"/>
              </a:rPr>
              <a:t>Decreased Contextual Understanding:</a:t>
            </a:r>
            <a:br>
              <a:rPr lang="en-US" sz="1900" dirty="0">
                <a:latin typeface="Abadi" panose="020B0604020104020204" pitchFamily="34" charset="0"/>
              </a:rPr>
            </a:br>
            <a:r>
              <a:rPr lang="en-US" sz="1900" dirty="0">
                <a:latin typeface="Abadi" panose="020B0604020104020204" pitchFamily="34" charset="0"/>
              </a:rPr>
              <a:t>Compression may limit the model’s ability to leverage its full potential in understanding complex or nuanced queries.</a:t>
            </a:r>
          </a:p>
          <a:p>
            <a:pPr marL="0" indent="0">
              <a:buNone/>
            </a:pPr>
            <a:r>
              <a:rPr lang="en-US" sz="2200" b="1" dirty="0">
                <a:latin typeface="Abadi" panose="020B0604020104020204" pitchFamily="34" charset="0"/>
              </a:rPr>
              <a:t>Why Personalization Solves This:</a:t>
            </a:r>
            <a:endParaRPr lang="en-US" sz="2200" dirty="0">
              <a:latin typeface="Abadi" panose="020B0604020104020204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en-US" sz="1900" b="1" dirty="0">
                <a:latin typeface="Abadi" panose="020B0604020104020204" pitchFamily="34" charset="0"/>
              </a:rPr>
              <a:t>Compensates for Reduced Accuracy:</a:t>
            </a:r>
            <a:br>
              <a:rPr lang="en-US" sz="1900" dirty="0">
                <a:latin typeface="Abadi" panose="020B0604020104020204" pitchFamily="34" charset="0"/>
              </a:rPr>
            </a:br>
            <a:r>
              <a:rPr lang="en-US" sz="1900" dirty="0">
                <a:latin typeface="Abadi" panose="020B0604020104020204" pitchFamily="34" charset="0"/>
              </a:rPr>
              <a:t>Personalization ensures the model is tailored to specific tasks or domains, mitigating the impact of quantization on performance.</a:t>
            </a:r>
          </a:p>
          <a:p>
            <a:pPr lvl="2">
              <a:buFont typeface="+mj-lt"/>
              <a:buAutoNum type="arabicPeriod"/>
            </a:pPr>
            <a:r>
              <a:rPr lang="en-US" sz="1900" b="1" dirty="0">
                <a:latin typeface="Abadi" panose="020B0604020104020204" pitchFamily="34" charset="0"/>
              </a:rPr>
              <a:t>Smaller Models, Better Results:</a:t>
            </a:r>
            <a:br>
              <a:rPr lang="en-US" sz="1900" dirty="0">
                <a:latin typeface="Abadi" panose="020B0604020104020204" pitchFamily="34" charset="0"/>
              </a:rPr>
            </a:br>
            <a:r>
              <a:rPr lang="en-US" sz="1900" dirty="0">
                <a:latin typeface="Abadi" panose="020B0604020104020204" pitchFamily="34" charset="0"/>
              </a:rPr>
              <a:t>By integrating domain-specific knowledge or retrieval mechanisms, even small models can provide highly accurate and relevant responses.</a:t>
            </a:r>
          </a:p>
          <a:p>
            <a:pPr lvl="2">
              <a:buFont typeface="+mj-lt"/>
              <a:buAutoNum type="arabicPeriod"/>
            </a:pPr>
            <a:r>
              <a:rPr lang="en-US" sz="1900" b="1" dirty="0">
                <a:latin typeface="Abadi" panose="020B0604020104020204" pitchFamily="34" charset="0"/>
              </a:rPr>
              <a:t>Resource Efficiency:</a:t>
            </a:r>
            <a:br>
              <a:rPr lang="en-US" sz="1900" dirty="0">
                <a:latin typeface="Abadi" panose="020B0604020104020204" pitchFamily="34" charset="0"/>
              </a:rPr>
            </a:br>
            <a:r>
              <a:rPr lang="en-US" sz="1900" dirty="0">
                <a:latin typeface="Abadi" panose="020B0604020104020204" pitchFamily="34" charset="0"/>
              </a:rPr>
              <a:t>Personalization enables the use of lightweight models on resource-constrained devices without compromising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EED-B610-8842-C96B-E402D5D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0"/>
            <a:ext cx="10427840" cy="1086056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Ways to Personalize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AEF9-1CE0-90DA-1A37-D3D50601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073427"/>
            <a:ext cx="10427841" cy="5118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Fine-Tuning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latin typeface="Abadi" panose="020B0604020104020204" pitchFamily="34" charset="0"/>
              </a:rPr>
              <a:t>Updating the LLM’s internal weights using domain-specific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latin typeface="Abadi" panose="020B0604020104020204" pitchFamily="34" charset="0"/>
              </a:rPr>
              <a:t>Ideal for highly specialized tasks but requires significant computational resources and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latin typeface="Abadi" panose="020B0604020104020204" pitchFamily="34" charset="0"/>
              </a:rPr>
              <a:t>Example: Training a model to provide expert-level responses in a specific industry, such as legal or healthcare.</a:t>
            </a:r>
          </a:p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Retrieval-Augmented Generation (RAG)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latin typeface="Abadi" panose="020B0604020104020204" pitchFamily="34" charset="0"/>
              </a:rPr>
              <a:t>Combines an LLM with an external database or document repository to retrieve relevant information dynamically.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latin typeface="Abadi" panose="020B0604020104020204" pitchFamily="34" charset="0"/>
              </a:rPr>
              <a:t>Efficient and scalable, suitable for real-time, context-specific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latin typeface="Abadi" panose="020B0604020104020204" pitchFamily="34" charset="0"/>
              </a:rPr>
              <a:t>Example: Allowing users to query a knowledge base (e.g., company documentation or research papers) and generating precise answers based on the provided content.</a:t>
            </a:r>
          </a:p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Key Difference: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latin typeface="Abadi" panose="020B0604020104020204" pitchFamily="34" charset="0"/>
              </a:rPr>
              <a:t>Fine-tuning embeds static knowledge into the model, while RAG dynamically retrieves and integrates external information, enabling flexibility and up-to-date responses.</a:t>
            </a:r>
          </a:p>
          <a:p>
            <a:pPr lvl="2"/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5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1EF5-BB10-0795-0FF1-C2CDB5F1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Retrieval-Augmented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E55D-6202-9291-C495-468A1E07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A hybrid approach that combines: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latin typeface="Abadi" panose="020B0604020104020204" pitchFamily="34" charset="0"/>
              </a:rPr>
              <a:t>Retrieval Module</a:t>
            </a:r>
            <a:r>
              <a:rPr lang="en-US" i="0" dirty="0">
                <a:latin typeface="Abadi" panose="020B0604020104020204" pitchFamily="34" charset="0"/>
              </a:rPr>
              <a:t>: Fetches relevant information from an external knowledge base or document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latin typeface="Abadi" panose="020B0604020104020204" pitchFamily="34" charset="0"/>
              </a:rPr>
              <a:t>Generation Module (LLM)</a:t>
            </a:r>
            <a:r>
              <a:rPr lang="en-US" i="0" dirty="0">
                <a:latin typeface="Abadi" panose="020B0604020104020204" pitchFamily="34" charset="0"/>
              </a:rPr>
              <a:t>: Processes the retrieved data to generate a coherent and contextually relevant response.</a:t>
            </a: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Purpose: To enhance the LLM’s ability to handle specific, dynamic, or updated information without retraining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7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5B417E3-C4E4-3E13-99EC-E55416417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99" y="198783"/>
            <a:ext cx="9039402" cy="59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4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87B1-6CE2-5834-5F9E-8F484D1A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Abadi" panose="020B0604020104020204" pitchFamily="34" charset="0"/>
              </a:rPr>
              <a:t>BUILDING A RAG SYSTEM</a:t>
            </a:r>
          </a:p>
        </p:txBody>
      </p:sp>
    </p:spTree>
    <p:extLst>
      <p:ext uri="{BB962C8B-B14F-4D97-AF65-F5344CB8AC3E}">
        <p14:creationId xmlns:p14="http://schemas.microsoft.com/office/powerpoint/2010/main" val="379937321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411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</vt:lpstr>
      <vt:lpstr>Arial</vt:lpstr>
      <vt:lpstr>Georgia Pro Light</vt:lpstr>
      <vt:lpstr>VaultVTI</vt:lpstr>
      <vt:lpstr>PowerPoint Presentation</vt:lpstr>
      <vt:lpstr>Why Personalization ?</vt:lpstr>
      <vt:lpstr>PowerPoint Presentation</vt:lpstr>
      <vt:lpstr>Ways to Personalize LLMs</vt:lpstr>
      <vt:lpstr>Retrieval-Augmented Generation</vt:lpstr>
      <vt:lpstr>PowerPoint Presentation</vt:lpstr>
      <vt:lpstr>BUILDING A RAG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Abinesh S</dc:creator>
  <cp:lastModifiedBy>Abinesh S</cp:lastModifiedBy>
  <cp:revision>1</cp:revision>
  <dcterms:created xsi:type="dcterms:W3CDTF">2024-12-17T04:20:27Z</dcterms:created>
  <dcterms:modified xsi:type="dcterms:W3CDTF">2024-12-17T22:03:55Z</dcterms:modified>
</cp:coreProperties>
</file>