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72" r:id="rId6"/>
    <p:sldId id="271" r:id="rId7"/>
    <p:sldId id="270" r:id="rId8"/>
    <p:sldId id="260" r:id="rId9"/>
    <p:sldId id="261" r:id="rId10"/>
    <p:sldId id="274" r:id="rId11"/>
    <p:sldId id="262" r:id="rId12"/>
    <p:sldId id="269"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7" d="100"/>
          <a:sy n="67" d="100"/>
        </p:scale>
        <p:origin x="756" y="6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21-09-2024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7.jpe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png"/><Relationship Id="rId1" Type="http://schemas.openxmlformats.org/officeDocument/2006/relationships/slideLayout" Target="../slideLayouts/slideLayout4.xml"/><Relationship Id="rId4" Type="http://schemas.openxmlformats.org/officeDocument/2006/relationships/image" Target="../media/image9.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4762" y="1824038"/>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9982200" y="352424"/>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ABINESH.V</a:t>
            </a:r>
          </a:p>
          <a:p>
            <a:r>
              <a:rPr lang="en-US" sz="2400" dirty="0"/>
              <a:t>REGISTER NO:422200002</a:t>
            </a:r>
          </a:p>
          <a:p>
            <a:r>
              <a:rPr lang="en-US" sz="2400" dirty="0"/>
              <a:t>DEPARTMENT:B.COM (ISM)</a:t>
            </a:r>
          </a:p>
          <a:p>
            <a:r>
              <a:rPr lang="en-US" sz="2400" dirty="0"/>
              <a:t>COLLEGE:S.I.V.E.T COLLEGE </a:t>
            </a:r>
          </a:p>
          <a:p>
            <a:r>
              <a:rPr lang="en-US" sz="2400" dirty="0"/>
              <a:t>           </a:t>
            </a:r>
            <a:endParaRPr lang="en-IN" sz="2400" dirty="0"/>
          </a:p>
        </p:txBody>
      </p:sp>
      <p:sp>
        <p:nvSpPr>
          <p:cNvPr id="10" name="Title 9">
            <a:extLst>
              <a:ext uri="{FF2B5EF4-FFF2-40B4-BE49-F238E27FC236}">
                <a16:creationId xmlns="" xmlns:a16="http://schemas.microsoft.com/office/drawing/2014/main" id="{B8AEEAB9-4350-C37E-1E8A-D4556B47C73E}"/>
              </a:ext>
            </a:extLst>
          </p:cNvPr>
          <p:cNvSpPr>
            <a:spLocks noGrp="1"/>
          </p:cNvSpPr>
          <p:nvPr>
            <p:ph type="ctrTitle"/>
          </p:nvPr>
        </p:nvSpPr>
        <p:spPr>
          <a:xfrm>
            <a:off x="2554542" y="2788206"/>
            <a:ext cx="5800851" cy="369332"/>
          </a:xfrm>
        </p:spPr>
        <p:txBody>
          <a:bodyPr/>
          <a:lstStyle/>
          <a:p>
            <a:r>
              <a:rPr lang="en-US" sz="2400" dirty="0" smtClean="0"/>
              <a:t>E COMMERCE DATA ANALYSIS USING EXCEL</a:t>
            </a:r>
            <a:endParaRPr lang="en-US" sz="2400" dirty="0"/>
          </a:p>
        </p:txBody>
      </p:sp>
      <p:pic>
        <p:nvPicPr>
          <p:cNvPr id="7" name="Picture 6"/>
          <p:cNvPicPr>
            <a:picLocks noChangeAspect="1"/>
          </p:cNvPicPr>
          <p:nvPr/>
        </p:nvPicPr>
        <p:blipFill>
          <a:blip r:embed="rId4"/>
          <a:stretch>
            <a:fillRect/>
          </a:stretch>
        </p:blipFill>
        <p:spPr>
          <a:xfrm>
            <a:off x="28574" y="119063"/>
            <a:ext cx="2143125" cy="1866900"/>
          </a:xfrm>
          <a:prstGeom prst="rect">
            <a:avLst/>
          </a:prstGeom>
        </p:spPr>
      </p:pic>
      <p:pic>
        <p:nvPicPr>
          <p:cNvPr id="8" name="Picture 7"/>
          <p:cNvPicPr>
            <a:picLocks noChangeAspect="1"/>
          </p:cNvPicPr>
          <p:nvPr/>
        </p:nvPicPr>
        <p:blipFill>
          <a:blip r:embed="rId5"/>
          <a:stretch>
            <a:fillRect/>
          </a:stretch>
        </p:blipFill>
        <p:spPr>
          <a:xfrm>
            <a:off x="2171699" y="32788"/>
            <a:ext cx="2019301" cy="1619250"/>
          </a:xfrm>
          <a:prstGeom prst="rect">
            <a:avLst/>
          </a:prstGeom>
        </p:spPr>
      </p:pic>
      <p:pic>
        <p:nvPicPr>
          <p:cNvPr id="12" name="Picture 11"/>
          <p:cNvPicPr>
            <a:picLocks noChangeAspect="1"/>
          </p:cNvPicPr>
          <p:nvPr/>
        </p:nvPicPr>
        <p:blipFill>
          <a:blip r:embed="rId6"/>
          <a:stretch>
            <a:fillRect/>
          </a:stretch>
        </p:blipFill>
        <p:spPr>
          <a:xfrm>
            <a:off x="4238624" y="116169"/>
            <a:ext cx="1714500" cy="1714500"/>
          </a:xfrm>
          <a:prstGeom prst="rect">
            <a:avLst/>
          </a:prstGeom>
        </p:spPr>
      </p:pic>
      <p:pic>
        <p:nvPicPr>
          <p:cNvPr id="13" name="Picture 12"/>
          <p:cNvPicPr>
            <a:picLocks noChangeAspect="1"/>
          </p:cNvPicPr>
          <p:nvPr/>
        </p:nvPicPr>
        <p:blipFill>
          <a:blip r:embed="rId7"/>
          <a:stretch>
            <a:fillRect/>
          </a:stretch>
        </p:blipFill>
        <p:spPr>
          <a:xfrm>
            <a:off x="5953125" y="122383"/>
            <a:ext cx="1666876" cy="1666876"/>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90600" y="609600"/>
            <a:ext cx="5800851" cy="492443"/>
          </a:xfrm>
        </p:spPr>
        <p:txBody>
          <a:bodyPr/>
          <a:lstStyle/>
          <a:p>
            <a:r>
              <a:rPr lang="en-US" dirty="0" smtClean="0"/>
              <a:t>MODELLING</a:t>
            </a:r>
            <a:endParaRPr lang="en-US" dirty="0"/>
          </a:p>
        </p:txBody>
      </p:sp>
      <p:sp>
        <p:nvSpPr>
          <p:cNvPr id="3" name="Subtitle 2"/>
          <p:cNvSpPr>
            <a:spLocks noGrp="1"/>
          </p:cNvSpPr>
          <p:nvPr>
            <p:ph type="subTitle" idx="4"/>
          </p:nvPr>
        </p:nvSpPr>
        <p:spPr>
          <a:xfrm>
            <a:off x="533400" y="1524000"/>
            <a:ext cx="8991600" cy="553998"/>
          </a:xfrm>
        </p:spPr>
        <p:txBody>
          <a:bodyPr/>
          <a:lstStyle/>
          <a:p>
            <a:r>
              <a:rPr lang="en-US" dirty="0"/>
              <a:t>E-commerce modeling involves defining the structure, processes, and strategies that govern an online business. Here are some key models in e-commerce:</a:t>
            </a:r>
          </a:p>
        </p:txBody>
      </p:sp>
      <p:sp>
        <p:nvSpPr>
          <p:cNvPr id="4" name="Rectangle 3"/>
          <p:cNvSpPr/>
          <p:nvPr/>
        </p:nvSpPr>
        <p:spPr>
          <a:xfrm>
            <a:off x="1371600" y="2550080"/>
            <a:ext cx="6046523" cy="369332"/>
          </a:xfrm>
          <a:prstGeom prst="rect">
            <a:avLst/>
          </a:prstGeom>
        </p:spPr>
        <p:txBody>
          <a:bodyPr wrap="square">
            <a:spAutoFit/>
          </a:bodyPr>
          <a:lstStyle/>
          <a:p>
            <a:pPr algn="just"/>
            <a:r>
              <a:rPr lang="en-US" dirty="0"/>
              <a:t>. </a:t>
            </a:r>
            <a:r>
              <a:rPr lang="en-US" b="1" dirty="0"/>
              <a:t>Business Models</a:t>
            </a:r>
            <a:endParaRPr lang="en-US" dirty="0"/>
          </a:p>
        </p:txBody>
      </p:sp>
      <p:sp>
        <p:nvSpPr>
          <p:cNvPr id="5" name="Rectangle 4"/>
          <p:cNvSpPr/>
          <p:nvPr/>
        </p:nvSpPr>
        <p:spPr>
          <a:xfrm>
            <a:off x="1524000" y="2945724"/>
            <a:ext cx="1926988" cy="369332"/>
          </a:xfrm>
          <a:prstGeom prst="rect">
            <a:avLst/>
          </a:prstGeom>
        </p:spPr>
        <p:txBody>
          <a:bodyPr wrap="square">
            <a:spAutoFit/>
          </a:bodyPr>
          <a:lstStyle/>
          <a:p>
            <a:pPr algn="just"/>
            <a:r>
              <a:rPr lang="en-US" b="1" dirty="0" smtClean="0"/>
              <a:t>Revenue </a:t>
            </a:r>
            <a:r>
              <a:rPr lang="en-US" b="1" dirty="0"/>
              <a:t>Models</a:t>
            </a:r>
            <a:endParaRPr lang="en-US" dirty="0"/>
          </a:p>
        </p:txBody>
      </p:sp>
      <p:sp>
        <p:nvSpPr>
          <p:cNvPr id="6" name="Rectangle 5"/>
          <p:cNvSpPr/>
          <p:nvPr/>
        </p:nvSpPr>
        <p:spPr>
          <a:xfrm>
            <a:off x="1524000" y="3505200"/>
            <a:ext cx="5520016" cy="369332"/>
          </a:xfrm>
          <a:prstGeom prst="rect">
            <a:avLst/>
          </a:prstGeom>
        </p:spPr>
        <p:txBody>
          <a:bodyPr wrap="square">
            <a:spAutoFit/>
          </a:bodyPr>
          <a:lstStyle/>
          <a:p>
            <a:pPr algn="just"/>
            <a:r>
              <a:rPr lang="en-US" dirty="0"/>
              <a:t>Marketing Models</a:t>
            </a:r>
          </a:p>
        </p:txBody>
      </p:sp>
      <p:sp>
        <p:nvSpPr>
          <p:cNvPr id="7" name="Rectangle 6"/>
          <p:cNvSpPr/>
          <p:nvPr/>
        </p:nvSpPr>
        <p:spPr>
          <a:xfrm>
            <a:off x="1371600" y="3950969"/>
            <a:ext cx="2902972" cy="369332"/>
          </a:xfrm>
          <a:prstGeom prst="rect">
            <a:avLst/>
          </a:prstGeom>
        </p:spPr>
        <p:txBody>
          <a:bodyPr wrap="square">
            <a:spAutoFit/>
          </a:bodyPr>
          <a:lstStyle/>
          <a:p>
            <a:pPr algn="just"/>
            <a:r>
              <a:rPr lang="en-US" dirty="0"/>
              <a:t>Supply Chain Models</a:t>
            </a:r>
          </a:p>
        </p:txBody>
      </p:sp>
      <p:sp>
        <p:nvSpPr>
          <p:cNvPr id="8" name="Rectangle 7"/>
          <p:cNvSpPr/>
          <p:nvPr/>
        </p:nvSpPr>
        <p:spPr>
          <a:xfrm>
            <a:off x="1180851" y="4510445"/>
            <a:ext cx="3103157" cy="369332"/>
          </a:xfrm>
          <a:prstGeom prst="rect">
            <a:avLst/>
          </a:prstGeom>
        </p:spPr>
        <p:txBody>
          <a:bodyPr wrap="none">
            <a:spAutoFit/>
          </a:bodyPr>
          <a:lstStyle/>
          <a:p>
            <a:pPr algn="just"/>
            <a:r>
              <a:rPr lang="en-US" b="1" dirty="0"/>
              <a:t>Customer Engagement Models</a:t>
            </a:r>
            <a:endParaRPr lang="en-US" dirty="0"/>
          </a:p>
        </p:txBody>
      </p:sp>
    </p:spTree>
    <p:extLst>
      <p:ext uri="{BB962C8B-B14F-4D97-AF65-F5344CB8AC3E}">
        <p14:creationId xmlns:p14="http://schemas.microsoft.com/office/powerpoint/2010/main" val="4391549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1121461"/>
          </a:xfrm>
          <a:prstGeom prst="rect">
            <a:avLst/>
          </a:prstGeom>
        </p:spPr>
        <p:txBody>
          <a:bodyPr vert="horz" wrap="square" lIns="0" tIns="13335" rIns="0" bIns="0" rtlCol="0">
            <a:spAutoFit/>
          </a:bodyPr>
          <a:lstStyle/>
          <a:p>
            <a:pPr marL="12700">
              <a:lnSpc>
                <a:spcPct val="100000"/>
              </a:lnSpc>
              <a:spcBef>
                <a:spcPts val="105"/>
              </a:spcBef>
            </a:pPr>
            <a:r>
              <a:rPr lang="en-US" sz="3600" spc="10" dirty="0"/>
              <a:t>RESULT IN E- COMMERCE </a:t>
            </a:r>
            <a:br>
              <a:rPr lang="en-US" sz="3600" spc="10" dirty="0"/>
            </a:br>
            <a:endParaRPr sz="3600" dirty="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11</a:t>
            </a:fld>
            <a:endParaRPr spc="10" dirty="0"/>
          </a:p>
        </p:txBody>
      </p:sp>
      <p:pic>
        <p:nvPicPr>
          <p:cNvPr id="8" name="Picture 7">
            <a:extLst>
              <a:ext uri="{FF2B5EF4-FFF2-40B4-BE49-F238E27FC236}">
                <a16:creationId xmlns="" xmlns:a16="http://schemas.microsoft.com/office/drawing/2014/main" id="{7C2919B0-40EA-7E91-5F18-73C39D515C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61176" y="1928777"/>
            <a:ext cx="8249574" cy="438626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06195E-16D6-79D8-7A9F-F8EB1FE9E212}"/>
              </a:ext>
            </a:extLst>
          </p:cNvPr>
          <p:cNvSpPr>
            <a:spLocks noGrp="1"/>
          </p:cNvSpPr>
          <p:nvPr>
            <p:ph type="ctrTitle"/>
          </p:nvPr>
        </p:nvSpPr>
        <p:spPr>
          <a:xfrm>
            <a:off x="838200" y="457200"/>
            <a:ext cx="5800851" cy="518160"/>
          </a:xfrm>
        </p:spPr>
        <p:txBody>
          <a:bodyPr/>
          <a:lstStyle/>
          <a:p>
            <a:r>
              <a:rPr lang="en-US" dirty="0"/>
              <a:t>CONCLUSION </a:t>
            </a:r>
            <a:endParaRPr lang="en-IN" dirty="0"/>
          </a:p>
        </p:txBody>
      </p:sp>
      <p:sp>
        <p:nvSpPr>
          <p:cNvPr id="3" name="Subtitle 2"/>
          <p:cNvSpPr>
            <a:spLocks noGrp="1"/>
          </p:cNvSpPr>
          <p:nvPr>
            <p:ph type="subTitle" idx="4"/>
          </p:nvPr>
        </p:nvSpPr>
        <p:spPr>
          <a:xfrm>
            <a:off x="838200" y="1752600"/>
            <a:ext cx="8534400" cy="1107996"/>
          </a:xfrm>
        </p:spPr>
        <p:txBody>
          <a:bodyPr/>
          <a:lstStyle/>
          <a:p>
            <a:pPr marL="285750" indent="-285750" algn="just">
              <a:buFont typeface="Wingdings" panose="05000000000000000000" pitchFamily="2" charset="2"/>
              <a:buChar char="Ø"/>
            </a:pPr>
            <a:r>
              <a:rPr lang="en-US" dirty="0"/>
              <a:t>In conclusion, e-commerce has transformed the way businesses operate and consumers shop, offering unparalleled convenience and accessibility. Its diverse models—ranging from B2C to C2B—cater to various market needs, allowing businesses to innovate and adapt in a rapidly changing digital landscape.</a:t>
            </a:r>
          </a:p>
        </p:txBody>
      </p:sp>
    </p:spTree>
    <p:extLst>
      <p:ext uri="{BB962C8B-B14F-4D97-AF65-F5344CB8AC3E}">
        <p14:creationId xmlns:p14="http://schemas.microsoft.com/office/powerpoint/2010/main" val="27206606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11038967" y="5205412"/>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10816680" y="1061023"/>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 xmlns:a16="http://schemas.microsoft.com/office/drawing/2014/main" id="{F691EEC8-E83B-8506-163B-F39E906CCC0A}"/>
              </a:ext>
            </a:extLst>
          </p:cNvPr>
          <p:cNvSpPr txBox="1"/>
          <p:nvPr/>
        </p:nvSpPr>
        <p:spPr>
          <a:xfrm>
            <a:off x="223837" y="292381"/>
            <a:ext cx="8593228" cy="400110"/>
          </a:xfrm>
          <a:prstGeom prst="rect">
            <a:avLst/>
          </a:prstGeom>
          <a:noFill/>
        </p:spPr>
        <p:txBody>
          <a:bodyPr wrap="square" rtlCol="0">
            <a:spAutoFit/>
          </a:bodyPr>
          <a:lstStyle/>
          <a:p>
            <a:r>
              <a:rPr lang="en-US" sz="2000" b="1" dirty="0">
                <a:solidFill>
                  <a:srgbClr val="0F0F0F"/>
                </a:solidFill>
                <a:latin typeface="Times New Roman" panose="02020603050405020304" pitchFamily="18" charset="0"/>
                <a:cs typeface="Times New Roman" panose="02020603050405020304" pitchFamily="18" charset="0"/>
              </a:rPr>
              <a:t>E-COMMERCE DATA ANALYSIS   USING EXCEL</a:t>
            </a:r>
            <a:endParaRPr lang="en-IN" sz="2000" dirty="0">
              <a:solidFill>
                <a:srgbClr val="7030A0"/>
              </a:solidFill>
              <a:latin typeface="Times New Roman" panose="02020603050405020304" pitchFamily="18" charset="0"/>
              <a:cs typeface="Times New Roman" panose="02020603050405020304" pitchFamily="18" charset="0"/>
            </a:endParaRPr>
          </a:p>
        </p:txBody>
      </p:sp>
      <p:pic>
        <p:nvPicPr>
          <p:cNvPr id="21" name="Picture 20">
            <a:extLst>
              <a:ext uri="{FF2B5EF4-FFF2-40B4-BE49-F238E27FC236}">
                <a16:creationId xmlns="" xmlns:a16="http://schemas.microsoft.com/office/drawing/2014/main" id="{9ED51823-BD26-8821-1DBC-0E3C3688AEC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3837" y="796462"/>
            <a:ext cx="10372154" cy="5342604"/>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677400" y="10668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2" name="TextBox 11">
            <a:extLst>
              <a:ext uri="{FF2B5EF4-FFF2-40B4-BE49-F238E27FC236}">
                <a16:creationId xmlns="" xmlns:a16="http://schemas.microsoft.com/office/drawing/2014/main" id="{7EB5E234-2989-DBFB-121B-7CCB796929ED}"/>
              </a:ext>
            </a:extLst>
          </p:cNvPr>
          <p:cNvSpPr txBox="1"/>
          <p:nvPr/>
        </p:nvSpPr>
        <p:spPr>
          <a:xfrm>
            <a:off x="3714750" y="-2104504"/>
            <a:ext cx="12192000" cy="369332"/>
          </a:xfrm>
          <a:prstGeom prst="rect">
            <a:avLst/>
          </a:prstGeom>
          <a:noFill/>
        </p:spPr>
        <p:txBody>
          <a:bodyPr wrap="square" rtlCol="0">
            <a:spAutoFit/>
          </a:bodyPr>
          <a:lstStyle/>
          <a:p>
            <a:pPr algn="l"/>
            <a:r>
              <a:rPr lang="en-US" dirty="0"/>
              <a:t>         </a:t>
            </a:r>
          </a:p>
        </p:txBody>
      </p:sp>
      <p:sp>
        <p:nvSpPr>
          <p:cNvPr id="9" name="Title 8">
            <a:extLst>
              <a:ext uri="{FF2B5EF4-FFF2-40B4-BE49-F238E27FC236}">
                <a16:creationId xmlns="" xmlns:a16="http://schemas.microsoft.com/office/drawing/2014/main" id="{1D8DE755-D9B0-C84A-A2A6-D5531CEA5E29}"/>
              </a:ext>
            </a:extLst>
          </p:cNvPr>
          <p:cNvSpPr>
            <a:spLocks noGrp="1"/>
          </p:cNvSpPr>
          <p:nvPr>
            <p:ph type="title"/>
          </p:nvPr>
        </p:nvSpPr>
        <p:spPr>
          <a:xfrm>
            <a:off x="196671" y="384810"/>
            <a:ext cx="9933557" cy="4678204"/>
          </a:xfrm>
        </p:spPr>
        <p:txBody>
          <a:bodyPr/>
          <a:lstStyle/>
          <a:p>
            <a:pPr marL="685800" indent="-685800">
              <a:buFont typeface="Wingdings" panose="05000000000000000000" pitchFamily="2" charset="2"/>
              <a:buChar char="Ø"/>
            </a:pPr>
            <a:r>
              <a:rPr lang="en-US" dirty="0"/>
              <a:t>Problem statement in e commerce</a:t>
            </a:r>
            <a:br>
              <a:rPr lang="en-US" dirty="0"/>
            </a:br>
            <a:r>
              <a:rPr lang="en-US" dirty="0"/>
              <a:t/>
            </a:r>
            <a:br>
              <a:rPr lang="en-US" dirty="0"/>
            </a:br>
            <a:r>
              <a:rPr lang="en-US" sz="3200" b="0" dirty="0"/>
              <a:t>A problem statement for e-commerce can help you focus on the challenges your business faces and how to address them</a:t>
            </a:r>
            <a:r>
              <a:rPr lang="en-US" sz="3200" b="0" dirty="0" smtClean="0"/>
              <a:t>.</a:t>
            </a:r>
            <a:br>
              <a:rPr lang="en-US" sz="3200" b="0" dirty="0" smtClean="0"/>
            </a:br>
            <a:r>
              <a:rPr lang="en-US" sz="3200" b="0" dirty="0" smtClean="0"/>
              <a:t> </a:t>
            </a:r>
            <a:r>
              <a:rPr lang="en-US" sz="3200" b="0" dirty="0"/>
              <a:t>Here are some common problems </a:t>
            </a:r>
            <a:r>
              <a:rPr lang="en-US" sz="3200" b="0" dirty="0" smtClean="0"/>
              <a:t>that ecommerce </a:t>
            </a:r>
            <a:r>
              <a:rPr lang="en-US" sz="3200" b="0" dirty="0"/>
              <a:t>businesses </a:t>
            </a:r>
            <a:r>
              <a:rPr lang="en-US" sz="3200" b="0" dirty="0" smtClean="0"/>
              <a:t>face</a:t>
            </a:r>
            <a:endParaRPr lang="en-US" b="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BB685D4-41C7-BFF6-F331-A979FF32CC0A}"/>
              </a:ext>
            </a:extLst>
          </p:cNvPr>
          <p:cNvSpPr>
            <a:spLocks noGrp="1"/>
          </p:cNvSpPr>
          <p:nvPr>
            <p:ph type="ctrTitle"/>
          </p:nvPr>
        </p:nvSpPr>
        <p:spPr>
          <a:xfrm>
            <a:off x="1447800" y="1981200"/>
            <a:ext cx="7548625" cy="4876800"/>
          </a:xfrm>
        </p:spPr>
        <p:txBody>
          <a:bodyPr/>
          <a:lstStyle/>
          <a:p>
            <a:pPr marL="457200" indent="-457200">
              <a:buFont typeface="Wingdings" panose="05000000000000000000" pitchFamily="2" charset="2"/>
              <a:buChar char="Ø"/>
            </a:pPr>
            <a:r>
              <a:rPr lang="en-US" dirty="0">
                <a:solidFill>
                  <a:prstClr val="black"/>
                </a:solidFill>
              </a:rPr>
              <a:t>E- commerce is the buying and selling of goods and services over the internet</a:t>
            </a:r>
            <a:r>
              <a:rPr lang="en-US" dirty="0" smtClean="0">
                <a:solidFill>
                  <a:prstClr val="black"/>
                </a:solidFill>
              </a:rPr>
              <a:t>.</a:t>
            </a:r>
            <a:br>
              <a:rPr lang="en-US" dirty="0" smtClean="0">
                <a:solidFill>
                  <a:prstClr val="black"/>
                </a:solidFill>
              </a:rPr>
            </a:br>
            <a:r>
              <a:rPr lang="en-US" dirty="0" smtClean="0">
                <a:solidFill>
                  <a:prstClr val="black"/>
                </a:solidFill>
              </a:rPr>
              <a:t/>
            </a:r>
            <a:br>
              <a:rPr lang="en-US" dirty="0" smtClean="0">
                <a:solidFill>
                  <a:prstClr val="black"/>
                </a:solidFill>
              </a:rPr>
            </a:br>
            <a:r>
              <a:rPr lang="en-US" dirty="0" smtClean="0">
                <a:solidFill>
                  <a:prstClr val="black"/>
                </a:solidFill>
              </a:rPr>
              <a:t> </a:t>
            </a:r>
            <a:r>
              <a:rPr lang="en-US" dirty="0">
                <a:solidFill>
                  <a:prstClr val="black"/>
                </a:solidFill>
              </a:rPr>
              <a:t>It </a:t>
            </a:r>
            <a:r>
              <a:rPr lang="en-US" dirty="0" smtClean="0">
                <a:solidFill>
                  <a:prstClr val="black"/>
                </a:solidFill>
              </a:rPr>
              <a:t>is </a:t>
            </a:r>
            <a:r>
              <a:rPr lang="en-US" dirty="0">
                <a:solidFill>
                  <a:prstClr val="black"/>
                </a:solidFill>
              </a:rPr>
              <a:t>conducted over computers, tablets, smartphone, and other smart devices. Almost anything can be purchased through e-commerce today, which makes </a:t>
            </a:r>
            <a:r>
              <a:rPr lang="en-US" dirty="0" err="1">
                <a:solidFill>
                  <a:prstClr val="black"/>
                </a:solidFill>
              </a:rPr>
              <a:t>makes</a:t>
            </a:r>
            <a:r>
              <a:rPr lang="en-US" dirty="0">
                <a:solidFill>
                  <a:prstClr val="black"/>
                </a:solidFill>
              </a:rPr>
              <a:t> e-commerce commerce highly competitive.</a:t>
            </a:r>
            <a:r>
              <a:rPr lang="en-US" dirty="0" smtClean="0"/>
              <a:t/>
            </a:r>
            <a:br>
              <a:rPr lang="en-US" dirty="0" smtClean="0"/>
            </a:br>
            <a:r>
              <a:rPr lang="en-US" dirty="0"/>
              <a:t/>
            </a:r>
            <a:br>
              <a:rPr lang="en-US" dirty="0"/>
            </a:br>
            <a:r>
              <a:rPr lang="en-US" sz="3200" dirty="0"/>
              <a:t>   </a:t>
            </a:r>
            <a:endParaRPr lang="en-US" b="0" dirty="0"/>
          </a:p>
        </p:txBody>
      </p:sp>
      <p:sp>
        <p:nvSpPr>
          <p:cNvPr id="3" name="Subtitle 2"/>
          <p:cNvSpPr>
            <a:spLocks noGrp="1"/>
          </p:cNvSpPr>
          <p:nvPr>
            <p:ph type="subTitle" idx="4"/>
          </p:nvPr>
        </p:nvSpPr>
        <p:spPr>
          <a:xfrm>
            <a:off x="462025" y="152400"/>
            <a:ext cx="8534400" cy="1477328"/>
          </a:xfrm>
        </p:spPr>
        <p:txBody>
          <a:bodyPr/>
          <a:lstStyle/>
          <a:p>
            <a:r>
              <a:rPr lang="en-US" sz="4800" b="1" dirty="0">
                <a:solidFill>
                  <a:prstClr val="black"/>
                </a:solidFill>
                <a:latin typeface="Trebuchet MS"/>
              </a:rPr>
              <a:t>Project overview in  e commerce</a:t>
            </a:r>
            <a:endParaRPr lang="en-US" dirty="0"/>
          </a:p>
        </p:txBody>
      </p:sp>
    </p:spTree>
    <p:extLst>
      <p:ext uri="{BB962C8B-B14F-4D97-AF65-F5344CB8AC3E}">
        <p14:creationId xmlns:p14="http://schemas.microsoft.com/office/powerpoint/2010/main" val="576975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628BB2E-7567-7EFB-E909-43F8EBCA1987}"/>
              </a:ext>
            </a:extLst>
          </p:cNvPr>
          <p:cNvSpPr>
            <a:spLocks noGrp="1"/>
          </p:cNvSpPr>
          <p:nvPr>
            <p:ph type="ctrTitle"/>
          </p:nvPr>
        </p:nvSpPr>
        <p:spPr>
          <a:xfrm>
            <a:off x="838200" y="2362200"/>
            <a:ext cx="8229600" cy="1785104"/>
          </a:xfrm>
        </p:spPr>
        <p:txBody>
          <a:bodyPr/>
          <a:lstStyle/>
          <a:p>
            <a:pPr marL="457200" indent="-457200" algn="just">
              <a:buFont typeface="Wingdings" panose="05000000000000000000" pitchFamily="2" charset="2"/>
              <a:buChar char="Ø"/>
            </a:pPr>
            <a:r>
              <a:rPr lang="en-US" dirty="0" smtClean="0"/>
              <a:t>  </a:t>
            </a:r>
            <a:r>
              <a:rPr lang="en-US" sz="2800" dirty="0" smtClean="0">
                <a:solidFill>
                  <a:prstClr val="black"/>
                </a:solidFill>
              </a:rPr>
              <a:t>A </a:t>
            </a:r>
            <a:r>
              <a:rPr lang="en-US" sz="2800" dirty="0">
                <a:solidFill>
                  <a:prstClr val="black"/>
                </a:solidFill>
              </a:rPr>
              <a:t>value proposition for your e-commerce store is a statement that differentiates you from the crowd and explains to your customers why they should buy your product.</a:t>
            </a:r>
            <a:endParaRPr lang="en-US" sz="2800" b="0" dirty="0"/>
          </a:p>
        </p:txBody>
      </p:sp>
      <p:sp>
        <p:nvSpPr>
          <p:cNvPr id="3" name="Subtitle 2"/>
          <p:cNvSpPr>
            <a:spLocks noGrp="1"/>
          </p:cNvSpPr>
          <p:nvPr>
            <p:ph type="subTitle" idx="4"/>
          </p:nvPr>
        </p:nvSpPr>
        <p:spPr>
          <a:xfrm>
            <a:off x="228600" y="152400"/>
            <a:ext cx="8534400" cy="492443"/>
          </a:xfrm>
        </p:spPr>
        <p:txBody>
          <a:bodyPr/>
          <a:lstStyle/>
          <a:p>
            <a:r>
              <a:rPr lang="en-US" sz="3200" b="1" dirty="0">
                <a:solidFill>
                  <a:prstClr val="black"/>
                </a:solidFill>
                <a:latin typeface="Trebuchet MS"/>
              </a:rPr>
              <a:t>OUR SOLUTION AND ITS PROPOSITION</a:t>
            </a:r>
            <a:endParaRPr lang="en-US" sz="3200" dirty="0"/>
          </a:p>
        </p:txBody>
      </p:sp>
    </p:spTree>
    <p:extLst>
      <p:ext uri="{BB962C8B-B14F-4D97-AF65-F5344CB8AC3E}">
        <p14:creationId xmlns:p14="http://schemas.microsoft.com/office/powerpoint/2010/main" val="19243346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7CD55D6-92BA-AED3-4A4A-6AF1E07A3F29}"/>
              </a:ext>
            </a:extLst>
          </p:cNvPr>
          <p:cNvSpPr>
            <a:spLocks noGrp="1"/>
          </p:cNvSpPr>
          <p:nvPr>
            <p:ph type="ctrTitle"/>
          </p:nvPr>
        </p:nvSpPr>
        <p:spPr>
          <a:xfrm>
            <a:off x="462026" y="2067304"/>
            <a:ext cx="8986774" cy="1969770"/>
          </a:xfrm>
        </p:spPr>
        <p:txBody>
          <a:bodyPr/>
          <a:lstStyle/>
          <a:p>
            <a:pPr marL="457200" indent="-457200" algn="just">
              <a:buFont typeface="Wingdings" panose="05000000000000000000" pitchFamily="2" charset="2"/>
              <a:buChar char="Ø"/>
            </a:pPr>
            <a:r>
              <a:rPr lang="en-US" b="0" dirty="0" smtClean="0"/>
              <a:t>Helps </a:t>
            </a:r>
            <a:r>
              <a:rPr lang="en-US" b="0" dirty="0"/>
              <a:t>companies monitor consumer demand, analyze shopper behavior, and optimize search strategies to win in the Ecommerce world.</a:t>
            </a:r>
          </a:p>
        </p:txBody>
      </p:sp>
      <p:sp>
        <p:nvSpPr>
          <p:cNvPr id="3" name="Subtitle 2"/>
          <p:cNvSpPr>
            <a:spLocks noGrp="1"/>
          </p:cNvSpPr>
          <p:nvPr>
            <p:ph type="subTitle" idx="4"/>
          </p:nvPr>
        </p:nvSpPr>
        <p:spPr>
          <a:xfrm>
            <a:off x="462025" y="28575"/>
            <a:ext cx="8534400" cy="738664"/>
          </a:xfrm>
        </p:spPr>
        <p:txBody>
          <a:bodyPr/>
          <a:lstStyle/>
          <a:p>
            <a:r>
              <a:rPr lang="en-US" sz="4800" b="1" dirty="0">
                <a:solidFill>
                  <a:prstClr val="black"/>
                </a:solidFill>
                <a:latin typeface="Trebuchet MS"/>
              </a:rPr>
              <a:t>DATASET DESCRIPTION</a:t>
            </a:r>
            <a:endParaRPr lang="en-US" dirty="0"/>
          </a:p>
        </p:txBody>
      </p:sp>
    </p:spTree>
    <p:extLst>
      <p:ext uri="{BB962C8B-B14F-4D97-AF65-F5344CB8AC3E}">
        <p14:creationId xmlns:p14="http://schemas.microsoft.com/office/powerpoint/2010/main" val="1950594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991600" y="251460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11734800" y="742109"/>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ctrTitle"/>
          </p:nvPr>
        </p:nvSpPr>
        <p:spPr>
          <a:xfrm>
            <a:off x="864362" y="899271"/>
            <a:ext cx="9003538" cy="6556923"/>
          </a:xfrm>
          <a:prstGeom prst="rect">
            <a:avLst/>
          </a:prstGeom>
        </p:spPr>
        <p:txBody>
          <a:bodyPr vert="horz" wrap="square" lIns="0" tIns="16510" rIns="0" bIns="0" rtlCol="0">
            <a:spAutoFit/>
          </a:bodyPr>
          <a:lstStyle/>
          <a:p>
            <a:pPr marL="12700" algn="just">
              <a:lnSpc>
                <a:spcPct val="100000"/>
              </a:lnSpc>
              <a:spcBef>
                <a:spcPts val="130"/>
              </a:spcBef>
              <a:tabLst>
                <a:tab pos="2642870" algn="l"/>
              </a:tabLst>
            </a:pPr>
            <a:r>
              <a:rPr lang="en-US" sz="4250" spc="5" dirty="0"/>
              <a:t/>
            </a:r>
            <a:br>
              <a:rPr lang="en-US" sz="4250" spc="5" dirty="0"/>
            </a:br>
            <a:r>
              <a:rPr lang="en-US" sz="4250" spc="5" dirty="0"/>
              <a:t>   </a:t>
            </a:r>
            <a:r>
              <a:rPr lang="en-US" sz="4250" b="0" spc="5" dirty="0"/>
              <a:t>There are multiple matches for “the wow in our solution in e-commerce”, including a service provider and ways to create a wow factor for customers.</a:t>
            </a:r>
            <a:br>
              <a:rPr lang="en-US" sz="4250" b="0" spc="5" dirty="0"/>
            </a:br>
            <a:r>
              <a:rPr lang="en-US" sz="4250" b="0" spc="5" dirty="0"/>
              <a:t>    An e-commerce service provider that helps businesses create attractive and easy-to-use websites. </a:t>
            </a:r>
            <a:br>
              <a:rPr lang="en-US" sz="4250" b="0" spc="5" dirty="0"/>
            </a:br>
            <a:endParaRPr sz="4250" b="0" dirty="0"/>
          </a:p>
        </p:txBody>
      </p:sp>
      <p:sp>
        <p:nvSpPr>
          <p:cNvPr id="9" name="Subtitle 8"/>
          <p:cNvSpPr>
            <a:spLocks noGrp="1"/>
          </p:cNvSpPr>
          <p:nvPr>
            <p:ph type="subTitle" idx="4"/>
          </p:nvPr>
        </p:nvSpPr>
        <p:spPr>
          <a:xfrm>
            <a:off x="676275" y="88084"/>
            <a:ext cx="8534400" cy="654025"/>
          </a:xfrm>
        </p:spPr>
        <p:txBody>
          <a:bodyPr/>
          <a:lstStyle/>
          <a:p>
            <a:r>
              <a:rPr lang="en-US" sz="4250" b="1" spc="5" dirty="0">
                <a:solidFill>
                  <a:prstClr val="black"/>
                </a:solidFill>
                <a:latin typeface="Trebuchet MS"/>
              </a:rPr>
              <a:t>THE “WOW”IN OUR SOLUTION</a:t>
            </a:r>
            <a:endParaRPr lang="en-US"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080684" y="503872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10515600" y="66972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smtClean="0"/>
              <a:t>AR</a:t>
            </a:r>
            <a:r>
              <a:rPr sz="3200" spc="15" dirty="0" smtClean="0"/>
              <a:t>E</a:t>
            </a:r>
            <a:r>
              <a:rPr lang="en-US" sz="3200" spc="15" dirty="0" smtClean="0"/>
              <a:t> THE END USERS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9</a:t>
            </a:fld>
            <a:endParaRPr spc="10" dirty="0"/>
          </a:p>
        </p:txBody>
      </p:sp>
      <p:sp>
        <p:nvSpPr>
          <p:cNvPr id="7" name="Rectangle 1"/>
          <p:cNvSpPr>
            <a:spLocks noChangeArrowheads="1"/>
          </p:cNvSpPr>
          <p:nvPr/>
        </p:nvSpPr>
        <p:spPr bwMode="auto">
          <a:xfrm>
            <a:off x="257153" y="2108209"/>
            <a:ext cx="10977685"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742950" lvl="1" indent="-285750" algn="just" eaLnBrk="0" fontAlgn="base" hangingPunct="0">
              <a:spcBef>
                <a:spcPct val="0"/>
              </a:spcBef>
              <a:spcAft>
                <a:spcPct val="0"/>
              </a:spcAft>
              <a:buFont typeface="Wingdings" panose="05000000000000000000" pitchFamily="2" charset="2"/>
              <a:buChar char="Ø"/>
            </a:pPr>
            <a:r>
              <a:rPr kumimoji="0" lang="en-US" sz="1600" b="1" i="0" u="none" strike="noStrike" cap="none" normalizeH="0" baseline="0" dirty="0" smtClean="0">
                <a:ln>
                  <a:noFill/>
                </a:ln>
                <a:solidFill>
                  <a:schemeClr val="tx1"/>
                </a:solidFill>
                <a:effectLst/>
                <a:latin typeface="Arial" panose="020B0604020202020204" pitchFamily="34" charset="0"/>
              </a:rPr>
              <a:t>Businesses</a:t>
            </a:r>
            <a:r>
              <a:rPr kumimoji="0" lang="en-US" sz="1600" b="0" i="0" u="none" strike="noStrike" cap="none" normalizeH="0" baseline="0" dirty="0" smtClean="0">
                <a:ln>
                  <a:noFill/>
                </a:ln>
                <a:solidFill>
                  <a:schemeClr val="tx1"/>
                </a:solidFill>
                <a:effectLst/>
                <a:latin typeface="Arial" panose="020B0604020202020204" pitchFamily="34" charset="0"/>
              </a:rPr>
              <a:t>: Companies purchasing supplies, equipment, or services.</a:t>
            </a:r>
          </a:p>
          <a:p>
            <a:pPr marL="742950" lvl="1" indent="-285750" algn="just" eaLnBrk="0" fontAlgn="base" hangingPunct="0">
              <a:spcBef>
                <a:spcPct val="0"/>
              </a:spcBef>
              <a:spcAft>
                <a:spcPct val="0"/>
              </a:spcAft>
              <a:buFont typeface="Wingdings" panose="05000000000000000000" pitchFamily="2" charset="2"/>
              <a:buChar char="Ø"/>
            </a:pPr>
            <a:r>
              <a:rPr kumimoji="0" lang="en-US" sz="1600" b="1" i="0" u="none" strike="noStrike" cap="none" normalizeH="0" baseline="0" dirty="0" smtClean="0">
                <a:ln>
                  <a:noFill/>
                </a:ln>
                <a:solidFill>
                  <a:schemeClr val="tx1"/>
                </a:solidFill>
                <a:effectLst/>
                <a:latin typeface="Arial" panose="020B0604020202020204" pitchFamily="34" charset="0"/>
              </a:rPr>
              <a:t>Individual Consumers</a:t>
            </a:r>
            <a:r>
              <a:rPr kumimoji="0" lang="en-US" sz="1600" b="0" i="0" u="none" strike="noStrike" cap="none" normalizeH="0" baseline="0" dirty="0" smtClean="0">
                <a:ln>
                  <a:noFill/>
                </a:ln>
                <a:solidFill>
                  <a:schemeClr val="tx1"/>
                </a:solidFill>
                <a:effectLst/>
                <a:latin typeface="Arial" panose="020B0604020202020204" pitchFamily="34" charset="0"/>
              </a:rPr>
              <a:t>: Shoppers buying products for personal use, such as clothing, electronics, or groceries.</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sz="1600" b="1" i="0" u="none" strike="noStrike" cap="none" normalizeH="0" baseline="0" dirty="0" smtClean="0">
                <a:ln>
                  <a:noFill/>
                </a:ln>
                <a:solidFill>
                  <a:schemeClr val="tx1"/>
                </a:solidFill>
                <a:effectLst/>
                <a:latin typeface="Arial" panose="020B0604020202020204" pitchFamily="34" charset="0"/>
              </a:rPr>
              <a:t>Organizations</a:t>
            </a:r>
            <a:r>
              <a:rPr kumimoji="0" lang="en-US" sz="1600" b="0" i="0" u="none" strike="noStrike" cap="none" normalizeH="0" baseline="0" dirty="0" smtClean="0">
                <a:ln>
                  <a:noFill/>
                </a:ln>
                <a:solidFill>
                  <a:schemeClr val="tx1"/>
                </a:solidFill>
                <a:effectLst/>
                <a:latin typeface="Arial" panose="020B0604020202020204" pitchFamily="34" charset="0"/>
              </a:rPr>
              <a:t>: Nonprofits or governmental entities that buy goods or services for operational needs.</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sz="1600" b="1" i="0" u="none" strike="noStrike" cap="none" normalizeH="0" baseline="0" dirty="0" smtClean="0">
                <a:ln>
                  <a:noFill/>
                </a:ln>
                <a:solidFill>
                  <a:schemeClr val="tx1"/>
                </a:solidFill>
                <a:effectLst/>
                <a:latin typeface="Arial" panose="020B0604020202020204" pitchFamily="34" charset="0"/>
              </a:rPr>
              <a:t>Mobile Users</a:t>
            </a:r>
            <a:r>
              <a:rPr kumimoji="0" lang="en-US" sz="1600" b="0" i="0" u="none" strike="noStrike" cap="none" normalizeH="0" baseline="0" dirty="0" smtClean="0">
                <a:ln>
                  <a:noFill/>
                </a:ln>
                <a:solidFill>
                  <a:schemeClr val="tx1"/>
                </a:solidFill>
                <a:effectLst/>
                <a:latin typeface="Arial" panose="020B0604020202020204" pitchFamily="34" charset="0"/>
              </a:rPr>
              <a:t>: Consumers using smartphones or tablets to shop online, which has been a growing segment.</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sz="1600" b="1" i="0" u="none" strike="noStrike" cap="none" normalizeH="0" baseline="0" dirty="0" smtClean="0">
                <a:ln>
                  <a:noFill/>
                </a:ln>
                <a:solidFill>
                  <a:schemeClr val="tx1"/>
                </a:solidFill>
                <a:effectLst/>
                <a:latin typeface="Arial" panose="020B0604020202020204" pitchFamily="34" charset="0"/>
              </a:rPr>
              <a:t>International Shoppers</a:t>
            </a:r>
            <a:r>
              <a:rPr kumimoji="0" lang="en-US" sz="1600" b="0" i="0" u="none" strike="noStrike" cap="none" normalizeH="0" baseline="0" dirty="0" smtClean="0">
                <a:ln>
                  <a:noFill/>
                </a:ln>
                <a:solidFill>
                  <a:schemeClr val="tx1"/>
                </a:solidFill>
                <a:effectLst/>
                <a:latin typeface="Arial" panose="020B0604020202020204" pitchFamily="34" charset="0"/>
              </a:rPr>
              <a:t>: Customers from various countries buying from e-commerce sites across borders.</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sz="1600" b="0" i="0" u="none" strike="noStrike" cap="none" normalizeH="0" baseline="0" dirty="0" smtClean="0">
                <a:ln>
                  <a:noFill/>
                </a:ln>
                <a:solidFill>
                  <a:schemeClr val="tx1"/>
                </a:solidFill>
                <a:effectLst/>
                <a:latin typeface="Arial" panose="020B0604020202020204" pitchFamily="34" charset="0"/>
              </a:rPr>
              <a:t>Each group has unique needs and preferences, influencing how e-commerce platforms are designed and marketed.</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sz="1600" b="0" i="0" u="none" strike="noStrike" cap="none" normalizeH="0" baseline="0" dirty="0" smtClean="0">
              <a:ln>
                <a:noFill/>
              </a:ln>
              <a:solidFill>
                <a:schemeClr val="tx1"/>
              </a:solidFill>
              <a:effectLst/>
              <a:latin typeface="Arial" panose="020B06040202020202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224</TotalTime>
  <Words>331</Words>
  <Application>Microsoft Office PowerPoint</Application>
  <PresentationFormat>Widescreen</PresentationFormat>
  <Paragraphs>53</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Times New Roman</vt:lpstr>
      <vt:lpstr>Trebuchet MS</vt:lpstr>
      <vt:lpstr>Wingdings</vt:lpstr>
      <vt:lpstr>Office Theme</vt:lpstr>
      <vt:lpstr>E COMMERCE DATA ANALYSIS USING EXCEL</vt:lpstr>
      <vt:lpstr>PowerPoint Presentation</vt:lpstr>
      <vt:lpstr>AGENDA</vt:lpstr>
      <vt:lpstr>Problem statement in e commerce  A problem statement for e-commerce can help you focus on the challenges your business faces and how to address them.  Here are some common problems that ecommerce businesses face</vt:lpstr>
      <vt:lpstr>E- commerce is the buying and selling of goods and services over the internet.   It is conducted over computers, tablets, smartphone, and other smart devices. Almost anything can be purchased through e-commerce today, which makes makes e-commerce commerce highly competitive.     </vt:lpstr>
      <vt:lpstr>  A value proposition for your e-commerce store is a statement that differentiates you from the crowd and explains to your customers why they should buy your product.</vt:lpstr>
      <vt:lpstr>Helps companies monitor consumer demand, analyze shopper behavior, and optimize search strategies to win in the Ecommerce world.</vt:lpstr>
      <vt:lpstr>    There are multiple matches for “the wow in our solution in e-commerce”, including a service provider and ways to create a wow factor for customers.     An e-commerce service provider that helps businesses create attractive and easy-to-use websites.  </vt:lpstr>
      <vt:lpstr>WHO ARE THE END USERS</vt:lpstr>
      <vt:lpstr>MODELLING</vt:lpstr>
      <vt:lpstr>RESULT IN E- COMMERCE  </vt:lpstr>
      <vt:lpstr>CONCLUSION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STUDENTS</cp:lastModifiedBy>
  <cp:revision>28</cp:revision>
  <dcterms:created xsi:type="dcterms:W3CDTF">2024-03-29T15:07:22Z</dcterms:created>
  <dcterms:modified xsi:type="dcterms:W3CDTF">2024-09-21T07:18:50Z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