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74" r:id="rId4"/>
    <p:sldId id="275" r:id="rId5"/>
    <p:sldId id="259" r:id="rId6"/>
    <p:sldId id="280" r:id="rId7"/>
    <p:sldId id="284" r:id="rId8"/>
    <p:sldId id="266" r:id="rId9"/>
    <p:sldId id="267" r:id="rId10"/>
    <p:sldId id="289" r:id="rId11"/>
    <p:sldId id="290" r:id="rId12"/>
    <p:sldId id="268" r:id="rId13"/>
    <p:sldId id="278" r:id="rId14"/>
    <p:sldId id="269" r:id="rId15"/>
    <p:sldId id="271" r:id="rId16"/>
    <p:sldId id="283" r:id="rId17"/>
    <p:sldId id="276" r:id="rId18"/>
    <p:sldId id="285" r:id="rId19"/>
    <p:sldId id="286" r:id="rId20"/>
    <p:sldId id="288" r:id="rId21"/>
    <p:sldId id="272" r:id="rId22"/>
    <p:sldId id="28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A12BF-2380-4890-A9DE-3097C2C62528}" type="datetimeFigureOut">
              <a:rPr lang="en-IN" smtClean="0"/>
              <a:t>03-06-2024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91DE1-B03A-46EB-9479-29D63226EDFC}" type="slidenum">
              <a:rPr lang="en-IN" smtClean="0"/>
              <a:t>‹#›</a:t>
            </a:fld>
            <a:endParaRPr lang="en-IN"/>
          </a:p>
        </p:txBody>
      </p:sp>
    </p:spTree>
    <p:extLst>
      <p:ext uri="{BB962C8B-B14F-4D97-AF65-F5344CB8AC3E}">
        <p14:creationId xmlns:p14="http://schemas.microsoft.com/office/powerpoint/2010/main" val="379327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a:extLst>
              <a:ext uri="{FF2B5EF4-FFF2-40B4-BE49-F238E27FC236}">
                <a16:creationId xmlns:a16="http://schemas.microsoft.com/office/drawing/2014/main" id="{DE70458B-F185-48DB-AD85-3796F7DB4F8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43FFAAB-55BD-4260-A4E4-7D8FCB28E61B}" type="slidenum">
              <a:rPr lang="en-US" altLang="en-US">
                <a:solidFill>
                  <a:srgbClr val="000000"/>
                </a:solidFill>
                <a:latin typeface="Times New Roman" panose="02020603050405020304" pitchFamily="18" charset="0"/>
                <a:cs typeface="DejaVu Sans" charset="0"/>
              </a:rPr>
              <a:pPr/>
              <a:t>1</a:t>
            </a:fld>
            <a:endParaRPr lang="en-US" altLang="en-US">
              <a:solidFill>
                <a:srgbClr val="000000"/>
              </a:solidFill>
              <a:latin typeface="Times New Roman" panose="02020603050405020304" pitchFamily="18" charset="0"/>
              <a:cs typeface="DejaVu Sans" charset="0"/>
            </a:endParaRPr>
          </a:p>
        </p:txBody>
      </p:sp>
      <p:sp>
        <p:nvSpPr>
          <p:cNvPr id="6147" name="Rectangle 1">
            <a:extLst>
              <a:ext uri="{FF2B5EF4-FFF2-40B4-BE49-F238E27FC236}">
                <a16:creationId xmlns:a16="http://schemas.microsoft.com/office/drawing/2014/main" id="{468E4D85-E32A-485E-A661-F2143B7E6251}"/>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6148" name="Rectangle 2">
            <a:extLst>
              <a:ext uri="{FF2B5EF4-FFF2-40B4-BE49-F238E27FC236}">
                <a16:creationId xmlns:a16="http://schemas.microsoft.com/office/drawing/2014/main" id="{DF6CCD87-E991-4187-8B98-51E783BF2FA2}"/>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6">
            <a:extLst>
              <a:ext uri="{FF2B5EF4-FFF2-40B4-BE49-F238E27FC236}">
                <a16:creationId xmlns:a16="http://schemas.microsoft.com/office/drawing/2014/main" id="{845AEA3D-3BE1-451D-B14B-B8CCCFC29806}"/>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19D9B1A-EF0C-4B5C-B489-881B6CB8EDF4}" type="slidenum">
              <a:rPr lang="en-US" altLang="en-US">
                <a:solidFill>
                  <a:srgbClr val="000000"/>
                </a:solidFill>
                <a:latin typeface="Times New Roman" panose="02020603050405020304" pitchFamily="18" charset="0"/>
                <a:cs typeface="DejaVu Sans" charset="0"/>
              </a:rPr>
              <a:pPr/>
              <a:t>14</a:t>
            </a:fld>
            <a:endParaRPr lang="en-US" altLang="en-US">
              <a:solidFill>
                <a:srgbClr val="000000"/>
              </a:solidFill>
              <a:latin typeface="Times New Roman" panose="02020603050405020304" pitchFamily="18" charset="0"/>
              <a:cs typeface="DejaVu Sans" charset="0"/>
            </a:endParaRPr>
          </a:p>
        </p:txBody>
      </p:sp>
      <p:sp>
        <p:nvSpPr>
          <p:cNvPr id="24579" name="Rectangle 1">
            <a:extLst>
              <a:ext uri="{FF2B5EF4-FFF2-40B4-BE49-F238E27FC236}">
                <a16:creationId xmlns:a16="http://schemas.microsoft.com/office/drawing/2014/main" id="{CA6B24FB-76FE-407D-B74E-486F492788B7}"/>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4580" name="Rectangle 2">
            <a:extLst>
              <a:ext uri="{FF2B5EF4-FFF2-40B4-BE49-F238E27FC236}">
                <a16:creationId xmlns:a16="http://schemas.microsoft.com/office/drawing/2014/main" id="{ACDDC8D0-60C3-4930-96B4-3A50B39B4294}"/>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a:extLst>
              <a:ext uri="{FF2B5EF4-FFF2-40B4-BE49-F238E27FC236}">
                <a16:creationId xmlns:a16="http://schemas.microsoft.com/office/drawing/2014/main" id="{8E61D72B-F8ED-48F5-8DD1-E7FA91B4210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8BD867A1-35BF-4B3E-A362-FA463E0BAD12}" type="slidenum">
              <a:rPr lang="en-US" altLang="en-US">
                <a:solidFill>
                  <a:srgbClr val="000000"/>
                </a:solidFill>
                <a:latin typeface="Times New Roman" panose="02020603050405020304" pitchFamily="18" charset="0"/>
                <a:cs typeface="DejaVu Sans" charset="0"/>
              </a:rPr>
              <a:pPr/>
              <a:t>15</a:t>
            </a:fld>
            <a:endParaRPr lang="en-US" altLang="en-US">
              <a:solidFill>
                <a:srgbClr val="000000"/>
              </a:solidFill>
              <a:latin typeface="Times New Roman" panose="02020603050405020304" pitchFamily="18" charset="0"/>
              <a:cs typeface="DejaVu Sans" charset="0"/>
            </a:endParaRPr>
          </a:p>
        </p:txBody>
      </p:sp>
      <p:sp>
        <p:nvSpPr>
          <p:cNvPr id="26627" name="Rectangle 1">
            <a:extLst>
              <a:ext uri="{FF2B5EF4-FFF2-40B4-BE49-F238E27FC236}">
                <a16:creationId xmlns:a16="http://schemas.microsoft.com/office/drawing/2014/main" id="{D3E9732C-6B58-4E0B-A8BE-7E14897EE0C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6628" name="Rectangle 2">
            <a:extLst>
              <a:ext uri="{FF2B5EF4-FFF2-40B4-BE49-F238E27FC236}">
                <a16:creationId xmlns:a16="http://schemas.microsoft.com/office/drawing/2014/main" id="{A79A29E0-AA0C-4936-86AB-CB34EB51D4E0}"/>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8FC69F35-A2D5-4E01-BF3E-B72847EE8C1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1823AFB1-7E53-4169-B1F8-35FE52928ECA}" type="slidenum">
              <a:rPr lang="en-US" altLang="en-US">
                <a:solidFill>
                  <a:srgbClr val="000000"/>
                </a:solidFill>
                <a:latin typeface="Times New Roman" panose="02020603050405020304" pitchFamily="18" charset="0"/>
                <a:cs typeface="DejaVu Sans" charset="0"/>
              </a:rPr>
              <a:pPr/>
              <a:t>16</a:t>
            </a:fld>
            <a:endParaRPr lang="en-US" altLang="en-US">
              <a:solidFill>
                <a:srgbClr val="000000"/>
              </a:solidFill>
              <a:latin typeface="Times New Roman" panose="02020603050405020304" pitchFamily="18" charset="0"/>
              <a:cs typeface="DejaVu Sans" charset="0"/>
            </a:endParaRPr>
          </a:p>
        </p:txBody>
      </p:sp>
      <p:sp>
        <p:nvSpPr>
          <p:cNvPr id="28675" name="Rectangle 1">
            <a:extLst>
              <a:ext uri="{FF2B5EF4-FFF2-40B4-BE49-F238E27FC236}">
                <a16:creationId xmlns:a16="http://schemas.microsoft.com/office/drawing/2014/main" id="{42809E22-15CF-4A08-B8BF-213D0ECDA077}"/>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8676" name="Rectangle 2">
            <a:extLst>
              <a:ext uri="{FF2B5EF4-FFF2-40B4-BE49-F238E27FC236}">
                <a16:creationId xmlns:a16="http://schemas.microsoft.com/office/drawing/2014/main" id="{18869E09-16AE-43B2-BF3E-A8B0D6FFD1A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a:extLst>
              <a:ext uri="{FF2B5EF4-FFF2-40B4-BE49-F238E27FC236}">
                <a16:creationId xmlns:a16="http://schemas.microsoft.com/office/drawing/2014/main" id="{D070FF98-1B8C-4217-B1D9-2AB44081872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B91A1B59-022A-4553-896F-147C0AEC0206}" type="slidenum">
              <a:rPr lang="en-US" altLang="en-US">
                <a:solidFill>
                  <a:srgbClr val="000000"/>
                </a:solidFill>
                <a:latin typeface="Times New Roman" panose="02020603050405020304" pitchFamily="18" charset="0"/>
                <a:cs typeface="DejaVu Sans" charset="0"/>
              </a:rPr>
              <a:pPr/>
              <a:t>17</a:t>
            </a:fld>
            <a:endParaRPr lang="en-US" altLang="en-US">
              <a:solidFill>
                <a:srgbClr val="000000"/>
              </a:solidFill>
              <a:latin typeface="Times New Roman" panose="02020603050405020304" pitchFamily="18" charset="0"/>
              <a:cs typeface="DejaVu Sans" charset="0"/>
            </a:endParaRPr>
          </a:p>
        </p:txBody>
      </p:sp>
      <p:sp>
        <p:nvSpPr>
          <p:cNvPr id="30723" name="Rectangle 1">
            <a:extLst>
              <a:ext uri="{FF2B5EF4-FFF2-40B4-BE49-F238E27FC236}">
                <a16:creationId xmlns:a16="http://schemas.microsoft.com/office/drawing/2014/main" id="{01DFA9AE-9A52-47FD-8BB8-DE101A1F9269}"/>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0724" name="Rectangle 2">
            <a:extLst>
              <a:ext uri="{FF2B5EF4-FFF2-40B4-BE49-F238E27FC236}">
                <a16:creationId xmlns:a16="http://schemas.microsoft.com/office/drawing/2014/main" id="{17EEC603-6F84-46AC-848A-00BEBB5C998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B08EADCB-9E53-45E9-AB19-232D9B791AE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818EC5C7-5C72-4694-8D98-2CD2A0582E8E}" type="slidenum">
              <a:rPr lang="en-US" altLang="en-US">
                <a:solidFill>
                  <a:srgbClr val="000000"/>
                </a:solidFill>
                <a:latin typeface="Times New Roman" panose="02020603050405020304" pitchFamily="18" charset="0"/>
                <a:cs typeface="DejaVu Sans" charset="0"/>
              </a:rPr>
              <a:pPr/>
              <a:t>18</a:t>
            </a:fld>
            <a:endParaRPr lang="en-US" altLang="en-US">
              <a:solidFill>
                <a:srgbClr val="000000"/>
              </a:solidFill>
              <a:latin typeface="Times New Roman" panose="02020603050405020304" pitchFamily="18" charset="0"/>
              <a:cs typeface="DejaVu Sans" charset="0"/>
            </a:endParaRPr>
          </a:p>
        </p:txBody>
      </p:sp>
      <p:sp>
        <p:nvSpPr>
          <p:cNvPr id="32771" name="Rectangle 1">
            <a:extLst>
              <a:ext uri="{FF2B5EF4-FFF2-40B4-BE49-F238E27FC236}">
                <a16:creationId xmlns:a16="http://schemas.microsoft.com/office/drawing/2014/main" id="{2BCDD4DF-D208-479C-98A1-0849BDFCFB4A}"/>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2772" name="Rectangle 2">
            <a:extLst>
              <a:ext uri="{FF2B5EF4-FFF2-40B4-BE49-F238E27FC236}">
                <a16:creationId xmlns:a16="http://schemas.microsoft.com/office/drawing/2014/main" id="{CFC377B7-6B98-4EC9-9119-78AE20890495}"/>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35330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B08EADCB-9E53-45E9-AB19-232D9B791AE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818EC5C7-5C72-4694-8D98-2CD2A0582E8E}" type="slidenum">
              <a:rPr lang="en-US" altLang="en-US">
                <a:solidFill>
                  <a:srgbClr val="000000"/>
                </a:solidFill>
                <a:latin typeface="Times New Roman" panose="02020603050405020304" pitchFamily="18" charset="0"/>
                <a:cs typeface="DejaVu Sans" charset="0"/>
              </a:rPr>
              <a:pPr/>
              <a:t>19</a:t>
            </a:fld>
            <a:endParaRPr lang="en-US" altLang="en-US">
              <a:solidFill>
                <a:srgbClr val="000000"/>
              </a:solidFill>
              <a:latin typeface="Times New Roman" panose="02020603050405020304" pitchFamily="18" charset="0"/>
              <a:cs typeface="DejaVu Sans" charset="0"/>
            </a:endParaRPr>
          </a:p>
        </p:txBody>
      </p:sp>
      <p:sp>
        <p:nvSpPr>
          <p:cNvPr id="32771" name="Rectangle 1">
            <a:extLst>
              <a:ext uri="{FF2B5EF4-FFF2-40B4-BE49-F238E27FC236}">
                <a16:creationId xmlns:a16="http://schemas.microsoft.com/office/drawing/2014/main" id="{2BCDD4DF-D208-479C-98A1-0849BDFCFB4A}"/>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2772" name="Rectangle 2">
            <a:extLst>
              <a:ext uri="{FF2B5EF4-FFF2-40B4-BE49-F238E27FC236}">
                <a16:creationId xmlns:a16="http://schemas.microsoft.com/office/drawing/2014/main" id="{CFC377B7-6B98-4EC9-9119-78AE20890495}"/>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81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B08EADCB-9E53-45E9-AB19-232D9B791AE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818EC5C7-5C72-4694-8D98-2CD2A0582E8E}" type="slidenum">
              <a:rPr lang="en-US" altLang="en-US">
                <a:solidFill>
                  <a:srgbClr val="000000"/>
                </a:solidFill>
                <a:latin typeface="Times New Roman" panose="02020603050405020304" pitchFamily="18" charset="0"/>
                <a:cs typeface="DejaVu Sans" charset="0"/>
              </a:rPr>
              <a:pPr/>
              <a:t>20</a:t>
            </a:fld>
            <a:endParaRPr lang="en-US" altLang="en-US">
              <a:solidFill>
                <a:srgbClr val="000000"/>
              </a:solidFill>
              <a:latin typeface="Times New Roman" panose="02020603050405020304" pitchFamily="18" charset="0"/>
              <a:cs typeface="DejaVu Sans" charset="0"/>
            </a:endParaRPr>
          </a:p>
        </p:txBody>
      </p:sp>
      <p:sp>
        <p:nvSpPr>
          <p:cNvPr id="32771" name="Rectangle 1">
            <a:extLst>
              <a:ext uri="{FF2B5EF4-FFF2-40B4-BE49-F238E27FC236}">
                <a16:creationId xmlns:a16="http://schemas.microsoft.com/office/drawing/2014/main" id="{2BCDD4DF-D208-479C-98A1-0849BDFCFB4A}"/>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2772" name="Rectangle 2">
            <a:extLst>
              <a:ext uri="{FF2B5EF4-FFF2-40B4-BE49-F238E27FC236}">
                <a16:creationId xmlns:a16="http://schemas.microsoft.com/office/drawing/2014/main" id="{CFC377B7-6B98-4EC9-9119-78AE20890495}"/>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08964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6">
            <a:extLst>
              <a:ext uri="{FF2B5EF4-FFF2-40B4-BE49-F238E27FC236}">
                <a16:creationId xmlns:a16="http://schemas.microsoft.com/office/drawing/2014/main" id="{B08EADCB-9E53-45E9-AB19-232D9B791AE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818EC5C7-5C72-4694-8D98-2CD2A0582E8E}" type="slidenum">
              <a:rPr lang="en-US" altLang="en-US">
                <a:solidFill>
                  <a:srgbClr val="000000"/>
                </a:solidFill>
                <a:latin typeface="Times New Roman" panose="02020603050405020304" pitchFamily="18" charset="0"/>
                <a:cs typeface="DejaVu Sans" charset="0"/>
              </a:rPr>
              <a:pPr/>
              <a:t>21</a:t>
            </a:fld>
            <a:endParaRPr lang="en-US" altLang="en-US">
              <a:solidFill>
                <a:srgbClr val="000000"/>
              </a:solidFill>
              <a:latin typeface="Times New Roman" panose="02020603050405020304" pitchFamily="18" charset="0"/>
              <a:cs typeface="DejaVu Sans" charset="0"/>
            </a:endParaRPr>
          </a:p>
        </p:txBody>
      </p:sp>
      <p:sp>
        <p:nvSpPr>
          <p:cNvPr id="32771" name="Rectangle 1">
            <a:extLst>
              <a:ext uri="{FF2B5EF4-FFF2-40B4-BE49-F238E27FC236}">
                <a16:creationId xmlns:a16="http://schemas.microsoft.com/office/drawing/2014/main" id="{2BCDD4DF-D208-479C-98A1-0849BDFCFB4A}"/>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2772" name="Rectangle 2">
            <a:extLst>
              <a:ext uri="{FF2B5EF4-FFF2-40B4-BE49-F238E27FC236}">
                <a16:creationId xmlns:a16="http://schemas.microsoft.com/office/drawing/2014/main" id="{CFC377B7-6B98-4EC9-9119-78AE20890495}"/>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a16="http://schemas.microsoft.com/office/drawing/2014/main" id="{3DA2BD8A-69E4-4109-9376-BB9CAFF25AC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5F561648-146D-47FD-B529-EC509853122C}" type="slidenum">
              <a:rPr lang="en-US" altLang="en-US">
                <a:solidFill>
                  <a:srgbClr val="000000"/>
                </a:solidFill>
                <a:latin typeface="Times New Roman" panose="02020603050405020304" pitchFamily="18" charset="0"/>
                <a:cs typeface="DejaVu Sans" charset="0"/>
              </a:rPr>
              <a:pPr/>
              <a:t>22</a:t>
            </a:fld>
            <a:endParaRPr lang="en-US" altLang="en-US">
              <a:solidFill>
                <a:srgbClr val="000000"/>
              </a:solidFill>
              <a:latin typeface="Times New Roman" panose="02020603050405020304" pitchFamily="18" charset="0"/>
              <a:cs typeface="DejaVu Sans" charset="0"/>
            </a:endParaRPr>
          </a:p>
        </p:txBody>
      </p:sp>
      <p:sp>
        <p:nvSpPr>
          <p:cNvPr id="36867" name="Rectangle 1">
            <a:extLst>
              <a:ext uri="{FF2B5EF4-FFF2-40B4-BE49-F238E27FC236}">
                <a16:creationId xmlns:a16="http://schemas.microsoft.com/office/drawing/2014/main" id="{D5F9E9D7-7723-4503-AB02-FE828231E08F}"/>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6868" name="Rectangle 2">
            <a:extLst>
              <a:ext uri="{FF2B5EF4-FFF2-40B4-BE49-F238E27FC236}">
                <a16:creationId xmlns:a16="http://schemas.microsoft.com/office/drawing/2014/main" id="{6DA026BC-D0FD-4BA6-A806-A13BF79123D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5346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6">
            <a:extLst>
              <a:ext uri="{FF2B5EF4-FFF2-40B4-BE49-F238E27FC236}">
                <a16:creationId xmlns:a16="http://schemas.microsoft.com/office/drawing/2014/main" id="{323DF40D-1800-48F2-89B0-8451D73D046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0E773DE-2121-4534-891E-4D269B6198E4}" type="slidenum">
              <a:rPr lang="en-US" altLang="en-US">
                <a:solidFill>
                  <a:srgbClr val="000000"/>
                </a:solidFill>
                <a:latin typeface="Times New Roman" panose="02020603050405020304" pitchFamily="18" charset="0"/>
                <a:cs typeface="DejaVu Sans" charset="0"/>
              </a:rPr>
              <a:pPr/>
              <a:t>2</a:t>
            </a:fld>
            <a:endParaRPr lang="en-US" altLang="en-US">
              <a:solidFill>
                <a:srgbClr val="000000"/>
              </a:solidFill>
              <a:latin typeface="Times New Roman" panose="02020603050405020304" pitchFamily="18" charset="0"/>
              <a:cs typeface="DejaVu Sans" charset="0"/>
            </a:endParaRPr>
          </a:p>
        </p:txBody>
      </p:sp>
      <p:sp>
        <p:nvSpPr>
          <p:cNvPr id="8195" name="Rectangle 1">
            <a:extLst>
              <a:ext uri="{FF2B5EF4-FFF2-40B4-BE49-F238E27FC236}">
                <a16:creationId xmlns:a16="http://schemas.microsoft.com/office/drawing/2014/main" id="{8CB8B7FE-98D4-4BC1-AF30-2F4B2E5766CC}"/>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8196" name="Rectangle 2">
            <a:extLst>
              <a:ext uri="{FF2B5EF4-FFF2-40B4-BE49-F238E27FC236}">
                <a16:creationId xmlns:a16="http://schemas.microsoft.com/office/drawing/2014/main" id="{B0E2CBEC-FF7E-446A-8770-6539CBEDA36D}"/>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a:extLst>
              <a:ext uri="{FF2B5EF4-FFF2-40B4-BE49-F238E27FC236}">
                <a16:creationId xmlns:a16="http://schemas.microsoft.com/office/drawing/2014/main" id="{6A680D0B-4232-428A-B12F-FB9B6069EE1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E043BCA7-D6C8-46C4-8EB2-2ABDF9AB20B6}" type="slidenum">
              <a:rPr lang="en-US" altLang="en-US">
                <a:solidFill>
                  <a:srgbClr val="000000"/>
                </a:solidFill>
                <a:latin typeface="Times New Roman" panose="02020603050405020304" pitchFamily="18" charset="0"/>
                <a:cs typeface="DejaVu Sans" charset="0"/>
              </a:rPr>
              <a:pPr/>
              <a:t>4</a:t>
            </a:fld>
            <a:endParaRPr lang="en-US" altLang="en-US">
              <a:solidFill>
                <a:srgbClr val="000000"/>
              </a:solidFill>
              <a:latin typeface="Times New Roman" panose="02020603050405020304" pitchFamily="18" charset="0"/>
              <a:cs typeface="DejaVu Sans" charset="0"/>
            </a:endParaRPr>
          </a:p>
        </p:txBody>
      </p:sp>
      <p:sp>
        <p:nvSpPr>
          <p:cNvPr id="11267" name="Rectangle 1">
            <a:extLst>
              <a:ext uri="{FF2B5EF4-FFF2-40B4-BE49-F238E27FC236}">
                <a16:creationId xmlns:a16="http://schemas.microsoft.com/office/drawing/2014/main" id="{8C6AA143-D6FD-4D11-8766-9491023F280C}"/>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1268" name="Rectangle 2">
            <a:extLst>
              <a:ext uri="{FF2B5EF4-FFF2-40B4-BE49-F238E27FC236}">
                <a16:creationId xmlns:a16="http://schemas.microsoft.com/office/drawing/2014/main" id="{0B35F86E-681A-4B63-8E9F-A031E11D88F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699689A8-1F05-4737-918B-E9A9B80604A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B09A0AC9-F3C2-4E69-BB29-4D32BB3035EA}" type="slidenum">
              <a:rPr lang="en-US" altLang="en-US">
                <a:solidFill>
                  <a:srgbClr val="000000"/>
                </a:solidFill>
                <a:latin typeface="Times New Roman" panose="02020603050405020304" pitchFamily="18" charset="0"/>
                <a:cs typeface="DejaVu Sans" charset="0"/>
              </a:rPr>
              <a:pPr/>
              <a:t>5</a:t>
            </a:fld>
            <a:endParaRPr lang="en-US" altLang="en-US">
              <a:solidFill>
                <a:srgbClr val="000000"/>
              </a:solidFill>
              <a:latin typeface="Times New Roman" panose="02020603050405020304" pitchFamily="18" charset="0"/>
              <a:cs typeface="DejaVu Sans" charset="0"/>
            </a:endParaRPr>
          </a:p>
        </p:txBody>
      </p:sp>
      <p:sp>
        <p:nvSpPr>
          <p:cNvPr id="13315" name="Rectangle 1">
            <a:extLst>
              <a:ext uri="{FF2B5EF4-FFF2-40B4-BE49-F238E27FC236}">
                <a16:creationId xmlns:a16="http://schemas.microsoft.com/office/drawing/2014/main" id="{6D239BC1-F324-40E7-8F2A-A916FB54CE7B}"/>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3316" name="Rectangle 2">
            <a:extLst>
              <a:ext uri="{FF2B5EF4-FFF2-40B4-BE49-F238E27FC236}">
                <a16:creationId xmlns:a16="http://schemas.microsoft.com/office/drawing/2014/main" id="{43380E94-9719-4EB8-9477-88C1BDDE640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699689A8-1F05-4737-918B-E9A9B80604A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B09A0AC9-F3C2-4E69-BB29-4D32BB3035EA}" type="slidenum">
              <a:rPr lang="en-US" altLang="en-US">
                <a:solidFill>
                  <a:srgbClr val="000000"/>
                </a:solidFill>
                <a:latin typeface="Times New Roman" panose="02020603050405020304" pitchFamily="18" charset="0"/>
                <a:cs typeface="DejaVu Sans" charset="0"/>
              </a:rPr>
              <a:pPr/>
              <a:t>6</a:t>
            </a:fld>
            <a:endParaRPr lang="en-US" altLang="en-US">
              <a:solidFill>
                <a:srgbClr val="000000"/>
              </a:solidFill>
              <a:latin typeface="Times New Roman" panose="02020603050405020304" pitchFamily="18" charset="0"/>
              <a:cs typeface="DejaVu Sans" charset="0"/>
            </a:endParaRPr>
          </a:p>
        </p:txBody>
      </p:sp>
      <p:sp>
        <p:nvSpPr>
          <p:cNvPr id="13315" name="Rectangle 1">
            <a:extLst>
              <a:ext uri="{FF2B5EF4-FFF2-40B4-BE49-F238E27FC236}">
                <a16:creationId xmlns:a16="http://schemas.microsoft.com/office/drawing/2014/main" id="{6D239BC1-F324-40E7-8F2A-A916FB54CE7B}"/>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3316" name="Rectangle 2">
            <a:extLst>
              <a:ext uri="{FF2B5EF4-FFF2-40B4-BE49-F238E27FC236}">
                <a16:creationId xmlns:a16="http://schemas.microsoft.com/office/drawing/2014/main" id="{43380E94-9719-4EB8-9477-88C1BDDE640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047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a:extLst>
              <a:ext uri="{FF2B5EF4-FFF2-40B4-BE49-F238E27FC236}">
                <a16:creationId xmlns:a16="http://schemas.microsoft.com/office/drawing/2014/main" id="{699689A8-1F05-4737-918B-E9A9B80604A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B09A0AC9-F3C2-4E69-BB29-4D32BB3035EA}" type="slidenum">
              <a:rPr lang="en-US" altLang="en-US">
                <a:solidFill>
                  <a:srgbClr val="000000"/>
                </a:solidFill>
                <a:latin typeface="Times New Roman" panose="02020603050405020304" pitchFamily="18" charset="0"/>
                <a:cs typeface="DejaVu Sans" charset="0"/>
              </a:rPr>
              <a:pPr/>
              <a:t>7</a:t>
            </a:fld>
            <a:endParaRPr lang="en-US" altLang="en-US">
              <a:solidFill>
                <a:srgbClr val="000000"/>
              </a:solidFill>
              <a:latin typeface="Times New Roman" panose="02020603050405020304" pitchFamily="18" charset="0"/>
              <a:cs typeface="DejaVu Sans" charset="0"/>
            </a:endParaRPr>
          </a:p>
        </p:txBody>
      </p:sp>
      <p:sp>
        <p:nvSpPr>
          <p:cNvPr id="13315" name="Rectangle 1">
            <a:extLst>
              <a:ext uri="{FF2B5EF4-FFF2-40B4-BE49-F238E27FC236}">
                <a16:creationId xmlns:a16="http://schemas.microsoft.com/office/drawing/2014/main" id="{6D239BC1-F324-40E7-8F2A-A916FB54CE7B}"/>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3316" name="Rectangle 2">
            <a:extLst>
              <a:ext uri="{FF2B5EF4-FFF2-40B4-BE49-F238E27FC236}">
                <a16:creationId xmlns:a16="http://schemas.microsoft.com/office/drawing/2014/main" id="{43380E94-9719-4EB8-9477-88C1BDDE640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0010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a:extLst>
              <a:ext uri="{FF2B5EF4-FFF2-40B4-BE49-F238E27FC236}">
                <a16:creationId xmlns:a16="http://schemas.microsoft.com/office/drawing/2014/main" id="{F3066C51-2BE6-4E4E-ADFA-3800BABAA41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301DCB45-7416-4FAC-85B3-4BE0FDB4E902}" type="slidenum">
              <a:rPr lang="en-US" altLang="en-US">
                <a:solidFill>
                  <a:srgbClr val="000000"/>
                </a:solidFill>
                <a:latin typeface="Times New Roman" panose="02020603050405020304" pitchFamily="18" charset="0"/>
                <a:cs typeface="DejaVu Sans" charset="0"/>
              </a:rPr>
              <a:pPr/>
              <a:t>8</a:t>
            </a:fld>
            <a:endParaRPr lang="en-US" altLang="en-US">
              <a:solidFill>
                <a:srgbClr val="000000"/>
              </a:solidFill>
              <a:latin typeface="Times New Roman" panose="02020603050405020304" pitchFamily="18" charset="0"/>
              <a:cs typeface="DejaVu Sans" charset="0"/>
            </a:endParaRPr>
          </a:p>
        </p:txBody>
      </p:sp>
      <p:sp>
        <p:nvSpPr>
          <p:cNvPr id="17411" name="Rectangle 1">
            <a:extLst>
              <a:ext uri="{FF2B5EF4-FFF2-40B4-BE49-F238E27FC236}">
                <a16:creationId xmlns:a16="http://schemas.microsoft.com/office/drawing/2014/main" id="{15CB5A1F-880A-4C1F-A219-9376C030957C}"/>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7412" name="Rectangle 2">
            <a:extLst>
              <a:ext uri="{FF2B5EF4-FFF2-40B4-BE49-F238E27FC236}">
                <a16:creationId xmlns:a16="http://schemas.microsoft.com/office/drawing/2014/main" id="{784EC4C6-2305-4AB2-8356-72A4083ADAFB}"/>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6">
            <a:extLst>
              <a:ext uri="{FF2B5EF4-FFF2-40B4-BE49-F238E27FC236}">
                <a16:creationId xmlns:a16="http://schemas.microsoft.com/office/drawing/2014/main" id="{ADD78955-C1FE-40D4-96C8-D83EED03293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7A5B735F-393F-43E2-80B7-0979301583BB}" type="slidenum">
              <a:rPr lang="en-US" altLang="en-US">
                <a:solidFill>
                  <a:srgbClr val="000000"/>
                </a:solidFill>
                <a:latin typeface="Times New Roman" panose="02020603050405020304" pitchFamily="18" charset="0"/>
                <a:cs typeface="DejaVu Sans" charset="0"/>
              </a:rPr>
              <a:pPr/>
              <a:t>9</a:t>
            </a:fld>
            <a:endParaRPr lang="en-US" altLang="en-US">
              <a:solidFill>
                <a:srgbClr val="000000"/>
              </a:solidFill>
              <a:latin typeface="Times New Roman" panose="02020603050405020304" pitchFamily="18" charset="0"/>
              <a:cs typeface="DejaVu Sans" charset="0"/>
            </a:endParaRPr>
          </a:p>
        </p:txBody>
      </p:sp>
      <p:sp>
        <p:nvSpPr>
          <p:cNvPr id="19459" name="Rectangle 1">
            <a:extLst>
              <a:ext uri="{FF2B5EF4-FFF2-40B4-BE49-F238E27FC236}">
                <a16:creationId xmlns:a16="http://schemas.microsoft.com/office/drawing/2014/main" id="{C5941417-7B8B-45B9-A1EA-25E1C6DB8D11}"/>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19460" name="Rectangle 2">
            <a:extLst>
              <a:ext uri="{FF2B5EF4-FFF2-40B4-BE49-F238E27FC236}">
                <a16:creationId xmlns:a16="http://schemas.microsoft.com/office/drawing/2014/main" id="{37FADAFF-EC84-4B75-AF76-DFFFC331AA56}"/>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6">
            <a:extLst>
              <a:ext uri="{FF2B5EF4-FFF2-40B4-BE49-F238E27FC236}">
                <a16:creationId xmlns:a16="http://schemas.microsoft.com/office/drawing/2014/main" id="{700B34B3-F11D-401F-AE5A-0CDCF245697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CDF72DBD-CD55-4242-88CA-B9CE0ADBB4A8}" type="slidenum">
              <a:rPr lang="en-US" altLang="en-US">
                <a:solidFill>
                  <a:srgbClr val="000000"/>
                </a:solidFill>
                <a:latin typeface="Times New Roman" panose="02020603050405020304" pitchFamily="18" charset="0"/>
                <a:cs typeface="DejaVu Sans" charset="0"/>
              </a:rPr>
              <a:pPr/>
              <a:t>12</a:t>
            </a:fld>
            <a:endParaRPr lang="en-US" altLang="en-US">
              <a:solidFill>
                <a:srgbClr val="000000"/>
              </a:solidFill>
              <a:latin typeface="Times New Roman" panose="02020603050405020304" pitchFamily="18" charset="0"/>
              <a:cs typeface="DejaVu Sans" charset="0"/>
            </a:endParaRPr>
          </a:p>
        </p:txBody>
      </p:sp>
      <p:sp>
        <p:nvSpPr>
          <p:cNvPr id="21507" name="Rectangle 1">
            <a:extLst>
              <a:ext uri="{FF2B5EF4-FFF2-40B4-BE49-F238E27FC236}">
                <a16:creationId xmlns:a16="http://schemas.microsoft.com/office/drawing/2014/main" id="{148635A5-0162-482E-B90D-94496DF27DC8}"/>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21508" name="Rectangle 2">
            <a:extLst>
              <a:ext uri="{FF2B5EF4-FFF2-40B4-BE49-F238E27FC236}">
                <a16:creationId xmlns:a16="http://schemas.microsoft.com/office/drawing/2014/main" id="{94F9F38F-4E38-43CB-9112-F63FDBAC06C8}"/>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7F89E-E277-AF8E-49F6-72A76B180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44D04B1-AE16-B6BA-1931-FC4853B2B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87F05AC-2B29-B091-F2D7-ED96F7D89526}"/>
              </a:ext>
            </a:extLst>
          </p:cNvPr>
          <p:cNvSpPr>
            <a:spLocks noGrp="1"/>
          </p:cNvSpPr>
          <p:nvPr>
            <p:ph type="dt" sz="half" idx="10"/>
          </p:nvPr>
        </p:nvSpPr>
        <p:spPr/>
        <p:txBody>
          <a:bodyPr/>
          <a:lstStyle/>
          <a:p>
            <a:fld id="{615924AB-9F36-4178-90AC-C49D492A1C56}" type="datetimeFigureOut">
              <a:rPr lang="en-IN" smtClean="0"/>
              <a:t>03-06-2024</a:t>
            </a:fld>
            <a:endParaRPr lang="en-IN"/>
          </a:p>
        </p:txBody>
      </p:sp>
      <p:sp>
        <p:nvSpPr>
          <p:cNvPr id="5" name="Footer Placeholder 4">
            <a:extLst>
              <a:ext uri="{FF2B5EF4-FFF2-40B4-BE49-F238E27FC236}">
                <a16:creationId xmlns:a16="http://schemas.microsoft.com/office/drawing/2014/main" id="{E7D6A8F6-8FD4-DA77-E0AD-189CD890D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D53765-EFFD-C5B8-D943-5D93BC34F20A}"/>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6485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D884B-B8F1-675F-654B-8770D0C36F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8B45BE-EC73-9A7B-A9A6-E1A3E0B98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9E643E-EE56-B785-F106-2C0ED6BF49C7}"/>
              </a:ext>
            </a:extLst>
          </p:cNvPr>
          <p:cNvSpPr>
            <a:spLocks noGrp="1"/>
          </p:cNvSpPr>
          <p:nvPr>
            <p:ph type="dt" sz="half" idx="10"/>
          </p:nvPr>
        </p:nvSpPr>
        <p:spPr/>
        <p:txBody>
          <a:bodyPr/>
          <a:lstStyle/>
          <a:p>
            <a:fld id="{615924AB-9F36-4178-90AC-C49D492A1C56}" type="datetimeFigureOut">
              <a:rPr lang="en-IN" smtClean="0"/>
              <a:t>03-06-2024</a:t>
            </a:fld>
            <a:endParaRPr lang="en-IN"/>
          </a:p>
        </p:txBody>
      </p:sp>
      <p:sp>
        <p:nvSpPr>
          <p:cNvPr id="5" name="Footer Placeholder 4">
            <a:extLst>
              <a:ext uri="{FF2B5EF4-FFF2-40B4-BE49-F238E27FC236}">
                <a16:creationId xmlns:a16="http://schemas.microsoft.com/office/drawing/2014/main" id="{6072B2CC-DF2E-AE86-92BD-246255573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38BA80-780F-AB29-8AAC-62F8CD3B894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23589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1B0D7E-C14F-5DFE-B774-40F413136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ABB635-47B1-BE7A-42AF-7099B604E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98DCA-F058-FD44-4D76-01BE21ED167A}"/>
              </a:ext>
            </a:extLst>
          </p:cNvPr>
          <p:cNvSpPr>
            <a:spLocks noGrp="1"/>
          </p:cNvSpPr>
          <p:nvPr>
            <p:ph type="dt" sz="half" idx="10"/>
          </p:nvPr>
        </p:nvSpPr>
        <p:spPr/>
        <p:txBody>
          <a:bodyPr/>
          <a:lstStyle/>
          <a:p>
            <a:fld id="{615924AB-9F36-4178-90AC-C49D492A1C56}" type="datetimeFigureOut">
              <a:rPr lang="en-IN" smtClean="0"/>
              <a:t>03-06-2024</a:t>
            </a:fld>
            <a:endParaRPr lang="en-IN"/>
          </a:p>
        </p:txBody>
      </p:sp>
      <p:sp>
        <p:nvSpPr>
          <p:cNvPr id="5" name="Footer Placeholder 4">
            <a:extLst>
              <a:ext uri="{FF2B5EF4-FFF2-40B4-BE49-F238E27FC236}">
                <a16:creationId xmlns:a16="http://schemas.microsoft.com/office/drawing/2014/main" id="{ADF25EAC-EB78-95CB-CAE8-110216F35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B210C4-F616-EE28-479C-3DA4F915032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626035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a16="http://schemas.microsoft.com/office/drawing/2014/main" id="{5EFD2757-5863-4F7E-A9A8-D6E218C07F09}"/>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a16="http://schemas.microsoft.com/office/drawing/2014/main" id="{1577BD60-6440-49BB-95F9-FA915E90D2C1}"/>
              </a:ext>
            </a:extLst>
          </p:cNvPr>
          <p:cNvSpPr>
            <a:spLocks noGrp="1" noChangeArrowheads="1"/>
          </p:cNvSpPr>
          <p:nvPr>
            <p:ph type="sldNum" idx="11"/>
          </p:nvPr>
        </p:nvSpPr>
        <p:spPr>
          <a:ln/>
        </p:spPr>
        <p:txBody>
          <a:bodyPr/>
          <a:lstStyle>
            <a:lvl1pPr>
              <a:defRPr/>
            </a:lvl1pPr>
          </a:lstStyle>
          <a:p>
            <a:pPr>
              <a:defRPr/>
            </a:pPr>
            <a:fld id="{B0B1F0C1-FE4D-47C4-BFD4-577E77A4BE46}" type="slidenum">
              <a:rPr lang="en-US" altLang="en-US"/>
              <a:pPr>
                <a:defRPr/>
              </a:pPr>
              <a:t>‹#›</a:t>
            </a:fld>
            <a:endParaRPr lang="en-US" altLang="en-US"/>
          </a:p>
        </p:txBody>
      </p:sp>
    </p:spTree>
    <p:extLst>
      <p:ext uri="{BB962C8B-B14F-4D97-AF65-F5344CB8AC3E}">
        <p14:creationId xmlns:p14="http://schemas.microsoft.com/office/powerpoint/2010/main" val="62624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A9F8-12EB-EFF7-0744-D287E5B9F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083AD1-300B-3C68-20B9-39142238C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381028-1B69-451E-3144-37F520687BA6}"/>
              </a:ext>
            </a:extLst>
          </p:cNvPr>
          <p:cNvSpPr>
            <a:spLocks noGrp="1"/>
          </p:cNvSpPr>
          <p:nvPr>
            <p:ph type="dt" sz="half" idx="10"/>
          </p:nvPr>
        </p:nvSpPr>
        <p:spPr/>
        <p:txBody>
          <a:bodyPr/>
          <a:lstStyle/>
          <a:p>
            <a:fld id="{615924AB-9F36-4178-90AC-C49D492A1C56}" type="datetimeFigureOut">
              <a:rPr lang="en-IN" smtClean="0"/>
              <a:t>03-06-2024</a:t>
            </a:fld>
            <a:endParaRPr lang="en-IN"/>
          </a:p>
        </p:txBody>
      </p:sp>
      <p:sp>
        <p:nvSpPr>
          <p:cNvPr id="5" name="Footer Placeholder 4">
            <a:extLst>
              <a:ext uri="{FF2B5EF4-FFF2-40B4-BE49-F238E27FC236}">
                <a16:creationId xmlns:a16="http://schemas.microsoft.com/office/drawing/2014/main" id="{8140EE3D-4F86-87ED-8F44-BFF2F45E8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3D9467-4453-E14C-3ED2-5ABB2A46A9C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06625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BD00F-E918-055A-4616-4EEA16A4B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82D093-0330-DA39-1E58-89632D952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25A767-90E2-6AF5-1864-93B40D28D7C8}"/>
              </a:ext>
            </a:extLst>
          </p:cNvPr>
          <p:cNvSpPr>
            <a:spLocks noGrp="1"/>
          </p:cNvSpPr>
          <p:nvPr>
            <p:ph type="dt" sz="half" idx="10"/>
          </p:nvPr>
        </p:nvSpPr>
        <p:spPr/>
        <p:txBody>
          <a:bodyPr/>
          <a:lstStyle/>
          <a:p>
            <a:fld id="{615924AB-9F36-4178-90AC-C49D492A1C56}" type="datetimeFigureOut">
              <a:rPr lang="en-IN" smtClean="0"/>
              <a:t>03-06-2024</a:t>
            </a:fld>
            <a:endParaRPr lang="en-IN"/>
          </a:p>
        </p:txBody>
      </p:sp>
      <p:sp>
        <p:nvSpPr>
          <p:cNvPr id="5" name="Footer Placeholder 4">
            <a:extLst>
              <a:ext uri="{FF2B5EF4-FFF2-40B4-BE49-F238E27FC236}">
                <a16:creationId xmlns:a16="http://schemas.microsoft.com/office/drawing/2014/main" id="{4504F8BF-63FA-5BB3-B9FA-3A06958E0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44E1A44-8F8B-0587-D08F-B89AB9810678}"/>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419995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D54B-F397-8955-3FEA-6C969D0D1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002DC3-E323-16AC-8A29-88D1F9F7E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9691C72-1CC5-2AD7-A8C3-55DC48CC4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694270-71B6-D9F6-72B5-EAE1C8A50275}"/>
              </a:ext>
            </a:extLst>
          </p:cNvPr>
          <p:cNvSpPr>
            <a:spLocks noGrp="1"/>
          </p:cNvSpPr>
          <p:nvPr>
            <p:ph type="dt" sz="half" idx="10"/>
          </p:nvPr>
        </p:nvSpPr>
        <p:spPr/>
        <p:txBody>
          <a:bodyPr/>
          <a:lstStyle/>
          <a:p>
            <a:fld id="{615924AB-9F36-4178-90AC-C49D492A1C56}" type="datetimeFigureOut">
              <a:rPr lang="en-IN" smtClean="0"/>
              <a:t>03-06-2024</a:t>
            </a:fld>
            <a:endParaRPr lang="en-IN"/>
          </a:p>
        </p:txBody>
      </p:sp>
      <p:sp>
        <p:nvSpPr>
          <p:cNvPr id="6" name="Footer Placeholder 5">
            <a:extLst>
              <a:ext uri="{FF2B5EF4-FFF2-40B4-BE49-F238E27FC236}">
                <a16:creationId xmlns:a16="http://schemas.microsoft.com/office/drawing/2014/main" id="{D741EA33-F213-7A3A-DC63-730394EA6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CD17D4-61FE-7C16-4C64-14CCBE5FAED3}"/>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13940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DFD53-581C-677C-682F-D41E43814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8C7BF-EDDE-2A1B-4E62-ACB320B3F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FE3186-9648-6B4F-9B18-5DC0C3C1E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3806C6-8ECC-170E-F981-6CD97F75D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DA98D-030B-292A-C8A7-F4FEA51EB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DF2B296-432F-F025-F850-EFEF2148D00C}"/>
              </a:ext>
            </a:extLst>
          </p:cNvPr>
          <p:cNvSpPr>
            <a:spLocks noGrp="1"/>
          </p:cNvSpPr>
          <p:nvPr>
            <p:ph type="dt" sz="half" idx="10"/>
          </p:nvPr>
        </p:nvSpPr>
        <p:spPr/>
        <p:txBody>
          <a:bodyPr/>
          <a:lstStyle/>
          <a:p>
            <a:fld id="{615924AB-9F36-4178-90AC-C49D492A1C56}" type="datetimeFigureOut">
              <a:rPr lang="en-IN" smtClean="0"/>
              <a:t>03-06-2024</a:t>
            </a:fld>
            <a:endParaRPr lang="en-IN"/>
          </a:p>
        </p:txBody>
      </p:sp>
      <p:sp>
        <p:nvSpPr>
          <p:cNvPr id="8" name="Footer Placeholder 7">
            <a:extLst>
              <a:ext uri="{FF2B5EF4-FFF2-40B4-BE49-F238E27FC236}">
                <a16:creationId xmlns:a16="http://schemas.microsoft.com/office/drawing/2014/main" id="{0C8EC2FE-9C4F-9D39-DAD1-DCE0CBD96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5BC4145-3441-5834-D7AE-C0CC6812586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8554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5E4E3-7E7C-EEC8-5EB8-4AFA3E0AFB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D86027-1488-8291-70CA-C24E07106EF0}"/>
              </a:ext>
            </a:extLst>
          </p:cNvPr>
          <p:cNvSpPr>
            <a:spLocks noGrp="1"/>
          </p:cNvSpPr>
          <p:nvPr>
            <p:ph type="dt" sz="half" idx="10"/>
          </p:nvPr>
        </p:nvSpPr>
        <p:spPr/>
        <p:txBody>
          <a:bodyPr/>
          <a:lstStyle/>
          <a:p>
            <a:fld id="{615924AB-9F36-4178-90AC-C49D492A1C56}" type="datetimeFigureOut">
              <a:rPr lang="en-IN" smtClean="0"/>
              <a:t>03-06-2024</a:t>
            </a:fld>
            <a:endParaRPr lang="en-IN"/>
          </a:p>
        </p:txBody>
      </p:sp>
      <p:sp>
        <p:nvSpPr>
          <p:cNvPr id="4" name="Footer Placeholder 3">
            <a:extLst>
              <a:ext uri="{FF2B5EF4-FFF2-40B4-BE49-F238E27FC236}">
                <a16:creationId xmlns:a16="http://schemas.microsoft.com/office/drawing/2014/main" id="{AA50DF85-ECB1-F665-71C0-EFBE74E9B1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EDDAFE-02EA-3655-A05E-1C31B4CD4ED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8214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1A35D-7C71-0752-B2BB-E5C4D0C3C7E1}"/>
              </a:ext>
            </a:extLst>
          </p:cNvPr>
          <p:cNvSpPr>
            <a:spLocks noGrp="1"/>
          </p:cNvSpPr>
          <p:nvPr>
            <p:ph type="dt" sz="half" idx="10"/>
          </p:nvPr>
        </p:nvSpPr>
        <p:spPr/>
        <p:txBody>
          <a:bodyPr/>
          <a:lstStyle/>
          <a:p>
            <a:fld id="{615924AB-9F36-4178-90AC-C49D492A1C56}" type="datetimeFigureOut">
              <a:rPr lang="en-IN" smtClean="0"/>
              <a:t>03-06-2024</a:t>
            </a:fld>
            <a:endParaRPr lang="en-IN"/>
          </a:p>
        </p:txBody>
      </p:sp>
      <p:sp>
        <p:nvSpPr>
          <p:cNvPr id="3" name="Footer Placeholder 2">
            <a:extLst>
              <a:ext uri="{FF2B5EF4-FFF2-40B4-BE49-F238E27FC236}">
                <a16:creationId xmlns:a16="http://schemas.microsoft.com/office/drawing/2014/main" id="{D1318D7F-94A9-239C-B8D1-D408C647EA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D6175B-F480-AC31-B0CA-044FD4B4F12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47177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7EF21-319B-0907-0D80-8DEDC07D5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C2D8AEC-2C9D-6214-0052-EF4733CEF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818E77F-9176-76EE-76B3-19240F10E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75E2C-07E5-B688-BF50-D327E30536FC}"/>
              </a:ext>
            </a:extLst>
          </p:cNvPr>
          <p:cNvSpPr>
            <a:spLocks noGrp="1"/>
          </p:cNvSpPr>
          <p:nvPr>
            <p:ph type="dt" sz="half" idx="10"/>
          </p:nvPr>
        </p:nvSpPr>
        <p:spPr/>
        <p:txBody>
          <a:bodyPr/>
          <a:lstStyle/>
          <a:p>
            <a:fld id="{615924AB-9F36-4178-90AC-C49D492A1C56}" type="datetimeFigureOut">
              <a:rPr lang="en-IN" smtClean="0"/>
              <a:t>03-06-2024</a:t>
            </a:fld>
            <a:endParaRPr lang="en-IN"/>
          </a:p>
        </p:txBody>
      </p:sp>
      <p:sp>
        <p:nvSpPr>
          <p:cNvPr id="6" name="Footer Placeholder 5">
            <a:extLst>
              <a:ext uri="{FF2B5EF4-FFF2-40B4-BE49-F238E27FC236}">
                <a16:creationId xmlns:a16="http://schemas.microsoft.com/office/drawing/2014/main" id="{A6B6B84F-0FD7-F6CB-50DA-AAB1A73FD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EF7CBB-C41F-989F-08C2-E4442E3FF84F}"/>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91748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E6345-EA37-8C6A-C178-39B329656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4251E9-0BAA-127A-E65B-5AC7D45C2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BB98CF-DF76-141B-762A-A65D35637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50CD96-760E-5300-1C4F-003F42C0EB58}"/>
              </a:ext>
            </a:extLst>
          </p:cNvPr>
          <p:cNvSpPr>
            <a:spLocks noGrp="1"/>
          </p:cNvSpPr>
          <p:nvPr>
            <p:ph type="dt" sz="half" idx="10"/>
          </p:nvPr>
        </p:nvSpPr>
        <p:spPr/>
        <p:txBody>
          <a:bodyPr/>
          <a:lstStyle/>
          <a:p>
            <a:fld id="{615924AB-9F36-4178-90AC-C49D492A1C56}" type="datetimeFigureOut">
              <a:rPr lang="en-IN" smtClean="0"/>
              <a:t>03-06-2024</a:t>
            </a:fld>
            <a:endParaRPr lang="en-IN"/>
          </a:p>
        </p:txBody>
      </p:sp>
      <p:sp>
        <p:nvSpPr>
          <p:cNvPr id="6" name="Footer Placeholder 5">
            <a:extLst>
              <a:ext uri="{FF2B5EF4-FFF2-40B4-BE49-F238E27FC236}">
                <a16:creationId xmlns:a16="http://schemas.microsoft.com/office/drawing/2014/main" id="{8F5EFD3F-AD02-03B3-84FE-20F9F631E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6A0320-2A44-851A-082D-5B40482B257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22859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5755F3-BEF6-DEF9-4CB1-1B5D2AA36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C12260-9AEE-0F6C-393D-081813D4F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7C6917-09DF-778A-8957-A72F2F6F9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924AB-9F36-4178-90AC-C49D492A1C56}" type="datetimeFigureOut">
              <a:rPr lang="en-IN" smtClean="0"/>
              <a:t>03-06-2024</a:t>
            </a:fld>
            <a:endParaRPr lang="en-IN"/>
          </a:p>
        </p:txBody>
      </p:sp>
      <p:sp>
        <p:nvSpPr>
          <p:cNvPr id="5" name="Footer Placeholder 4">
            <a:extLst>
              <a:ext uri="{FF2B5EF4-FFF2-40B4-BE49-F238E27FC236}">
                <a16:creationId xmlns:a16="http://schemas.microsoft.com/office/drawing/2014/main" id="{18A3656D-2DBA-CEE6-4E60-9E615014C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B65E9C8-F63C-F72D-C515-B8CD271F2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A3748-EDEB-4F86-8B3C-520549F7612D}" type="slidenum">
              <a:rPr lang="en-IN" smtClean="0"/>
              <a:t>‹#›</a:t>
            </a:fld>
            <a:endParaRPr lang="en-IN"/>
          </a:p>
        </p:txBody>
      </p:sp>
    </p:spTree>
    <p:extLst>
      <p:ext uri="{BB962C8B-B14F-4D97-AF65-F5344CB8AC3E}">
        <p14:creationId xmlns:p14="http://schemas.microsoft.com/office/powerpoint/2010/main" val="265670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F9E0E9F6-07FB-4789-A990-AC7C5BF54E0F}"/>
              </a:ext>
            </a:extLst>
          </p:cNvPr>
          <p:cNvSpPr>
            <a:spLocks noGrp="1" noChangeArrowheads="1"/>
          </p:cNvSpPr>
          <p:nvPr>
            <p:ph type="subTitle" idx="4294967295"/>
          </p:nvPr>
        </p:nvSpPr>
        <p:spPr>
          <a:xfrm>
            <a:off x="2477412" y="2698061"/>
            <a:ext cx="8760568" cy="3139298"/>
          </a:xfrm>
          <a:solidFill>
            <a:srgbClr val="FFFFFF"/>
          </a:solidFill>
        </p:spPr>
        <p:txBody>
          <a:bodyPr vert="horz" lIns="91440" tIns="45720" rIns="91440" bIns="45720" rtlCol="0">
            <a:noAutofit/>
          </a:bodyPr>
          <a:lstStyle/>
          <a:p>
            <a:pPr marL="0" indent="0">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Arial" panose="020B0604020202020204" pitchFamily="34" charset="0"/>
                <a:cs typeface="Arial" panose="020B0604020202020204" pitchFamily="34" charset="0"/>
              </a:rPr>
              <a:t>                                     PRESENTED BY</a:t>
            </a:r>
          </a:p>
          <a:p>
            <a:pPr marL="0" indent="0">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Arial" panose="020B0604020202020204" pitchFamily="34" charset="0"/>
                <a:cs typeface="Arial" panose="020B0604020202020204" pitchFamily="34" charset="0"/>
              </a:rPr>
              <a:t>                          811721104007- </a:t>
            </a:r>
            <a:r>
              <a:rPr lang="en-US" altLang="en-US" sz="1800" b="1" dirty="0" err="1">
                <a:solidFill>
                  <a:srgbClr val="0000FF"/>
                </a:solidFill>
                <a:latin typeface="Arial" panose="020B0604020202020204" pitchFamily="34" charset="0"/>
                <a:cs typeface="Arial" panose="020B0604020202020204" pitchFamily="34" charset="0"/>
              </a:rPr>
              <a:t>Abinesh</a:t>
            </a:r>
            <a:r>
              <a:rPr lang="en-US" altLang="en-US" sz="1800" b="1" dirty="0">
                <a:solidFill>
                  <a:srgbClr val="0000FF"/>
                </a:solidFill>
                <a:latin typeface="Arial" panose="020B0604020202020204" pitchFamily="34" charset="0"/>
                <a:cs typeface="Arial" panose="020B0604020202020204" pitchFamily="34" charset="0"/>
              </a:rPr>
              <a:t> A</a:t>
            </a:r>
          </a:p>
          <a:p>
            <a:pPr marL="0" indent="0">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Arial" panose="020B0604020202020204" pitchFamily="34" charset="0"/>
                <a:cs typeface="Arial" panose="020B0604020202020204" pitchFamily="34" charset="0"/>
              </a:rPr>
              <a:t>                          811721104020- </a:t>
            </a:r>
            <a:r>
              <a:rPr lang="en-US" altLang="en-US" sz="1800" b="1" dirty="0" err="1">
                <a:solidFill>
                  <a:srgbClr val="0000FF"/>
                </a:solidFill>
                <a:latin typeface="Arial" panose="020B0604020202020204" pitchFamily="34" charset="0"/>
                <a:cs typeface="Arial" panose="020B0604020202020204" pitchFamily="34" charset="0"/>
              </a:rPr>
              <a:t>Celsi</a:t>
            </a:r>
            <a:r>
              <a:rPr lang="en-US" altLang="en-US" sz="1800" b="1" dirty="0">
                <a:solidFill>
                  <a:srgbClr val="0000FF"/>
                </a:solidFill>
                <a:latin typeface="Arial" panose="020B0604020202020204" pitchFamily="34" charset="0"/>
                <a:cs typeface="Arial" panose="020B0604020202020204" pitchFamily="34" charset="0"/>
              </a:rPr>
              <a:t> </a:t>
            </a:r>
            <a:r>
              <a:rPr lang="en-US" altLang="en-US" sz="1800" b="1" dirty="0" err="1">
                <a:solidFill>
                  <a:srgbClr val="0000FF"/>
                </a:solidFill>
                <a:latin typeface="Arial" panose="020B0604020202020204" pitchFamily="34" charset="0"/>
                <a:cs typeface="Arial" panose="020B0604020202020204" pitchFamily="34" charset="0"/>
              </a:rPr>
              <a:t>jaya</a:t>
            </a:r>
            <a:r>
              <a:rPr lang="en-US" altLang="en-US" sz="1800" b="1" dirty="0">
                <a:solidFill>
                  <a:srgbClr val="0000FF"/>
                </a:solidFill>
                <a:latin typeface="Arial" panose="020B0604020202020204" pitchFamily="34" charset="0"/>
                <a:cs typeface="Arial" panose="020B0604020202020204" pitchFamily="34" charset="0"/>
              </a:rPr>
              <a:t> </a:t>
            </a:r>
            <a:r>
              <a:rPr lang="en-US" altLang="en-US" sz="1800" b="1" dirty="0" err="1">
                <a:solidFill>
                  <a:srgbClr val="0000FF"/>
                </a:solidFill>
                <a:latin typeface="Arial" panose="020B0604020202020204" pitchFamily="34" charset="0"/>
                <a:cs typeface="Arial" panose="020B0604020202020204" pitchFamily="34" charset="0"/>
              </a:rPr>
              <a:t>sreejha</a:t>
            </a:r>
            <a:r>
              <a:rPr lang="en-US" altLang="en-US" sz="1800" b="1" dirty="0">
                <a:solidFill>
                  <a:srgbClr val="0000FF"/>
                </a:solidFill>
                <a:latin typeface="Arial" panose="020B0604020202020204" pitchFamily="34" charset="0"/>
                <a:cs typeface="Arial" panose="020B0604020202020204" pitchFamily="34" charset="0"/>
              </a:rPr>
              <a:t> P</a:t>
            </a:r>
          </a:p>
          <a:p>
            <a:pPr marL="0" indent="0">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Arial" panose="020B0604020202020204" pitchFamily="34" charset="0"/>
                <a:cs typeface="Arial" panose="020B0604020202020204" pitchFamily="34" charset="0"/>
              </a:rPr>
              <a:t>                          811721104022- </a:t>
            </a:r>
            <a:r>
              <a:rPr lang="en-US" altLang="en-US" sz="1800" b="1" dirty="0" err="1">
                <a:solidFill>
                  <a:srgbClr val="0000FF"/>
                </a:solidFill>
                <a:latin typeface="Arial" panose="020B0604020202020204" pitchFamily="34" charset="0"/>
                <a:cs typeface="Arial" panose="020B0604020202020204" pitchFamily="34" charset="0"/>
              </a:rPr>
              <a:t>Chinrasu</a:t>
            </a:r>
            <a:r>
              <a:rPr lang="en-US" altLang="en-US" sz="1800" b="1" dirty="0">
                <a:solidFill>
                  <a:srgbClr val="0000FF"/>
                </a:solidFill>
                <a:latin typeface="Arial" panose="020B0604020202020204" pitchFamily="34" charset="0"/>
                <a:cs typeface="Arial" panose="020B0604020202020204" pitchFamily="34" charset="0"/>
              </a:rPr>
              <a:t> S</a:t>
            </a:r>
          </a:p>
          <a:p>
            <a:pPr marL="0" indent="0">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solidFill>
                  <a:srgbClr val="0000FF"/>
                </a:solidFill>
                <a:latin typeface="Arial" panose="020B0604020202020204" pitchFamily="34" charset="0"/>
                <a:cs typeface="Arial" panose="020B0604020202020204" pitchFamily="34" charset="0"/>
              </a:rPr>
              <a:t>	                          811721104038- </a:t>
            </a:r>
            <a:r>
              <a:rPr lang="en-US" altLang="en-US" sz="1800" b="1" dirty="0" err="1">
                <a:solidFill>
                  <a:srgbClr val="0000FF"/>
                </a:solidFill>
                <a:latin typeface="Arial" panose="020B0604020202020204" pitchFamily="34" charset="0"/>
                <a:cs typeface="Arial" panose="020B0604020202020204" pitchFamily="34" charset="0"/>
              </a:rPr>
              <a:t>Janarthanan</a:t>
            </a:r>
            <a:r>
              <a:rPr lang="en-US" altLang="en-US" sz="1800" b="1" dirty="0">
                <a:solidFill>
                  <a:srgbClr val="0000FF"/>
                </a:solidFill>
                <a:latin typeface="Arial" panose="020B0604020202020204" pitchFamily="34" charset="0"/>
                <a:cs typeface="Arial" panose="020B0604020202020204" pitchFamily="34" charset="0"/>
              </a:rPr>
              <a:t> S</a:t>
            </a:r>
          </a:p>
          <a:p>
            <a:pPr marL="0" indent="0">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latin typeface="Arial" panose="020B0604020202020204" pitchFamily="34" charset="0"/>
                <a:cs typeface="Arial" panose="020B0604020202020204" pitchFamily="34" charset="0"/>
              </a:rPr>
              <a:t>Guided by</a:t>
            </a:r>
          </a:p>
          <a:p>
            <a:pPr marL="0" indent="0" algn="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1800" b="1" dirty="0">
                <a:latin typeface="Arial" panose="020B0604020202020204" pitchFamily="34" charset="0"/>
                <a:cs typeface="Arial" panose="020B0604020202020204" pitchFamily="34" charset="0"/>
              </a:rPr>
              <a:t>Mr. A. </a:t>
            </a:r>
            <a:r>
              <a:rPr lang="en-US" altLang="en-US" sz="1800" b="1" dirty="0" err="1">
                <a:latin typeface="Arial" panose="020B0604020202020204" pitchFamily="34" charset="0"/>
                <a:cs typeface="Arial" panose="020B0604020202020204" pitchFamily="34" charset="0"/>
              </a:rPr>
              <a:t>Malarmannan</a:t>
            </a:r>
            <a:r>
              <a:rPr lang="en-US" altLang="en-US" sz="1800" b="1" dirty="0">
                <a:latin typeface="Arial" panose="020B0604020202020204" pitchFamily="34" charset="0"/>
                <a:cs typeface="Arial" panose="020B0604020202020204" pitchFamily="34" charset="0"/>
              </a:rPr>
              <a:t>, B.E., M.E.</a:t>
            </a:r>
          </a:p>
          <a:p>
            <a:pPr marL="0" indent="0" algn="ct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002060"/>
              </a:solidFill>
              <a:latin typeface="Arial" panose="020B0604020202020204" pitchFamily="34" charset="0"/>
              <a:cs typeface="Arial" panose="020B0604020202020204" pitchFamily="34" charset="0"/>
            </a:endParaRPr>
          </a:p>
          <a:p>
            <a:pPr marL="0" indent="0" algn="ct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a:lnSpc>
                <a:spcPct val="17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b="1" dirty="0">
              <a:solidFill>
                <a:srgbClr val="FF0000"/>
              </a:solidFill>
              <a:latin typeface="Arial" panose="020B0604020202020204" pitchFamily="34" charset="0"/>
              <a:cs typeface="Arial" panose="020B0604020202020204" pitchFamily="34" charset="0"/>
            </a:endParaRPr>
          </a:p>
          <a:p>
            <a:pPr marL="0" indent="0" algn="r">
              <a:lnSpc>
                <a:spcPct val="10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a:lnSpc>
                <a:spcPct val="10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a:p>
            <a:pPr marL="0" indent="0" algn="r">
              <a:lnSpc>
                <a:spcPct val="100000"/>
              </a:lnSpc>
              <a:spcBef>
                <a:spcPts val="363"/>
              </a:spcBef>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US" altLang="en-US" sz="1800" dirty="0">
              <a:solidFill>
                <a:srgbClr val="8B8B8B"/>
              </a:solidFill>
              <a:latin typeface="Arial" panose="020B0604020202020204" pitchFamily="34" charset="0"/>
              <a:cs typeface="Arial" panose="020B0604020202020204" pitchFamily="34" charset="0"/>
            </a:endParaRPr>
          </a:p>
        </p:txBody>
      </p:sp>
      <p:sp>
        <p:nvSpPr>
          <p:cNvPr id="5123" name="Rectangle 2">
            <a:extLst>
              <a:ext uri="{FF2B5EF4-FFF2-40B4-BE49-F238E27FC236}">
                <a16:creationId xmlns:a16="http://schemas.microsoft.com/office/drawing/2014/main" id="{8A1FDFE6-6E49-4223-80FE-ED06113CEA28}"/>
              </a:ext>
            </a:extLst>
          </p:cNvPr>
          <p:cNvSpPr>
            <a:spLocks noChangeArrowheads="1"/>
          </p:cNvSpPr>
          <p:nvPr/>
        </p:nvSpPr>
        <p:spPr bwMode="auto">
          <a:xfrm>
            <a:off x="1679575" y="-1684338"/>
            <a:ext cx="3543300" cy="3514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5124" name="Picture 3">
            <a:extLst>
              <a:ext uri="{FF2B5EF4-FFF2-40B4-BE49-F238E27FC236}">
                <a16:creationId xmlns:a16="http://schemas.microsoft.com/office/drawing/2014/main" id="{3C70AA84-2F58-4D76-926D-E4FAA3026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934" y="224346"/>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25" name="Rectangle 4">
            <a:extLst>
              <a:ext uri="{FF2B5EF4-FFF2-40B4-BE49-F238E27FC236}">
                <a16:creationId xmlns:a16="http://schemas.microsoft.com/office/drawing/2014/main" id="{88983C3B-ED68-4B3B-97F3-18CD59AEFB21}"/>
              </a:ext>
            </a:extLst>
          </p:cNvPr>
          <p:cNvSpPr>
            <a:spLocks noChangeArrowheads="1"/>
          </p:cNvSpPr>
          <p:nvPr/>
        </p:nvSpPr>
        <p:spPr bwMode="auto">
          <a:xfrm>
            <a:off x="1515893" y="752984"/>
            <a:ext cx="8863520" cy="2060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altLang="en-US" b="1" dirty="0">
                <a:solidFill>
                  <a:srgbClr val="FF0066"/>
                </a:solidFill>
                <a:cs typeface="Arial" panose="020B0604020202020204" pitchFamily="34" charset="0"/>
              </a:rPr>
              <a:t>K.RAMAKRISHNAN COLLEGE OF TECHNOLOGY</a:t>
            </a:r>
          </a:p>
          <a:p>
            <a:pPr algn="ctr" eaLnBrk="1" hangingPunct="1">
              <a:buClr>
                <a:srgbClr val="000000"/>
              </a:buClr>
              <a:buSzPct val="100000"/>
              <a:buFont typeface="Times New Roman" panose="02020603050405020304" pitchFamily="18" charset="0"/>
              <a:buNone/>
            </a:pPr>
            <a:r>
              <a:rPr lang="en-US" altLang="en-US" b="1" dirty="0">
                <a:solidFill>
                  <a:srgbClr val="FF0066"/>
                </a:solidFill>
                <a:cs typeface="Arial" panose="020B0604020202020204" pitchFamily="34" charset="0"/>
              </a:rPr>
              <a:t>(AUTONOMOUS), TRICHY</a:t>
            </a:r>
            <a:br>
              <a:rPr lang="en-US" altLang="en-US" b="1" dirty="0">
                <a:solidFill>
                  <a:srgbClr val="FF0066"/>
                </a:solidFill>
                <a:cs typeface="Arial" panose="020B0604020202020204" pitchFamily="34" charset="0"/>
              </a:rPr>
            </a:br>
            <a:endParaRPr lang="en-US" altLang="en-US"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US" altLang="en-US" sz="2800" b="1" dirty="0">
                <a:solidFill>
                  <a:srgbClr val="FF0066"/>
                </a:solidFill>
                <a:cs typeface="Arial" panose="020B0604020202020204" pitchFamily="34" charset="0"/>
              </a:rPr>
              <a:t>MULTIPLE DISEASE PREDICTION</a:t>
            </a:r>
          </a:p>
          <a:p>
            <a:pPr algn="ctr" eaLnBrk="1" hangingPunct="1">
              <a:buClr>
                <a:srgbClr val="000000"/>
              </a:buClr>
              <a:buSzPct val="100000"/>
              <a:buFont typeface="Times New Roman" panose="02020603050405020304" pitchFamily="18" charset="0"/>
              <a:buNone/>
            </a:pPr>
            <a:r>
              <a:rPr lang="en-US" altLang="en-US" sz="2800" b="1" dirty="0">
                <a:solidFill>
                  <a:srgbClr val="FF0066"/>
                </a:solidFill>
                <a:cs typeface="Arial" panose="020B0604020202020204" pitchFamily="34" charset="0"/>
              </a:rPr>
              <a:t>USING STREAMLIT</a:t>
            </a:r>
            <a:endParaRPr lang="en-US" altLang="en-US" sz="1400" b="1" dirty="0">
              <a:solidFill>
                <a:srgbClr val="FF0066"/>
              </a:solidFill>
              <a:cs typeface="Arial" panose="020B0604020202020204" pitchFamily="34" charset="0"/>
            </a:endParaRPr>
          </a:p>
          <a:p>
            <a:pPr algn="ctr" eaLnBrk="1" hangingPunct="1">
              <a:buClr>
                <a:srgbClr val="000000"/>
              </a:buClr>
              <a:buSzPct val="100000"/>
              <a:buFont typeface="Times New Roman" panose="02020603050405020304" pitchFamily="18" charset="0"/>
              <a:buNone/>
            </a:pPr>
            <a:r>
              <a:rPr lang="en-US" altLang="en-US" b="1" dirty="0">
                <a:solidFill>
                  <a:srgbClr val="0000FF"/>
                </a:solidFill>
                <a:cs typeface="Arial" panose="020B0604020202020204" pitchFamily="34" charset="0"/>
              </a:rPr>
              <a:t> </a:t>
            </a:r>
          </a:p>
        </p:txBody>
      </p:sp>
      <p:pic>
        <p:nvPicPr>
          <p:cNvPr id="5126" name="Picture 5">
            <a:extLst>
              <a:ext uri="{FF2B5EF4-FFF2-40B4-BE49-F238E27FC236}">
                <a16:creationId xmlns:a16="http://schemas.microsoft.com/office/drawing/2014/main" id="{FA05162C-38D9-447B-8DC7-B5753EA287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8795" y="350973"/>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C29F3C0F-F1EA-5E27-2E90-6F149E770C6C}"/>
              </a:ext>
            </a:extLst>
          </p:cNvPr>
          <p:cNvSpPr txBox="1"/>
          <p:nvPr/>
        </p:nvSpPr>
        <p:spPr>
          <a:xfrm>
            <a:off x="586727" y="6105016"/>
            <a:ext cx="2864498" cy="369332"/>
          </a:xfrm>
          <a:prstGeom prst="rect">
            <a:avLst/>
          </a:prstGeom>
          <a:noFill/>
        </p:spPr>
        <p:txBody>
          <a:bodyPr wrap="square" rtlCol="0">
            <a:spAutoFit/>
          </a:bodyPr>
          <a:lstStyle/>
          <a:p>
            <a:r>
              <a:rPr lang="en-IN" b="1" dirty="0">
                <a:solidFill>
                  <a:srgbClr val="0000FF"/>
                </a:solidFill>
              </a:rPr>
              <a:t>Date:04/06/2024</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908A03B9-1453-A8A6-E7DE-FB510371D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a:extLst>
              <a:ext uri="{FF2B5EF4-FFF2-40B4-BE49-F238E27FC236}">
                <a16:creationId xmlns:a16="http://schemas.microsoft.com/office/drawing/2014/main" id="{CB676D2A-7245-02DA-FFDE-6E1E0B5151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9882" y="382622"/>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4" name="Title 3">
            <a:extLst>
              <a:ext uri="{FF2B5EF4-FFF2-40B4-BE49-F238E27FC236}">
                <a16:creationId xmlns:a16="http://schemas.microsoft.com/office/drawing/2014/main" id="{01629B8F-D531-B767-3E22-785C4EDD31D3}"/>
              </a:ext>
            </a:extLst>
          </p:cNvPr>
          <p:cNvSpPr>
            <a:spLocks noGrp="1"/>
          </p:cNvSpPr>
          <p:nvPr>
            <p:ph type="title"/>
          </p:nvPr>
        </p:nvSpPr>
        <p:spPr>
          <a:xfrm>
            <a:off x="3550024" y="365125"/>
            <a:ext cx="6999858" cy="1325563"/>
          </a:xfrm>
        </p:spPr>
        <p:txBody>
          <a:bodyPr>
            <a:normAutofit/>
          </a:bodyPr>
          <a:lstStyle/>
          <a:p>
            <a:r>
              <a:rPr lang="en-IN" sz="2400" b="1" dirty="0">
                <a:solidFill>
                  <a:srgbClr val="FF0000"/>
                </a:solidFill>
                <a:latin typeface="Arial" panose="020B0604020202020204" pitchFamily="34" charset="0"/>
                <a:cs typeface="Arial" panose="020B0604020202020204" pitchFamily="34" charset="0"/>
              </a:rPr>
              <a:t>HARDWARE REQUIREMENTS</a:t>
            </a:r>
          </a:p>
        </p:txBody>
      </p:sp>
      <p:sp>
        <p:nvSpPr>
          <p:cNvPr id="5" name="Content Placeholder 4">
            <a:extLst>
              <a:ext uri="{FF2B5EF4-FFF2-40B4-BE49-F238E27FC236}">
                <a16:creationId xmlns:a16="http://schemas.microsoft.com/office/drawing/2014/main" id="{BA999607-26A7-F734-F7DE-A49A1747C5E0}"/>
              </a:ext>
            </a:extLst>
          </p:cNvPr>
          <p:cNvSpPr>
            <a:spLocks noGrp="1"/>
          </p:cNvSpPr>
          <p:nvPr>
            <p:ph idx="1"/>
          </p:nvPr>
        </p:nvSpPr>
        <p:spPr/>
        <p:txBody>
          <a:bodyPr/>
          <a:lstStyle/>
          <a:p>
            <a:r>
              <a:rPr lang="en-US" sz="1800" b="1" dirty="0">
                <a:latin typeface="Times New Roman" panose="02020603050405020304" pitchFamily="18" charset="0"/>
                <a:cs typeface="Times New Roman" panose="02020603050405020304" pitchFamily="18" charset="0"/>
              </a:rPr>
              <a:t>Processor</a:t>
            </a:r>
            <a:r>
              <a:rPr lang="en-US" sz="1800" dirty="0">
                <a:latin typeface="Times New Roman" panose="02020603050405020304" pitchFamily="18" charset="0"/>
                <a:cs typeface="Times New Roman" panose="02020603050405020304" pitchFamily="18" charset="0"/>
              </a:rPr>
              <a:t>: Depends on model complexity.</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RAM</a:t>
            </a:r>
            <a:r>
              <a:rPr lang="en-US" sz="1800" dirty="0">
                <a:latin typeface="Times New Roman" panose="02020603050405020304" pitchFamily="18" charset="0"/>
                <a:cs typeface="Times New Roman" panose="02020603050405020304" pitchFamily="18" charset="0"/>
              </a:rPr>
              <a:t>: At least 4 GB recommended.</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Storage</a:t>
            </a:r>
            <a:r>
              <a:rPr lang="en-US" sz="1800" dirty="0">
                <a:latin typeface="Times New Roman" panose="02020603050405020304" pitchFamily="18" charset="0"/>
                <a:cs typeface="Times New Roman" panose="02020603050405020304" pitchFamily="18" charset="0"/>
              </a:rPr>
              <a:t>: Minimal for code and models.</a:t>
            </a:r>
          </a:p>
          <a:p>
            <a:endParaRPr lang="en-IN" dirty="0"/>
          </a:p>
        </p:txBody>
      </p:sp>
    </p:spTree>
    <p:extLst>
      <p:ext uri="{BB962C8B-B14F-4D97-AF65-F5344CB8AC3E}">
        <p14:creationId xmlns:p14="http://schemas.microsoft.com/office/powerpoint/2010/main" val="3778107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E5F51-42C4-F0FA-E7DE-779EC70CBB8B}"/>
              </a:ext>
            </a:extLst>
          </p:cNvPr>
          <p:cNvSpPr>
            <a:spLocks noGrp="1"/>
          </p:cNvSpPr>
          <p:nvPr>
            <p:ph type="title"/>
          </p:nvPr>
        </p:nvSpPr>
        <p:spPr>
          <a:xfrm>
            <a:off x="3514164" y="365125"/>
            <a:ext cx="4580965" cy="1325563"/>
          </a:xfrm>
        </p:spPr>
        <p:txBody>
          <a:bodyPr>
            <a:normAutofit/>
          </a:bodyPr>
          <a:lstStyle/>
          <a:p>
            <a:r>
              <a:rPr lang="en-IN" sz="2400" dirty="0">
                <a:solidFill>
                  <a:srgbClr val="FF0000"/>
                </a:solidFill>
                <a:latin typeface="Arial" panose="020B0604020202020204" pitchFamily="34" charset="0"/>
                <a:cs typeface="Arial" panose="020B0604020202020204" pitchFamily="34" charset="0"/>
              </a:rPr>
              <a:t>SOFTWARE REQUIREMENTS</a:t>
            </a:r>
          </a:p>
        </p:txBody>
      </p:sp>
      <p:sp>
        <p:nvSpPr>
          <p:cNvPr id="3" name="Content Placeholder 2">
            <a:extLst>
              <a:ext uri="{FF2B5EF4-FFF2-40B4-BE49-F238E27FC236}">
                <a16:creationId xmlns:a16="http://schemas.microsoft.com/office/drawing/2014/main" id="{F5DE32FC-BD8F-84E6-BCDE-9B698B41B473}"/>
              </a:ext>
            </a:extLst>
          </p:cNvPr>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Operating System</a:t>
            </a:r>
            <a:r>
              <a:rPr lang="en-US" sz="1800" dirty="0">
                <a:latin typeface="Times New Roman" panose="02020603050405020304" pitchFamily="18" charset="0"/>
                <a:cs typeface="Times New Roman" panose="02020603050405020304" pitchFamily="18" charset="0"/>
              </a:rPr>
              <a:t>: Not specified</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Languages</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Used</a:t>
            </a:r>
            <a:r>
              <a:rPr lang="en-US" sz="1800" dirty="0">
                <a:latin typeface="Times New Roman" panose="02020603050405020304" pitchFamily="18" charset="0"/>
                <a:cs typeface="Times New Roman" panose="02020603050405020304" pitchFamily="18" charset="0"/>
              </a:rPr>
              <a:t>: Python</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Tools</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Streamlit</a:t>
            </a:r>
            <a:r>
              <a:rPr lang="en-US" sz="1800" dirty="0">
                <a:latin typeface="Times New Roman" panose="02020603050405020304" pitchFamily="18" charset="0"/>
                <a:cs typeface="Times New Roman" panose="02020603050405020304" pitchFamily="18" charset="0"/>
              </a:rPr>
              <a:t>, pickle</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Platform</a:t>
            </a:r>
            <a:r>
              <a:rPr lang="en-US" sz="1800" dirty="0">
                <a:latin typeface="Times New Roman" panose="02020603050405020304" pitchFamily="18" charset="0"/>
                <a:cs typeface="Times New Roman" panose="02020603050405020304" pitchFamily="18" charset="0"/>
              </a:rPr>
              <a:t>: Visual studios</a:t>
            </a: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7DA20B8-5E28-E79D-962A-3EE4FB6BA7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4">
            <a:extLst>
              <a:ext uri="{FF2B5EF4-FFF2-40B4-BE49-F238E27FC236}">
                <a16:creationId xmlns:a16="http://schemas.microsoft.com/office/drawing/2014/main" id="{1E75EE22-189E-02F1-9D67-E53F0F7CE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9882" y="382622"/>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771486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
            <a:extLst>
              <a:ext uri="{FF2B5EF4-FFF2-40B4-BE49-F238E27FC236}">
                <a16:creationId xmlns:a16="http://schemas.microsoft.com/office/drawing/2014/main" id="{6074EF04-2DF4-436A-8AF9-45418D4C2233}"/>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EXPLANATION OF PROPOSED WORK  </a:t>
            </a:r>
          </a:p>
        </p:txBody>
      </p:sp>
      <p:pic>
        <p:nvPicPr>
          <p:cNvPr id="20483" name="Picture 2">
            <a:extLst>
              <a:ext uri="{FF2B5EF4-FFF2-40B4-BE49-F238E27FC236}">
                <a16:creationId xmlns:a16="http://schemas.microsoft.com/office/drawing/2014/main" id="{9725A798-1CF7-4198-9EC3-017702AFD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0484" name="Picture 3">
            <a:extLst>
              <a:ext uri="{FF2B5EF4-FFF2-40B4-BE49-F238E27FC236}">
                <a16:creationId xmlns:a16="http://schemas.microsoft.com/office/drawing/2014/main" id="{B37DD35F-F88C-4892-B8CC-C449863329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30428" y="447744"/>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485" name="Rectangle 1">
            <a:extLst>
              <a:ext uri="{FF2B5EF4-FFF2-40B4-BE49-F238E27FC236}">
                <a16:creationId xmlns:a16="http://schemas.microsoft.com/office/drawing/2014/main" id="{D480A21E-9DCB-4127-8D85-97D1D569F880}"/>
              </a:ext>
            </a:extLst>
          </p:cNvPr>
          <p:cNvSpPr>
            <a:spLocks noChangeArrowheads="1"/>
          </p:cNvSpPr>
          <p:nvPr/>
        </p:nvSpPr>
        <p:spPr bwMode="auto">
          <a:xfrm>
            <a:off x="1524001" y="1928814"/>
            <a:ext cx="8715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endParaRPr lang="en-IN" altLang="en-US" sz="160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89508DB-F07D-4515-90EA-E6A4A64CCA18}"/>
              </a:ext>
            </a:extLst>
          </p:cNvPr>
          <p:cNvSpPr txBox="1"/>
          <p:nvPr/>
        </p:nvSpPr>
        <p:spPr>
          <a:xfrm>
            <a:off x="548844" y="1928814"/>
            <a:ext cx="11135697" cy="4197559"/>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proposed system of the project likely involves the development of a web application that allows users to input various health-related parameters, and based on machine learning algorithms, predicts the likelihood of multiple diseases.</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defRPr/>
            </a:pPr>
            <a:endParaRPr lang="en-US" b="0" i="0" dirty="0">
              <a:solidFill>
                <a:srgbClr val="374151"/>
              </a:solidFill>
              <a:effectLst/>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defRP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The first step involves gathering a diverse dataset containing information about patient’s symptoms, lab test results, etc. This dataset should cover multiple diseases to enable accurate predictions.</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defRP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defRP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Once the data is collected, it needs to be cleaned and preprocessed. This involves handling missing values, encoding categorical variables, scaling numerical features, and possibly performing feature engineering to extract relevant information.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a:extLst>
              <a:ext uri="{FF2B5EF4-FFF2-40B4-BE49-F238E27FC236}">
                <a16:creationId xmlns:a16="http://schemas.microsoft.com/office/drawing/2014/main" id="{19721C99-8249-423A-8BEE-DDDFE175B6E1}"/>
              </a:ext>
            </a:extLst>
          </p:cNvPr>
          <p:cNvSpPr>
            <a:spLocks noGrp="1" noChangeArrowheads="1"/>
          </p:cNvSpPr>
          <p:nvPr>
            <p:ph idx="1"/>
          </p:nvPr>
        </p:nvSpPr>
        <p:spPr>
          <a:xfrm>
            <a:off x="875490" y="1772817"/>
            <a:ext cx="10447506" cy="4534993"/>
          </a:xfrm>
        </p:spPr>
        <p:txBody>
          <a:bodyPr>
            <a:noAutofit/>
          </a:bodyPr>
          <a:lstStyle/>
          <a:p>
            <a:pPr>
              <a:lnSpc>
                <a:spcPct val="150000"/>
              </a:lnSpc>
            </a:pPr>
            <a:r>
              <a:rPr lang="en-US" sz="18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Streamlit</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is a popular Python library used for building interactive web applications. The machine learning model is integrated into a </a:t>
            </a:r>
            <a:r>
              <a:rPr lang="en-US" sz="18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Streamlit</a:t>
            </a: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 application, allowing users to interactively input their health parameters.</a:t>
            </a:r>
          </a:p>
          <a:p>
            <a:pPr>
              <a:lnSpc>
                <a:spcPct val="150000"/>
              </a:lnSpc>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Users input their health parameters into the web application, and the machine learning model processes this input to predict the likelihood of various diseases.</a:t>
            </a:r>
            <a:endParaRPr lang="en-US" sz="1800" dirty="0">
              <a:solidFill>
                <a:srgbClr val="374151"/>
              </a:solidFill>
              <a:highlight>
                <a:srgbClr val="FFFFFF"/>
              </a:highlight>
              <a:latin typeface="Times New Roman" panose="02020603050405020304" pitchFamily="18" charset="0"/>
              <a:cs typeface="Times New Roman" panose="02020603050405020304" pitchFamily="18" charset="0"/>
            </a:endParaRPr>
          </a:p>
          <a:p>
            <a:pPr>
              <a:lnSpc>
                <a:spcPct val="150000"/>
              </a:lnSpc>
            </a:pPr>
            <a:endParaRPr lang="en-US" sz="1800" b="0" i="0" dirty="0">
              <a:solidFill>
                <a:srgbClr val="374151"/>
              </a:solidFill>
              <a:effectLst/>
              <a:latin typeface="Times New Roman" panose="02020603050405020304" pitchFamily="18" charset="0"/>
              <a:cs typeface="Times New Roman" panose="02020603050405020304" pitchFamily="18" charset="0"/>
            </a:endParaRPr>
          </a:p>
          <a:p>
            <a:pPr>
              <a:lnSpc>
                <a:spcPct val="150000"/>
              </a:lnSpc>
            </a:pPr>
            <a:r>
              <a:rPr lang="en-US" sz="1800" b="0" i="0" dirty="0">
                <a:solidFill>
                  <a:srgbClr val="0D0D0D"/>
                </a:solidFill>
                <a:effectLst/>
                <a:highlight>
                  <a:srgbClr val="FFFFFF"/>
                </a:highlight>
                <a:latin typeface="Times New Roman" panose="02020603050405020304" pitchFamily="18" charset="0"/>
                <a:cs typeface="Times New Roman" panose="02020603050405020304" pitchFamily="18" charset="0"/>
              </a:rPr>
              <a:t>Once the application is developed and tested, it can be deployed on a web server</a:t>
            </a:r>
            <a:r>
              <a:rPr lang="en-US" sz="1800" dirty="0">
                <a:solidFill>
                  <a:srgbClr val="374151"/>
                </a:solidFill>
                <a:highlight>
                  <a:srgbClr val="FFFFFF"/>
                </a:highlight>
                <a:latin typeface="Times New Roman" panose="02020603050405020304" pitchFamily="18" charset="0"/>
                <a:cs typeface="Times New Roman" panose="02020603050405020304" pitchFamily="18" charset="0"/>
              </a:rPr>
              <a:t>.</a:t>
            </a:r>
            <a:endParaRPr lang="en-IN" altLang="en-US" sz="18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0718902F-7C6E-4525-8E85-34520C5B4952}"/>
              </a:ext>
            </a:extLst>
          </p:cNvPr>
          <p:cNvSpPr txBox="1">
            <a:spLocks noChangeArrowheads="1"/>
          </p:cNvSpPr>
          <p:nvPr/>
        </p:nvSpPr>
        <p:spPr bwMode="auto">
          <a:xfrm>
            <a:off x="1981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lvl1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2pPr>
            <a:lvl3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3pPr>
            <a:lvl4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4pPr>
            <a:lvl5pPr algn="l" defTabSz="457200" rtl="0" eaLnBrk="0" fontAlgn="base" hangingPunct="0">
              <a:lnSpc>
                <a:spcPct val="83000"/>
              </a:lnSpc>
              <a:spcBef>
                <a:spcPct val="0"/>
              </a:spcBef>
              <a:spcAft>
                <a:spcPct val="0"/>
              </a:spcAft>
              <a:buClr>
                <a:srgbClr val="000000"/>
              </a:buClr>
              <a:buSzPct val="100000"/>
              <a:buFont typeface="Times New Roman" panose="02020603050405020304" pitchFamily="18" charset="0"/>
              <a:defRPr sz="4400">
                <a:solidFill>
                  <a:srgbClr val="000000"/>
                </a:solidFill>
                <a:latin typeface="Calibri" charset="0"/>
                <a:ea typeface="WenQuanYi Micro Hei" charset="0"/>
                <a:cs typeface="WenQuanYi Micro Hei" charset="0"/>
              </a:defRPr>
            </a:lvl5pPr>
            <a:lvl6pPr marL="25146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6pPr>
            <a:lvl7pPr marL="29718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7pPr>
            <a:lvl8pPr marL="34290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8pPr>
            <a:lvl9pPr marL="3886200" indent="-228600" algn="l" defTabSz="457200" rtl="0" fontAlgn="base">
              <a:lnSpc>
                <a:spcPct val="83000"/>
              </a:lnSpc>
              <a:spcBef>
                <a:spcPct val="0"/>
              </a:spcBef>
              <a:spcAft>
                <a:spcPct val="0"/>
              </a:spcAft>
              <a:buClr>
                <a:srgbClr val="000000"/>
              </a:buClr>
              <a:buSzPct val="100000"/>
              <a:buFont typeface="Times New Roman" pitchFamily="16" charset="0"/>
              <a:defRPr>
                <a:solidFill>
                  <a:srgbClr val="000000"/>
                </a:solidFill>
                <a:latin typeface="Calibri" charset="0"/>
                <a:ea typeface="WenQuanYi Micro Hei" charset="0"/>
                <a:cs typeface="WenQuanYi Micro Hei" charset="0"/>
              </a:defRPr>
            </a:lvl9pPr>
          </a:lstStyle>
          <a:p>
            <a:pPr algn="ctr" eaLnBrk="1" hangingPunct="1">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pPr>
            <a:r>
              <a:rPr lang="en-US" altLang="en-US" sz="2400" b="1" kern="0" dirty="0">
                <a:solidFill>
                  <a:srgbClr val="FF0066"/>
                </a:solidFill>
                <a:latin typeface="Arial" panose="020B0604020202020204" pitchFamily="34" charset="0"/>
                <a:cs typeface="Arial" panose="020B0604020202020204" pitchFamily="34" charset="0"/>
              </a:rPr>
              <a:t>EXPLANATION OF PROPOSED WORK  </a:t>
            </a:r>
          </a:p>
        </p:txBody>
      </p:sp>
      <p:pic>
        <p:nvPicPr>
          <p:cNvPr id="22533" name="Picture 2">
            <a:extLst>
              <a:ext uri="{FF2B5EF4-FFF2-40B4-BE49-F238E27FC236}">
                <a16:creationId xmlns:a16="http://schemas.microsoft.com/office/drawing/2014/main" id="{48688BD6-7F8C-4A31-9874-46DF45F14C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366" y="3508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2534" name="Picture 3">
            <a:extLst>
              <a:ext uri="{FF2B5EF4-FFF2-40B4-BE49-F238E27FC236}">
                <a16:creationId xmlns:a16="http://schemas.microsoft.com/office/drawing/2014/main" id="{64D41E0F-003C-4229-ACF7-D7805429D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5901" y="440988"/>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F8FE137-C585-4285-B9A5-B1A07F68FE68}"/>
              </a:ext>
            </a:extLst>
          </p:cNvPr>
          <p:cNvSpPr>
            <a:spLocks noGrp="1" noChangeArrowheads="1"/>
          </p:cNvSpPr>
          <p:nvPr>
            <p:ph type="title" idx="4294967295"/>
          </p:nvPr>
        </p:nvSpPr>
        <p:spPr>
          <a:xfrm>
            <a:off x="1981200" y="284367"/>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ADVANTAGES OF PROPOSED SYSTEM</a:t>
            </a:r>
          </a:p>
        </p:txBody>
      </p:sp>
      <p:pic>
        <p:nvPicPr>
          <p:cNvPr id="23555" name="Picture 2">
            <a:extLst>
              <a:ext uri="{FF2B5EF4-FFF2-40B4-BE49-F238E27FC236}">
                <a16:creationId xmlns:a16="http://schemas.microsoft.com/office/drawing/2014/main" id="{34E7119A-2ACC-4499-948E-D8842B4CC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46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3556" name="Picture 3">
            <a:extLst>
              <a:ext uri="{FF2B5EF4-FFF2-40B4-BE49-F238E27FC236}">
                <a16:creationId xmlns:a16="http://schemas.microsoft.com/office/drawing/2014/main" id="{E3B011AC-4403-436B-A4AA-A49478DF33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01669" y="491247"/>
            <a:ext cx="1154112"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3557" name="TextBox 1">
            <a:extLst>
              <a:ext uri="{FF2B5EF4-FFF2-40B4-BE49-F238E27FC236}">
                <a16:creationId xmlns:a16="http://schemas.microsoft.com/office/drawing/2014/main" id="{9323D384-2332-4872-8037-052BC81A5D35}"/>
              </a:ext>
            </a:extLst>
          </p:cNvPr>
          <p:cNvSpPr txBox="1">
            <a:spLocks noChangeArrowheads="1"/>
          </p:cNvSpPr>
          <p:nvPr/>
        </p:nvSpPr>
        <p:spPr bwMode="auto">
          <a:xfrm>
            <a:off x="881974" y="2161986"/>
            <a:ext cx="10428051" cy="3782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Arial" panose="020B0604020202020204" pitchFamily="34" charset="0"/>
                <a:cs typeface="WenQuanYi Micro Hei" charset="0"/>
              </a:defRPr>
            </a:lvl1pPr>
            <a:lvl2pPr>
              <a:defRPr>
                <a:solidFill>
                  <a:schemeClr val="tx1"/>
                </a:solidFill>
                <a:latin typeface="Arial" panose="020B0604020202020204" pitchFamily="34" charset="0"/>
                <a:cs typeface="WenQuanYi Micro Hei" charset="0"/>
              </a:defRPr>
            </a:lvl2pPr>
            <a:lvl3pPr>
              <a:defRPr>
                <a:solidFill>
                  <a:schemeClr val="tx1"/>
                </a:solidFill>
                <a:latin typeface="Arial" panose="020B0604020202020204" pitchFamily="34" charset="0"/>
                <a:cs typeface="WenQuanYi Micro Hei" charset="0"/>
              </a:defRPr>
            </a:lvl3pPr>
            <a:lvl4pPr>
              <a:defRPr>
                <a:solidFill>
                  <a:schemeClr val="tx1"/>
                </a:solidFill>
                <a:latin typeface="Arial" panose="020B0604020202020204" pitchFamily="34" charset="0"/>
                <a:cs typeface="WenQuanYi Micro Hei" charset="0"/>
              </a:defRPr>
            </a:lvl4pPr>
            <a:lvl5pPr>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9pPr>
          </a:lstStyle>
          <a:p>
            <a:pPr marL="742950" lvl="1" indent="-285750">
              <a:lnSpc>
                <a:spcPct val="150000"/>
              </a:lnSpc>
              <a:buFont typeface="Arial" panose="020B0604020202020204" pitchFamily="34" charset="0"/>
              <a:buChar char="•"/>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Accessibility</a:t>
            </a:r>
          </a:p>
          <a:p>
            <a:pPr marL="742950" lvl="1" indent="-285750">
              <a:lnSpc>
                <a:spcPct val="150000"/>
              </a:lnSpc>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User-Friendly Interface</a:t>
            </a:r>
          </a:p>
          <a:p>
            <a:pPr marL="742950" lvl="1" indent="-285750">
              <a:lnSpc>
                <a:spcPct val="150000"/>
              </a:lnSpc>
              <a:buFont typeface="Arial" panose="020B0604020202020204" pitchFamily="34" charset="0"/>
              <a:buChar char="•"/>
            </a:pPr>
            <a:endParaRPr lang="en-US" i="0" dirty="0">
              <a:solidFill>
                <a:srgbClr val="374151"/>
              </a:solidFill>
              <a:effectLst/>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Real-Time Predictions</a:t>
            </a:r>
          </a:p>
          <a:p>
            <a:pPr marL="742950" lvl="1" indent="-285750">
              <a:lnSpc>
                <a:spcPct val="150000"/>
              </a:lnSpc>
              <a:buFont typeface="Arial" panose="020B0604020202020204" pitchFamily="34" charset="0"/>
              <a:buChar char="•"/>
            </a:pPr>
            <a:endParaRPr lang="en-US" dirty="0">
              <a:solidFill>
                <a:srgbClr val="374151"/>
              </a:solidFill>
              <a:highlight>
                <a:srgbClr val="FFFFFF"/>
              </a:highlight>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Customization</a:t>
            </a:r>
          </a:p>
          <a:p>
            <a:pPr marL="742950" lvl="1" indent="-285750">
              <a:lnSpc>
                <a:spcPct val="150000"/>
              </a:lnSpc>
              <a:buFont typeface="Arial" panose="020B0604020202020204" pitchFamily="34" charset="0"/>
              <a:buChar char="•"/>
            </a:pPr>
            <a:endParaRPr lang="en-US" i="0" dirty="0">
              <a:solidFill>
                <a:srgbClr val="374151"/>
              </a:solidFill>
              <a:effectLst/>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IN" i="0" dirty="0">
                <a:solidFill>
                  <a:srgbClr val="0D0D0D"/>
                </a:solidFill>
                <a:effectLst/>
                <a:highlight>
                  <a:srgbClr val="FFFFFF"/>
                </a:highlight>
                <a:latin typeface="Times New Roman" panose="02020603050405020304" pitchFamily="18" charset="0"/>
                <a:cs typeface="Times New Roman" panose="02020603050405020304" pitchFamily="18" charset="0"/>
              </a:rPr>
              <a:t>Scalability</a:t>
            </a:r>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
            <a:extLst>
              <a:ext uri="{FF2B5EF4-FFF2-40B4-BE49-F238E27FC236}">
                <a16:creationId xmlns:a16="http://schemas.microsoft.com/office/drawing/2014/main" id="{B37FFC29-A35A-4C77-8122-54FA746123C0}"/>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Results and Discussion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5603" name="Rectangle 2">
            <a:extLst>
              <a:ext uri="{FF2B5EF4-FFF2-40B4-BE49-F238E27FC236}">
                <a16:creationId xmlns:a16="http://schemas.microsoft.com/office/drawing/2014/main" id="{0B894849-8E94-452B-A1E1-F57EA0125A30}"/>
              </a:ext>
            </a:extLst>
          </p:cNvPr>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25604" name="Picture 3">
            <a:extLst>
              <a:ext uri="{FF2B5EF4-FFF2-40B4-BE49-F238E27FC236}">
                <a16:creationId xmlns:a16="http://schemas.microsoft.com/office/drawing/2014/main" id="{E0C5C720-16D1-4B8A-9327-23A9E52D0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4" y="457200"/>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5605" name="Picture 4">
            <a:extLst>
              <a:ext uri="{FF2B5EF4-FFF2-40B4-BE49-F238E27FC236}">
                <a16:creationId xmlns:a16="http://schemas.microsoft.com/office/drawing/2014/main" id="{1A52B2A3-B7FA-4181-B511-9662079DE6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46703" y="362947"/>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18A6C48E-C3C3-48BF-93C3-AA2F8B076EC0}"/>
              </a:ext>
            </a:extLst>
          </p:cNvPr>
          <p:cNvSpPr txBox="1"/>
          <p:nvPr/>
        </p:nvSpPr>
        <p:spPr>
          <a:xfrm>
            <a:off x="867946" y="2209668"/>
            <a:ext cx="10456108" cy="3139321"/>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Present a summary of the performance metrics for the machine learning models utilized in the project. This could include accuracy, precision, recall, F1-score, and ROC-AUC scores for each disease prediction</a:t>
            </a:r>
            <a:r>
              <a:rPr lang="en-US" b="0" i="0" dirty="0">
                <a:solidFill>
                  <a:srgbClr val="0D0D0D"/>
                </a:solidFill>
                <a:effectLst/>
                <a:highlight>
                  <a:srgbClr val="FFFFFF"/>
                </a:highlight>
                <a:latin typeface="ui-sans-serif"/>
              </a:rPr>
              <a:t>.</a:t>
            </a:r>
          </a:p>
          <a:p>
            <a:pPr marL="285750" indent="-285750">
              <a:buFont typeface="Arial" panose="020B0604020202020204" pitchFamily="34" charset="0"/>
              <a:buChar char="•"/>
            </a:pPr>
            <a:endParaRPr lang="en-US" b="0"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0"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Compare the performance of different machine learning algorithms used for disease prediction. Discuss the strengths and weaknesses of each approach.</a:t>
            </a: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Address any challenges encountered during the project, such as data availability, model complexity, or interpretability issues.</a:t>
            </a:r>
            <a:endParaRPr lang="en-US" b="0" i="0" dirty="0">
              <a:solidFill>
                <a:srgbClr val="374151"/>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b="0" i="0" dirty="0">
              <a:solidFill>
                <a:srgbClr val="374151"/>
              </a:solidFill>
              <a:effectLst/>
              <a:latin typeface="Arial" panose="020B0604020202020204" pitchFamily="34" charset="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a:extLst>
              <a:ext uri="{FF2B5EF4-FFF2-40B4-BE49-F238E27FC236}">
                <a16:creationId xmlns:a16="http://schemas.microsoft.com/office/drawing/2014/main" id="{B523260E-0964-4FF5-9662-19D2D5859A8E}"/>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Results and Discussion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7651" name="Rectangle 2">
            <a:extLst>
              <a:ext uri="{FF2B5EF4-FFF2-40B4-BE49-F238E27FC236}">
                <a16:creationId xmlns:a16="http://schemas.microsoft.com/office/drawing/2014/main" id="{5ADA0709-F399-4535-B2F5-CB19ECABAE97}"/>
              </a:ext>
            </a:extLst>
          </p:cNvPr>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27652" name="Picture 3">
            <a:extLst>
              <a:ext uri="{FF2B5EF4-FFF2-40B4-BE49-F238E27FC236}">
                <a16:creationId xmlns:a16="http://schemas.microsoft.com/office/drawing/2014/main" id="{5C1D81E4-8323-4C64-8987-9CBD312A30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7653" name="Picture 4">
            <a:extLst>
              <a:ext uri="{FF2B5EF4-FFF2-40B4-BE49-F238E27FC236}">
                <a16:creationId xmlns:a16="http://schemas.microsoft.com/office/drawing/2014/main" id="{93AE3D54-2F5F-47F7-B858-7E67D5ADA1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48143" y="360363"/>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4540E09A-DB1D-406D-B3A0-9E6730B93641}"/>
              </a:ext>
            </a:extLst>
          </p:cNvPr>
          <p:cNvSpPr txBox="1"/>
          <p:nvPr/>
        </p:nvSpPr>
        <p:spPr>
          <a:xfrm>
            <a:off x="841429" y="2238213"/>
            <a:ext cx="10509142" cy="3416320"/>
          </a:xfrm>
          <a:prstGeom prst="rect">
            <a:avLst/>
          </a:prstGeom>
          <a:noFill/>
        </p:spPr>
        <p:txBody>
          <a:bodyPr wrap="square">
            <a:spAutoFit/>
          </a:bodyPr>
          <a:lstStyle/>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Discuss the most important features identified by the machine learning models for each disease prediction. This provides insights into the factors contributing most significantly to disease occurrence.</a:t>
            </a:r>
          </a:p>
          <a:p>
            <a:pPr marL="285750" indent="-285750" algn="l">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Evaluate the usability and effectiveness of the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Streamlit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interface in facilitating disease prediction. Discuss the feasibility and accuracy of real-time predictions using the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Streamlit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interface.</a:t>
            </a:r>
          </a:p>
          <a:p>
            <a:pPr marL="285750" indent="-285750" algn="l">
              <a:buFont typeface="Arial" panose="020B0604020202020204" pitchFamily="34" charset="0"/>
              <a:buChar char="•"/>
            </a:pPr>
            <a:endParaRPr lang="en-US"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Discuss the potential clinical utility of the disease prediction tool developed in this project. Consider how it could be integrated into healthcare systems and its impact on patient outcomes.</a:t>
            </a:r>
          </a:p>
          <a:p>
            <a:pPr marL="285750" indent="-285750" algn="l">
              <a:buFont typeface="Arial" panose="020B0604020202020204" pitchFamily="34" charset="0"/>
              <a:buChar char="•"/>
            </a:pPr>
            <a:endParaRPr lang="en-US" b="0" i="0" dirty="0">
              <a:solidFill>
                <a:srgbClr val="374151"/>
              </a:solidFill>
              <a:effectLst/>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By structuring the results and discussions in this manner, you can provide a comprehensive overview of the project's findings, implications, and potential avenues for further research and development.</a:t>
            </a:r>
            <a:endParaRPr lang="en-US" b="0" i="0" dirty="0">
              <a:solidFill>
                <a:srgbClr val="374151"/>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a:extLst>
              <a:ext uri="{FF2B5EF4-FFF2-40B4-BE49-F238E27FC236}">
                <a16:creationId xmlns:a16="http://schemas.microsoft.com/office/drawing/2014/main" id="{E43E40AD-4BA2-4178-83B7-289D86790FC4}"/>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Results and Discussion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9699" name="Rectangle 2">
            <a:extLst>
              <a:ext uri="{FF2B5EF4-FFF2-40B4-BE49-F238E27FC236}">
                <a16:creationId xmlns:a16="http://schemas.microsoft.com/office/drawing/2014/main" id="{C0F729C0-E858-48CB-99ED-46C7E193B191}"/>
              </a:ext>
            </a:extLst>
          </p:cNvPr>
          <p:cNvSpPr>
            <a:spLocks noChangeArrowheads="1"/>
          </p:cNvSpPr>
          <p:nvPr/>
        </p:nvSpPr>
        <p:spPr bwMode="auto">
          <a:xfrm>
            <a:off x="152400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360">
                <a:solidFill>
                  <a:srgbClr val="000000"/>
                </a:solidFill>
                <a:miter lim="800000"/>
                <a:headEnd/>
                <a:tailEnd/>
              </a14:hiddenLine>
            </a:ext>
          </a:extLst>
        </p:spPr>
        <p:txBody>
          <a:bodyPr wrap="none" anchor="ctr"/>
          <a:lstStyle/>
          <a:p>
            <a:pPr eaLnBrk="1">
              <a:lnSpc>
                <a:spcPct val="93000"/>
              </a:lnSpc>
              <a:buClr>
                <a:srgbClr val="000000"/>
              </a:buClr>
              <a:buSzPct val="100000"/>
              <a:buFont typeface="Times New Roman" panose="02020603050405020304" pitchFamily="18" charset="0"/>
              <a:buNone/>
            </a:pPr>
            <a:endParaRPr lang="en-US" altLang="en-US"/>
          </a:p>
        </p:txBody>
      </p:sp>
      <p:pic>
        <p:nvPicPr>
          <p:cNvPr id="29700" name="Picture 3">
            <a:extLst>
              <a:ext uri="{FF2B5EF4-FFF2-40B4-BE49-F238E27FC236}">
                <a16:creationId xmlns:a16="http://schemas.microsoft.com/office/drawing/2014/main" id="{6D2991F9-728F-471B-9BCE-DDF6B252C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464"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9701" name="Picture 4">
            <a:extLst>
              <a:ext uri="{FF2B5EF4-FFF2-40B4-BE49-F238E27FC236}">
                <a16:creationId xmlns:a16="http://schemas.microsoft.com/office/drawing/2014/main" id="{D229BF76-1CCF-46D9-8518-A6798EE72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70557" y="457200"/>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Rectangle 2">
            <a:extLst>
              <a:ext uri="{FF2B5EF4-FFF2-40B4-BE49-F238E27FC236}">
                <a16:creationId xmlns:a16="http://schemas.microsoft.com/office/drawing/2014/main" id="{0E225496-D5B9-2623-8170-D9679FCEB394}"/>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3">
            <a:extLst>
              <a:ext uri="{FF2B5EF4-FFF2-40B4-BE49-F238E27FC236}">
                <a16:creationId xmlns:a16="http://schemas.microsoft.com/office/drawing/2014/main" id="{7FA342A4-5F7D-EBAF-2D6C-B30291FD91C5}"/>
              </a:ext>
            </a:extLst>
          </p:cNvPr>
          <p:cNvSpPr>
            <a:spLocks noChangeArrowheads="1"/>
          </p:cNvSpPr>
          <p:nvPr/>
        </p:nvSpPr>
        <p:spPr bwMode="auto">
          <a:xfrm>
            <a:off x="539750" y="2819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6" name="Picture 5">
            <a:extLst>
              <a:ext uri="{FF2B5EF4-FFF2-40B4-BE49-F238E27FC236}">
                <a16:creationId xmlns:a16="http://schemas.microsoft.com/office/drawing/2014/main" id="{1826F84B-E751-5F5A-67F4-93BEB8AC6A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92276"/>
            <a:ext cx="12192000" cy="5165723"/>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D16C81CC-5831-4F71-B21B-141434ECE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727"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1747" name="Picture 3">
            <a:extLst>
              <a:ext uri="{FF2B5EF4-FFF2-40B4-BE49-F238E27FC236}">
                <a16:creationId xmlns:a16="http://schemas.microsoft.com/office/drawing/2014/main" id="{F3FC8754-C7EE-4428-A586-934EFAA7B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9959" y="528538"/>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748" name="Rectangle 1">
            <a:extLst>
              <a:ext uri="{FF2B5EF4-FFF2-40B4-BE49-F238E27FC236}">
                <a16:creationId xmlns:a16="http://schemas.microsoft.com/office/drawing/2014/main" id="{77145A6F-A305-44A8-8E16-CED6867C5BBB}"/>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Sample code</a:t>
            </a:r>
            <a:endParaRPr lang="en-US" altLang="en-US" sz="2400" b="1" dirty="0">
              <a:solidFill>
                <a:schemeClr val="accent2"/>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43FBC22-B3E0-EDA9-039A-CF1F847067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522" y="1766793"/>
            <a:ext cx="10815503" cy="4885934"/>
          </a:xfrm>
          <a:prstGeom prst="rect">
            <a:avLst/>
          </a:prstGeom>
        </p:spPr>
      </p:pic>
    </p:spTree>
    <p:extLst>
      <p:ext uri="{BB962C8B-B14F-4D97-AF65-F5344CB8AC3E}">
        <p14:creationId xmlns:p14="http://schemas.microsoft.com/office/powerpoint/2010/main" val="2588107328"/>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D16C81CC-5831-4F71-B21B-141434ECE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727"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1747" name="Picture 3">
            <a:extLst>
              <a:ext uri="{FF2B5EF4-FFF2-40B4-BE49-F238E27FC236}">
                <a16:creationId xmlns:a16="http://schemas.microsoft.com/office/drawing/2014/main" id="{F3FC8754-C7EE-4428-A586-934EFAA7B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9959" y="528538"/>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748" name="Rectangle 1">
            <a:extLst>
              <a:ext uri="{FF2B5EF4-FFF2-40B4-BE49-F238E27FC236}">
                <a16:creationId xmlns:a16="http://schemas.microsoft.com/office/drawing/2014/main" id="{77145A6F-A305-44A8-8E16-CED6867C5BBB}"/>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Demo and Execution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F6A5E5C-AAAB-49F8-8D31-0E9DF3303600}"/>
              </a:ext>
            </a:extLst>
          </p:cNvPr>
          <p:cNvSpPr txBox="1"/>
          <p:nvPr/>
        </p:nvSpPr>
        <p:spPr>
          <a:xfrm>
            <a:off x="881974" y="2148587"/>
            <a:ext cx="10428051" cy="456535"/>
          </a:xfrm>
          <a:prstGeom prst="rect">
            <a:avLst/>
          </a:prstGeom>
          <a:noFill/>
        </p:spPr>
        <p:txBody>
          <a:bodyPr wrap="square">
            <a:spAutoFit/>
          </a:bodyPr>
          <a:lstStyle/>
          <a:p>
            <a:pPr>
              <a:lnSpc>
                <a:spcPct val="150000"/>
              </a:lnSpc>
              <a:defRPr/>
            </a:pPr>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7C6BC73-F5FF-FB44-66F3-223ADFE89FC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2979" y="1485349"/>
            <a:ext cx="9218645" cy="5012288"/>
          </a:xfrm>
          <a:prstGeom prst="rect">
            <a:avLst/>
          </a:prstGeom>
        </p:spPr>
      </p:pic>
    </p:spTree>
    <p:extLst>
      <p:ext uri="{BB962C8B-B14F-4D97-AF65-F5344CB8AC3E}">
        <p14:creationId xmlns:p14="http://schemas.microsoft.com/office/powerpoint/2010/main" val="2948862279"/>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7477C302-5B5F-4848-9A2A-2B6F511ACC15}"/>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PRESENTATION OVERVIEW</a:t>
            </a:r>
          </a:p>
        </p:txBody>
      </p:sp>
      <p:sp>
        <p:nvSpPr>
          <p:cNvPr id="5123" name="Text Box 2">
            <a:extLst>
              <a:ext uri="{FF2B5EF4-FFF2-40B4-BE49-F238E27FC236}">
                <a16:creationId xmlns:a16="http://schemas.microsoft.com/office/drawing/2014/main" id="{508F8BF2-6D65-4AA4-8FCF-20F773D3ABD6}"/>
              </a:ext>
            </a:extLst>
          </p:cNvPr>
          <p:cNvSpPr txBox="1">
            <a:spLocks noChangeArrowheads="1"/>
          </p:cNvSpPr>
          <p:nvPr/>
        </p:nvSpPr>
        <p:spPr bwMode="auto">
          <a:xfrm>
            <a:off x="894945" y="1556792"/>
            <a:ext cx="10223770" cy="4691608"/>
          </a:xfrm>
          <a:prstGeom prst="rect">
            <a:avLst/>
          </a:prstGeom>
          <a:noFill/>
          <a:ln>
            <a:noFill/>
          </a:ln>
        </p:spPr>
        <p:txBody>
          <a:bodyPr/>
          <a:lstStyle>
            <a:lvl1pPr marL="342900" indent="-341313"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1pPr>
            <a:lvl2pPr indent="-284163"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2pPr>
            <a:lvl3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3pPr>
            <a:lvl4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4pPr>
            <a:lvl5pPr eaLnBrk="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defRPr>
                <a:solidFill>
                  <a:schemeClr val="tx1"/>
                </a:solidFill>
                <a:latin typeface="Arial" panose="020B0604020202020204" pitchFamily="34" charset="0"/>
                <a:cs typeface="WenQuanYi Micro Hei" charset="0"/>
              </a:defRPr>
            </a:lvl9pPr>
          </a:lstStyle>
          <a:p>
            <a:pPr eaLnBrk="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cs typeface="Arial" panose="020B0604020202020204" pitchFamily="34" charset="0"/>
              </a:rPr>
              <a:t>Problem Identification</a:t>
            </a:r>
          </a:p>
          <a:p>
            <a:pPr eaLnBrk="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cs typeface="Arial" panose="020B0604020202020204" pitchFamily="34" charset="0"/>
              </a:rPr>
              <a:t>Objective</a:t>
            </a:r>
          </a:p>
          <a:p>
            <a:pPr eaLnBrk="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cs typeface="Arial" panose="020B0604020202020204" pitchFamily="34" charset="0"/>
              </a:rPr>
              <a:t>Abstract </a:t>
            </a:r>
          </a:p>
          <a:p>
            <a:pPr eaLnBrk="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cs typeface="Arial" panose="020B0604020202020204" pitchFamily="34" charset="0"/>
              </a:rPr>
              <a:t>Existing system</a:t>
            </a:r>
          </a:p>
          <a:p>
            <a:pPr eaLnBrk="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cs typeface="Arial" panose="020B0604020202020204" pitchFamily="34" charset="0"/>
              </a:rPr>
              <a:t>Disadvantages of existing system</a:t>
            </a:r>
          </a:p>
          <a:p>
            <a:pPr eaLnBrk="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cs typeface="Arial" panose="020B0604020202020204" pitchFamily="34" charset="0"/>
              </a:rPr>
              <a:t>Proposed system </a:t>
            </a:r>
          </a:p>
          <a:p>
            <a:pPr eaLnBrk="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cs typeface="Arial" panose="020B0604020202020204" pitchFamily="34" charset="0"/>
              </a:rPr>
              <a:t>Block diagram of proposed system</a:t>
            </a:r>
          </a:p>
          <a:p>
            <a:pPr eaLnBrk="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cs typeface="Arial" panose="020B0604020202020204" pitchFamily="34" charset="0"/>
              </a:rPr>
              <a:t>Explanation of proposed system</a:t>
            </a:r>
          </a:p>
          <a:p>
            <a:pPr eaLnBrk="1">
              <a:lnSpc>
                <a:spcPct val="120000"/>
              </a:lnSpc>
              <a:spcBef>
                <a:spcPts val="325"/>
              </a:spcBef>
              <a:buClr>
                <a:srgbClr val="000000"/>
              </a:buClr>
              <a:buSzPct val="100000"/>
              <a:buFont typeface="Wingdings" panose="05000000000000000000" pitchFamily="2" charset="2"/>
              <a:buChar char=""/>
              <a:defRPr/>
            </a:pPr>
            <a:r>
              <a:rPr lang="en-US" altLang="en-US" b="1" dirty="0">
                <a:solidFill>
                  <a:srgbClr val="000000"/>
                </a:solidFill>
                <a:cs typeface="Arial" panose="020B0604020202020204" pitchFamily="34" charset="0"/>
              </a:rPr>
              <a:t>Advantages of proposed system   </a:t>
            </a:r>
          </a:p>
          <a:p>
            <a:pPr eaLnBrk="1">
              <a:lnSpc>
                <a:spcPct val="120000"/>
              </a:lnSpc>
              <a:spcBef>
                <a:spcPts val="325"/>
              </a:spcBef>
              <a:buClr>
                <a:srgbClr val="000000"/>
              </a:buClr>
              <a:buSzPct val="100000"/>
              <a:buFont typeface="Wingdings" panose="05000000000000000000" pitchFamily="2" charset="2"/>
              <a:buChar char=""/>
              <a:defRPr/>
            </a:pPr>
            <a:r>
              <a:rPr lang="en-IN" b="1" dirty="0">
                <a:solidFill>
                  <a:srgbClr val="000000"/>
                </a:solidFill>
                <a:ea typeface="Times New Roman" panose="02020603050405020304" pitchFamily="18" charset="0"/>
                <a:cs typeface="Arial" panose="020B0604020202020204" pitchFamily="34" charset="0"/>
              </a:rPr>
              <a:t>Results and Discussion</a:t>
            </a:r>
          </a:p>
          <a:p>
            <a:pPr eaLnBrk="1">
              <a:lnSpc>
                <a:spcPct val="120000"/>
              </a:lnSpc>
              <a:spcBef>
                <a:spcPts val="325"/>
              </a:spcBef>
              <a:buClr>
                <a:srgbClr val="000000"/>
              </a:buClr>
              <a:buSzPct val="100000"/>
              <a:buFont typeface="Wingdings" panose="05000000000000000000" pitchFamily="2" charset="2"/>
              <a:buChar char=""/>
              <a:defRPr/>
            </a:pPr>
            <a:r>
              <a:rPr lang="en-IN" b="1" dirty="0">
                <a:solidFill>
                  <a:srgbClr val="000000"/>
                </a:solidFill>
                <a:ea typeface="Times New Roman" panose="02020603050405020304" pitchFamily="18" charset="0"/>
                <a:cs typeface="Arial" panose="020B0604020202020204" pitchFamily="34" charset="0"/>
              </a:rPr>
              <a:t>Snapshot of hardware results</a:t>
            </a:r>
          </a:p>
          <a:p>
            <a:pPr marL="239713" eaLnBrk="1">
              <a:lnSpc>
                <a:spcPct val="120000"/>
              </a:lnSpc>
              <a:spcBef>
                <a:spcPts val="325"/>
              </a:spcBef>
              <a:buClr>
                <a:srgbClr val="000000"/>
              </a:buClr>
              <a:buSzPct val="100000"/>
              <a:buFont typeface="Wingdings" panose="05000000000000000000" pitchFamily="2" charset="2"/>
              <a:buChar char=""/>
              <a:defRPr/>
            </a:pPr>
            <a:r>
              <a:rPr lang="en-IN" b="1" dirty="0">
                <a:solidFill>
                  <a:srgbClr val="000000"/>
                </a:solidFill>
                <a:ea typeface="Times New Roman" panose="02020603050405020304" pitchFamily="18" charset="0"/>
                <a:cs typeface="Arial" panose="020B0604020202020204" pitchFamily="34" charset="0"/>
              </a:rPr>
              <a:t>Conclusion</a:t>
            </a:r>
            <a:endParaRPr lang="en-US" altLang="en-US" dirty="0">
              <a:solidFill>
                <a:srgbClr val="000000"/>
              </a:solidFill>
              <a:cs typeface="Arial" panose="020B0604020202020204" pitchFamily="34" charset="0"/>
            </a:endParaRPr>
          </a:p>
          <a:p>
            <a:pPr eaLnBrk="1">
              <a:spcBef>
                <a:spcPts val="650"/>
              </a:spcBef>
              <a:defRPr/>
            </a:pPr>
            <a:endParaRPr lang="en-US" altLang="en-US" sz="3200" dirty="0">
              <a:solidFill>
                <a:srgbClr val="000000"/>
              </a:solidFill>
              <a:latin typeface="Times New Roman" panose="02020603050405020304" pitchFamily="18" charset="0"/>
            </a:endParaRPr>
          </a:p>
          <a:p>
            <a:pPr eaLnBrk="1">
              <a:spcBef>
                <a:spcPts val="650"/>
              </a:spcBef>
              <a:defRPr/>
            </a:pPr>
            <a:endParaRPr lang="en-US" altLang="en-US" sz="3200" dirty="0">
              <a:solidFill>
                <a:srgbClr val="000000"/>
              </a:solidFill>
              <a:latin typeface="Calibri" panose="020F0502020204030204" pitchFamily="34" charset="0"/>
            </a:endParaRPr>
          </a:p>
        </p:txBody>
      </p:sp>
      <p:pic>
        <p:nvPicPr>
          <p:cNvPr id="7172" name="Picture 3">
            <a:extLst>
              <a:ext uri="{FF2B5EF4-FFF2-40B4-BE49-F238E27FC236}">
                <a16:creationId xmlns:a16="http://schemas.microsoft.com/office/drawing/2014/main" id="{D2771C55-04C2-41BA-80F2-EDC06FBE88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88" y="35083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173" name="Picture 4">
            <a:extLst>
              <a:ext uri="{FF2B5EF4-FFF2-40B4-BE49-F238E27FC236}">
                <a16:creationId xmlns:a16="http://schemas.microsoft.com/office/drawing/2014/main" id="{0AFE4BFE-7C42-4E0B-BB7D-4F71A4E69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699" y="372523"/>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D16C81CC-5831-4F71-B21B-141434ECE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727"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1747" name="Picture 3">
            <a:extLst>
              <a:ext uri="{FF2B5EF4-FFF2-40B4-BE49-F238E27FC236}">
                <a16:creationId xmlns:a16="http://schemas.microsoft.com/office/drawing/2014/main" id="{F3FC8754-C7EE-4428-A586-934EFAA7B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9959" y="528538"/>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748" name="Rectangle 1">
            <a:extLst>
              <a:ext uri="{FF2B5EF4-FFF2-40B4-BE49-F238E27FC236}">
                <a16:creationId xmlns:a16="http://schemas.microsoft.com/office/drawing/2014/main" id="{77145A6F-A305-44A8-8E16-CED6867C5BBB}"/>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Demo and Execution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F6A5E5C-AAAB-49F8-8D31-0E9DF3303600}"/>
              </a:ext>
            </a:extLst>
          </p:cNvPr>
          <p:cNvSpPr txBox="1"/>
          <p:nvPr/>
        </p:nvSpPr>
        <p:spPr>
          <a:xfrm>
            <a:off x="881974" y="2148587"/>
            <a:ext cx="10428051" cy="456535"/>
          </a:xfrm>
          <a:prstGeom prst="rect">
            <a:avLst/>
          </a:prstGeom>
          <a:noFill/>
        </p:spPr>
        <p:txBody>
          <a:bodyPr wrap="square">
            <a:spAutoFit/>
          </a:bodyPr>
          <a:lstStyle/>
          <a:p>
            <a:pPr>
              <a:lnSpc>
                <a:spcPct val="150000"/>
              </a:lnSpc>
              <a:defRPr/>
            </a:pPr>
            <a:endParaRPr lang="en-IN"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0A3B7D4-32E8-0606-BD3F-86A30638662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6367" y="1562294"/>
            <a:ext cx="9470572" cy="4875828"/>
          </a:xfrm>
          <a:prstGeom prst="rect">
            <a:avLst/>
          </a:prstGeom>
        </p:spPr>
      </p:pic>
    </p:spTree>
    <p:extLst>
      <p:ext uri="{BB962C8B-B14F-4D97-AF65-F5344CB8AC3E}">
        <p14:creationId xmlns:p14="http://schemas.microsoft.com/office/powerpoint/2010/main" val="31212163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a:extLst>
              <a:ext uri="{FF2B5EF4-FFF2-40B4-BE49-F238E27FC236}">
                <a16:creationId xmlns:a16="http://schemas.microsoft.com/office/drawing/2014/main" id="{D16C81CC-5831-4F71-B21B-141434ECE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727"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1747" name="Picture 3">
            <a:extLst>
              <a:ext uri="{FF2B5EF4-FFF2-40B4-BE49-F238E27FC236}">
                <a16:creationId xmlns:a16="http://schemas.microsoft.com/office/drawing/2014/main" id="{F3FC8754-C7EE-4428-A586-934EFAA7B7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59959" y="528538"/>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1748" name="Rectangle 1">
            <a:extLst>
              <a:ext uri="{FF2B5EF4-FFF2-40B4-BE49-F238E27FC236}">
                <a16:creationId xmlns:a16="http://schemas.microsoft.com/office/drawing/2014/main" id="{77145A6F-A305-44A8-8E16-CED6867C5BBB}"/>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IN" altLang="en-US" sz="2400" b="1" dirty="0">
                <a:solidFill>
                  <a:schemeClr val="accent2"/>
                </a:solidFill>
                <a:latin typeface="Arial" panose="020B0604020202020204" pitchFamily="34" charset="0"/>
                <a:cs typeface="Arial" panose="020B0604020202020204" pitchFamily="34" charset="0"/>
              </a:rPr>
              <a:t>Conclusion</a:t>
            </a:r>
            <a:endParaRPr lang="en-US" altLang="en-US" sz="2400" b="1" dirty="0">
              <a:solidFill>
                <a:schemeClr val="accent2"/>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F6A5E5C-AAAB-49F8-8D31-0E9DF3303600}"/>
              </a:ext>
            </a:extLst>
          </p:cNvPr>
          <p:cNvSpPr txBox="1"/>
          <p:nvPr/>
        </p:nvSpPr>
        <p:spPr>
          <a:xfrm>
            <a:off x="881974" y="2148587"/>
            <a:ext cx="10428051" cy="3787062"/>
          </a:xfrm>
          <a:prstGeom prst="rect">
            <a:avLst/>
          </a:prstGeom>
          <a:noFill/>
        </p:spPr>
        <p:txBody>
          <a:bodyPr wrap="square">
            <a:spAutoFit/>
          </a:bodyPr>
          <a:lstStyle/>
          <a:p>
            <a:pPr marL="285750" indent="-285750">
              <a:lnSpc>
                <a:spcPct val="150000"/>
              </a:lnSpc>
              <a:buFont typeface="Arial" panose="020B0604020202020204" pitchFamily="34" charset="0"/>
              <a:buChar char="•"/>
              <a:defRP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In summary, the project successfully combines machine learning with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Streamlit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to create an interactive platform for predicting multiple diseases, showcasing the potential for technology to revolutionize healthcare delivery.</a:t>
            </a:r>
          </a:p>
          <a:p>
            <a:pPr>
              <a:lnSpc>
                <a:spcPct val="150000"/>
              </a:lnSpc>
              <a:defRP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defRP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Through the implementation of </a:t>
            </a:r>
            <a:r>
              <a:rPr lang="en-US" b="0" i="0" dirty="0" err="1">
                <a:solidFill>
                  <a:srgbClr val="0D0D0D"/>
                </a:solidFill>
                <a:effectLst/>
                <a:highlight>
                  <a:srgbClr val="FFFFFF"/>
                </a:highlight>
                <a:latin typeface="Times New Roman" panose="02020603050405020304" pitchFamily="18" charset="0"/>
                <a:cs typeface="Times New Roman" panose="02020603050405020304" pitchFamily="18" charset="0"/>
              </a:rPr>
              <a:t>Streamlit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project has provided an intuitive and interactive platform for users to input their data and obtain predictions for various diseases efficiently.</a:t>
            </a:r>
          </a:p>
          <a:p>
            <a:pPr>
              <a:lnSpc>
                <a:spcPct val="150000"/>
              </a:lnSpc>
              <a:defRP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defRPr/>
            </a:pP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Moving forward, continued research and development in this field hold the promise of further refining predictive models, expanding the range of diseases covered, and enhancing the user experience</a:t>
            </a:r>
            <a:r>
              <a:rPr lang="en-US" b="0" i="0" dirty="0">
                <a:solidFill>
                  <a:srgbClr val="0D0D0D"/>
                </a:solidFill>
                <a:effectLst/>
                <a:highlight>
                  <a:srgbClr val="FFFFFF"/>
                </a:highlight>
                <a:latin typeface="ui-sans-serif"/>
              </a:rPr>
              <a:t>.</a:t>
            </a:r>
            <a:endParaRPr lang="en-IN" dirty="0">
              <a:latin typeface="Arial" panose="020B0604020202020204" pitchFamily="34" charset="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a:extLst>
              <a:ext uri="{FF2B5EF4-FFF2-40B4-BE49-F238E27FC236}">
                <a16:creationId xmlns:a16="http://schemas.microsoft.com/office/drawing/2014/main" id="{678E4933-89DF-427D-A716-EA098B28D299}"/>
              </a:ext>
            </a:extLst>
          </p:cNvPr>
          <p:cNvSpPr>
            <a:spLocks noGrp="1" noChangeArrowheads="1"/>
          </p:cNvSpPr>
          <p:nvPr>
            <p:ph type="title" idx="4294967295"/>
          </p:nvPr>
        </p:nvSpPr>
        <p:spPr>
          <a:xfrm>
            <a:off x="1981200" y="2743200"/>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b="1">
                <a:latin typeface="Times New Roman" panose="02020603050405020304" pitchFamily="18" charset="0"/>
              </a:rPr>
              <a:t>THANK YOU</a:t>
            </a:r>
          </a:p>
        </p:txBody>
      </p:sp>
    </p:spTree>
    <p:extLst>
      <p:ext uri="{BB962C8B-B14F-4D97-AF65-F5344CB8AC3E}">
        <p14:creationId xmlns:p14="http://schemas.microsoft.com/office/powerpoint/2010/main" val="1229303227"/>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2">
            <a:extLst>
              <a:ext uri="{FF2B5EF4-FFF2-40B4-BE49-F238E27FC236}">
                <a16:creationId xmlns:a16="http://schemas.microsoft.com/office/drawing/2014/main" id="{3C5D0700-819A-442E-81EC-F1BFD900E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455" y="274638"/>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220" name="Picture 3">
            <a:extLst>
              <a:ext uri="{FF2B5EF4-FFF2-40B4-BE49-F238E27FC236}">
                <a16:creationId xmlns:a16="http://schemas.microsoft.com/office/drawing/2014/main" id="{8D7F9E44-CF74-4658-8821-938D2C871B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54512" y="382623"/>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149" name="Rectangle 1">
            <a:extLst>
              <a:ext uri="{FF2B5EF4-FFF2-40B4-BE49-F238E27FC236}">
                <a16:creationId xmlns:a16="http://schemas.microsoft.com/office/drawing/2014/main" id="{931FEBE6-48D1-4DB3-B3A4-DF08C44F3AB0}"/>
              </a:ext>
            </a:extLst>
          </p:cNvPr>
          <p:cNvSpPr>
            <a:spLocks noChangeArrowheads="1"/>
          </p:cNvSpPr>
          <p:nvPr/>
        </p:nvSpPr>
        <p:spPr bwMode="auto">
          <a:xfrm>
            <a:off x="909839" y="2269348"/>
            <a:ext cx="10171450" cy="4530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285750" indent="-285750">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Healthcare is increasingly leveraging technology to improve patient outcomes. Predicting diseases early can significantly enhance patient care, reduce healthcare costs, and save lives.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current landscape of healthcare analysis using machine learning often focuses on individual diseases. This necessitates separate analyses for each condition, which can be Time consuming, </a:t>
            </a:r>
            <a:r>
              <a:rPr lang="en-IN" sz="2000" dirty="0">
                <a:latin typeface="Times New Roman" panose="02020603050405020304" pitchFamily="18" charset="0"/>
                <a:cs typeface="Times New Roman" panose="02020603050405020304" pitchFamily="18" charset="0"/>
              </a:rPr>
              <a:t>Inconvenient</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Limited Scope</a:t>
            </a:r>
            <a:r>
              <a:rPr lang="en-US" sz="20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Machine learning models have proven effective in disease prediction by analyzing patient data and identifying patterns indicative of various conditions.</a:t>
            </a:r>
            <a:endParaRPr lang="en-US" sz="2000" dirty="0">
              <a:latin typeface="Times New Roman" panose="02020603050405020304" pitchFamily="18" charset="0"/>
              <a:cs typeface="Times New Roman" panose="02020603050405020304" pitchFamily="18" charset="0"/>
            </a:endParaRPr>
          </a:p>
          <a:p>
            <a:endParaRPr lang="en-IN"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pPr marL="285750" indent="-285750">
              <a:lnSpc>
                <a:spcPct val="200000"/>
              </a:lnSpc>
              <a:buFont typeface="Arial" panose="020B0604020202020204" pitchFamily="34" charset="0"/>
              <a:buChar char="•"/>
              <a:defRPr/>
            </a:pPr>
            <a:endParaRPr lang="en-IN" altLang="en-US" dirty="0">
              <a:latin typeface="Arial" panose="020B0604020202020204" pitchFamily="34" charset="0"/>
              <a:cs typeface="Arial" panose="020B0604020202020204" pitchFamily="34" charset="0"/>
            </a:endParaRPr>
          </a:p>
        </p:txBody>
      </p:sp>
      <p:sp>
        <p:nvSpPr>
          <p:cNvPr id="9222" name="Rectangle 1">
            <a:extLst>
              <a:ext uri="{FF2B5EF4-FFF2-40B4-BE49-F238E27FC236}">
                <a16:creationId xmlns:a16="http://schemas.microsoft.com/office/drawing/2014/main" id="{A04FFD90-2A18-421E-801B-355C264A6D7A}"/>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PROBLEM IDENTIFICATION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a:extLst>
              <a:ext uri="{FF2B5EF4-FFF2-40B4-BE49-F238E27FC236}">
                <a16:creationId xmlns:a16="http://schemas.microsoft.com/office/drawing/2014/main" id="{058D249C-83C5-41BD-923D-E69BC61C8583}"/>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OBJECTIVE </a:t>
            </a:r>
          </a:p>
        </p:txBody>
      </p:sp>
      <p:pic>
        <p:nvPicPr>
          <p:cNvPr id="10243" name="Picture 2">
            <a:extLst>
              <a:ext uri="{FF2B5EF4-FFF2-40B4-BE49-F238E27FC236}">
                <a16:creationId xmlns:a16="http://schemas.microsoft.com/office/drawing/2014/main" id="{D7CD7F9E-2E90-48D0-9492-CF3C0BD8C0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202" y="274638"/>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0244" name="Picture 3">
            <a:extLst>
              <a:ext uri="{FF2B5EF4-FFF2-40B4-BE49-F238E27FC236}">
                <a16:creationId xmlns:a16="http://schemas.microsoft.com/office/drawing/2014/main" id="{413C1B87-550A-4302-BDCD-80B8599B9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37196" y="382250"/>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245" name="Rectangle 1">
            <a:extLst>
              <a:ext uri="{FF2B5EF4-FFF2-40B4-BE49-F238E27FC236}">
                <a16:creationId xmlns:a16="http://schemas.microsoft.com/office/drawing/2014/main" id="{12CB5268-82BE-4DB1-B009-03DDB0D3DB5D}"/>
              </a:ext>
            </a:extLst>
          </p:cNvPr>
          <p:cNvSpPr>
            <a:spLocks noChangeArrowheads="1"/>
          </p:cNvSpPr>
          <p:nvPr/>
        </p:nvSpPr>
        <p:spPr bwMode="auto">
          <a:xfrm>
            <a:off x="831179" y="1812535"/>
            <a:ext cx="10529642" cy="4062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cs typeface="WenQuanYi Micro Hei" charset="0"/>
              </a:defRPr>
            </a:lvl1pPr>
            <a:lvl2pPr>
              <a:defRPr>
                <a:solidFill>
                  <a:schemeClr val="tx1"/>
                </a:solidFill>
                <a:latin typeface="Arial" panose="020B0604020202020204" pitchFamily="34" charset="0"/>
                <a:cs typeface="WenQuanYi Micro Hei" charset="0"/>
              </a:defRPr>
            </a:lvl2pPr>
            <a:lvl3pPr>
              <a:defRPr>
                <a:solidFill>
                  <a:schemeClr val="tx1"/>
                </a:solidFill>
                <a:latin typeface="Arial" panose="020B0604020202020204" pitchFamily="34" charset="0"/>
                <a:cs typeface="WenQuanYi Micro Hei" charset="0"/>
              </a:defRPr>
            </a:lvl3pPr>
            <a:lvl4pPr>
              <a:defRPr>
                <a:solidFill>
                  <a:schemeClr val="tx1"/>
                </a:solidFill>
                <a:latin typeface="Arial" panose="020B0604020202020204" pitchFamily="34" charset="0"/>
                <a:cs typeface="WenQuanYi Micro Hei" charset="0"/>
              </a:defRPr>
            </a:lvl4pPr>
            <a:lvl5pPr>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WenQuanYi Micro Hei" charset="0"/>
              </a:defRPr>
            </a:lvl9pPr>
          </a:lstStyle>
          <a:p>
            <a:pPr marL="0" indent="0"/>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ultimate objective of the project is to develop a comprehensive, user-friendly web application capable of accurately predicting multiple diseases from patient data using  machine learning techniques. </a:t>
            </a:r>
          </a:p>
          <a:p>
            <a:pPr>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This application, built with the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Streamlit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framework, to provide healthcare professionals and patients with a reliable tool for early diagnosis and personalized health management.</a:t>
            </a:r>
          </a:p>
          <a:p>
            <a:pPr>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project should integrate machine learning models capable of analyzing the input data and providing accurate predictions for several diseases</a:t>
            </a:r>
            <a:r>
              <a:rPr lang="en-US" sz="2000" b="0" i="0" dirty="0">
                <a:solidFill>
                  <a:srgbClr val="0D0D0D"/>
                </a:solidFill>
                <a:effectLst/>
                <a:highlight>
                  <a:srgbClr val="FFFFFF"/>
                </a:highlight>
                <a:latin typeface="ui-sans-serif"/>
              </a:rPr>
              <a:t>.</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800" dirty="0">
              <a:cs typeface="Arial" panose="020B0604020202020204" pitchFamily="34"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D366DC9E-2A7E-4B82-A73B-6E6D13C57D99}"/>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ABSTRACT</a:t>
            </a:r>
          </a:p>
        </p:txBody>
      </p:sp>
      <p:pic>
        <p:nvPicPr>
          <p:cNvPr id="12291" name="Picture 2">
            <a:extLst>
              <a:ext uri="{FF2B5EF4-FFF2-40B4-BE49-F238E27FC236}">
                <a16:creationId xmlns:a16="http://schemas.microsoft.com/office/drawing/2014/main" id="{B66AF323-6E14-4CE2-A852-DD3FF5D72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647"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2" name="Picture 3">
            <a:extLst>
              <a:ext uri="{FF2B5EF4-FFF2-40B4-BE49-F238E27FC236}">
                <a16:creationId xmlns:a16="http://schemas.microsoft.com/office/drawing/2014/main" id="{C4CBA0C5-82C5-402C-9CA1-C4BB0F9B9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22605" y="360363"/>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293" name="Rectangle 4">
            <a:extLst>
              <a:ext uri="{FF2B5EF4-FFF2-40B4-BE49-F238E27FC236}">
                <a16:creationId xmlns:a16="http://schemas.microsoft.com/office/drawing/2014/main" id="{20907E0E-6D85-41DC-BE71-D9CC1F3187C1}"/>
              </a:ext>
            </a:extLst>
          </p:cNvPr>
          <p:cNvSpPr>
            <a:spLocks noChangeArrowheads="1"/>
          </p:cNvSpPr>
          <p:nvPr/>
        </p:nvSpPr>
        <p:spPr bwMode="auto">
          <a:xfrm>
            <a:off x="2667000" y="1643064"/>
            <a:ext cx="71437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endParaRPr lang="en-US" altLang="en-US" sz="2000"/>
          </a:p>
        </p:txBody>
      </p:sp>
      <p:sp>
        <p:nvSpPr>
          <p:cNvPr id="2" name="TextBox 1">
            <a:extLst>
              <a:ext uri="{FF2B5EF4-FFF2-40B4-BE49-F238E27FC236}">
                <a16:creationId xmlns:a16="http://schemas.microsoft.com/office/drawing/2014/main" id="{3BD4C1AB-25B3-4B9A-B065-5C97EF3751C6}"/>
              </a:ext>
            </a:extLst>
          </p:cNvPr>
          <p:cNvSpPr txBox="1"/>
          <p:nvPr/>
        </p:nvSpPr>
        <p:spPr>
          <a:xfrm>
            <a:off x="972766" y="1809232"/>
            <a:ext cx="10077855" cy="4191981"/>
          </a:xfrm>
          <a:prstGeom prst="rect">
            <a:avLst/>
          </a:prstGeom>
          <a:noFill/>
        </p:spPr>
        <p:txBody>
          <a:bodyPr wrap="square" anchor="ctr">
            <a:spAutoFit/>
          </a:bodyPr>
          <a:lstStyle/>
          <a:p>
            <a:pPr marL="285750" indent="-285750" algn="just">
              <a:lnSpc>
                <a:spcPct val="150000"/>
              </a:lnSpc>
              <a:buFont typeface="Arial" panose="020B0604020202020204" pitchFamily="34" charset="0"/>
              <a:buChar char="•"/>
              <a:defRPr/>
            </a:pPr>
            <a:r>
              <a:rPr lang="en-US" sz="2000" dirty="0">
                <a:solidFill>
                  <a:srgbClr val="0D0D0D"/>
                </a:solidFill>
                <a:highlight>
                  <a:srgbClr val="FFFFFF"/>
                </a:highlight>
                <a:latin typeface="Times New Roman" panose="02020603050405020304" pitchFamily="18" charset="0"/>
                <a:cs typeface="Times New Roman" panose="02020603050405020304" pitchFamily="18" charset="0"/>
              </a:rPr>
              <a:t>The project </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aims to develop a comprehensive web application that leverages machine learning algorithms to predict multiple diseases based on user inputs. </a:t>
            </a:r>
          </a:p>
          <a:p>
            <a:pPr marL="285750" indent="-285750" algn="just">
              <a:lnSpc>
                <a:spcPct val="150000"/>
              </a:lnSpc>
              <a:buFont typeface="Arial" panose="020B0604020202020204" pitchFamily="34" charset="0"/>
              <a:buChar char="•"/>
              <a:defRP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The application utilizes </a:t>
            </a:r>
            <a:r>
              <a:rPr lang="en-US" sz="2000" b="0" i="0" dirty="0" err="1">
                <a:solidFill>
                  <a:srgbClr val="0D0D0D"/>
                </a:solidFill>
                <a:effectLst/>
                <a:highlight>
                  <a:srgbClr val="FFFFFF"/>
                </a:highlight>
                <a:latin typeface="Times New Roman" panose="02020603050405020304" pitchFamily="18" charset="0"/>
                <a:cs typeface="Times New Roman" panose="02020603050405020304" pitchFamily="18" charset="0"/>
              </a:rPr>
              <a:t>Streamlit</a:t>
            </a: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 a powerful and user-friendly framework for creating interactive web applications in Python. </a:t>
            </a:r>
          </a:p>
          <a:p>
            <a:pPr marL="285750" indent="-285750" algn="just">
              <a:lnSpc>
                <a:spcPct val="150000"/>
              </a:lnSpc>
              <a:buFont typeface="Arial" panose="020B0604020202020204" pitchFamily="34" charset="0"/>
              <a:buChar char="•"/>
              <a:defRPr/>
            </a:pPr>
            <a:endParaRPr lang="en-US" sz="2000" dirty="0">
              <a:solidFill>
                <a:srgbClr val="0D0D0D"/>
              </a:solidFill>
              <a:highlight>
                <a:srgbClr val="FFFFFF"/>
              </a:highlight>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defRPr/>
            </a:pPr>
            <a:r>
              <a:rPr lang="en-US" sz="2000" b="0" i="0" dirty="0">
                <a:solidFill>
                  <a:srgbClr val="0D0D0D"/>
                </a:solidFill>
                <a:effectLst/>
                <a:highlight>
                  <a:srgbClr val="FFFFFF"/>
                </a:highlight>
                <a:latin typeface="Times New Roman" panose="02020603050405020304" pitchFamily="18" charset="0"/>
                <a:cs typeface="Times New Roman" panose="02020603050405020304" pitchFamily="18" charset="0"/>
              </a:rPr>
              <a:t>By integrating various machine learning models trained on diverse datasets, the system can analyze symptoms, demographic data, and medical history to provide users with accurate and timely disease predictions.</a:t>
            </a:r>
            <a:endParaRPr lang="en-US" sz="2000" b="0" i="0" dirty="0">
              <a:solidFill>
                <a:srgbClr val="0F0F0F"/>
              </a:solidFill>
              <a:effectLst/>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D366DC9E-2A7E-4B82-A73B-6E6D13C57D99}"/>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LITERATURE SURVEY</a:t>
            </a:r>
          </a:p>
        </p:txBody>
      </p:sp>
      <p:pic>
        <p:nvPicPr>
          <p:cNvPr id="12291" name="Picture 2">
            <a:extLst>
              <a:ext uri="{FF2B5EF4-FFF2-40B4-BE49-F238E27FC236}">
                <a16:creationId xmlns:a16="http://schemas.microsoft.com/office/drawing/2014/main" id="{B66AF323-6E14-4CE2-A852-DD3FF5D72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87" y="197796"/>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2" name="Picture 3">
            <a:extLst>
              <a:ext uri="{FF2B5EF4-FFF2-40B4-BE49-F238E27FC236}">
                <a16:creationId xmlns:a16="http://schemas.microsoft.com/office/drawing/2014/main" id="{C4CBA0C5-82C5-402C-9CA1-C4BB0F9B9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700" y="294481"/>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293" name="Rectangle 4">
            <a:extLst>
              <a:ext uri="{FF2B5EF4-FFF2-40B4-BE49-F238E27FC236}">
                <a16:creationId xmlns:a16="http://schemas.microsoft.com/office/drawing/2014/main" id="{20907E0E-6D85-41DC-BE71-D9CC1F3187C1}"/>
              </a:ext>
            </a:extLst>
          </p:cNvPr>
          <p:cNvSpPr>
            <a:spLocks noChangeArrowheads="1"/>
          </p:cNvSpPr>
          <p:nvPr/>
        </p:nvSpPr>
        <p:spPr bwMode="auto">
          <a:xfrm>
            <a:off x="2667000" y="1643064"/>
            <a:ext cx="71437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endParaRPr lang="en-US" altLang="en-US" sz="2000"/>
          </a:p>
        </p:txBody>
      </p:sp>
      <p:graphicFrame>
        <p:nvGraphicFramePr>
          <p:cNvPr id="7" name="Table 6">
            <a:extLst>
              <a:ext uri="{FF2B5EF4-FFF2-40B4-BE49-F238E27FC236}">
                <a16:creationId xmlns:a16="http://schemas.microsoft.com/office/drawing/2014/main" id="{B1945123-90C9-47CE-9BF6-7AF5A925CBF6}"/>
              </a:ext>
            </a:extLst>
          </p:cNvPr>
          <p:cNvGraphicFramePr>
            <a:graphicFrameLocks noGrp="1"/>
          </p:cNvGraphicFramePr>
          <p:nvPr>
            <p:extLst>
              <p:ext uri="{D42A27DB-BD31-4B8C-83A1-F6EECF244321}">
                <p14:modId xmlns:p14="http://schemas.microsoft.com/office/powerpoint/2010/main" val="3825007234"/>
              </p:ext>
            </p:extLst>
          </p:nvPr>
        </p:nvGraphicFramePr>
        <p:xfrm>
          <a:off x="865762" y="1447801"/>
          <a:ext cx="10457233" cy="5311404"/>
        </p:xfrm>
        <a:graphic>
          <a:graphicData uri="http://schemas.openxmlformats.org/drawingml/2006/table">
            <a:tbl>
              <a:tblPr firstRow="1" bandRow="1">
                <a:tableStyleId>{93296810-A885-4BE3-A3E7-6D5BEEA58F35}</a:tableStyleId>
              </a:tblPr>
              <a:tblGrid>
                <a:gridCol w="765015">
                  <a:extLst>
                    <a:ext uri="{9D8B030D-6E8A-4147-A177-3AD203B41FA5}">
                      <a16:colId xmlns:a16="http://schemas.microsoft.com/office/drawing/2014/main" val="3222124829"/>
                    </a:ext>
                  </a:extLst>
                </a:gridCol>
                <a:gridCol w="1047642">
                  <a:extLst>
                    <a:ext uri="{9D8B030D-6E8A-4147-A177-3AD203B41FA5}">
                      <a16:colId xmlns:a16="http://schemas.microsoft.com/office/drawing/2014/main" val="163521941"/>
                    </a:ext>
                  </a:extLst>
                </a:gridCol>
                <a:gridCol w="1187599">
                  <a:extLst>
                    <a:ext uri="{9D8B030D-6E8A-4147-A177-3AD203B41FA5}">
                      <a16:colId xmlns:a16="http://schemas.microsoft.com/office/drawing/2014/main" val="3484717637"/>
                    </a:ext>
                  </a:extLst>
                </a:gridCol>
                <a:gridCol w="1976490">
                  <a:extLst>
                    <a:ext uri="{9D8B030D-6E8A-4147-A177-3AD203B41FA5}">
                      <a16:colId xmlns:a16="http://schemas.microsoft.com/office/drawing/2014/main" val="565262885"/>
                    </a:ext>
                  </a:extLst>
                </a:gridCol>
                <a:gridCol w="1937641">
                  <a:extLst>
                    <a:ext uri="{9D8B030D-6E8A-4147-A177-3AD203B41FA5}">
                      <a16:colId xmlns:a16="http://schemas.microsoft.com/office/drawing/2014/main" val="1364208516"/>
                    </a:ext>
                  </a:extLst>
                </a:gridCol>
                <a:gridCol w="1812751">
                  <a:extLst>
                    <a:ext uri="{9D8B030D-6E8A-4147-A177-3AD203B41FA5}">
                      <a16:colId xmlns:a16="http://schemas.microsoft.com/office/drawing/2014/main" val="4150346213"/>
                    </a:ext>
                  </a:extLst>
                </a:gridCol>
                <a:gridCol w="1730095">
                  <a:extLst>
                    <a:ext uri="{9D8B030D-6E8A-4147-A177-3AD203B41FA5}">
                      <a16:colId xmlns:a16="http://schemas.microsoft.com/office/drawing/2014/main" val="3884036937"/>
                    </a:ext>
                  </a:extLst>
                </a:gridCol>
              </a:tblGrid>
              <a:tr h="663437">
                <a:tc>
                  <a:txBody>
                    <a:bodyPr/>
                    <a:lstStyle/>
                    <a:p>
                      <a:pPr algn="ctr"/>
                      <a:r>
                        <a:rPr lang="en-IN" sz="1400" dirty="0">
                          <a:latin typeface="Arial" panose="020B0604020202020204" pitchFamily="34" charset="0"/>
                          <a:cs typeface="Arial" panose="020B0604020202020204" pitchFamily="34" charset="0"/>
                        </a:rPr>
                        <a:t>S.NO</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rial" panose="020B0604020202020204" pitchFamily="34" charset="0"/>
                          <a:cs typeface="Arial" panose="020B0604020202020204" pitchFamily="34" charset="0"/>
                        </a:rPr>
                        <a:t>JOURNAL NAME &amp;YEAR</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rial" panose="020B0604020202020204" pitchFamily="34" charset="0"/>
                          <a:cs typeface="Arial" panose="020B0604020202020204" pitchFamily="34" charset="0"/>
                        </a:rPr>
                        <a:t>AUTHOR NAME</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rial" panose="020B0604020202020204" pitchFamily="34" charset="0"/>
                          <a:cs typeface="Arial" panose="020B0604020202020204" pitchFamily="34" charset="0"/>
                        </a:rPr>
                        <a:t>TITLE</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rial" panose="020B0604020202020204" pitchFamily="34" charset="0"/>
                          <a:cs typeface="Arial" panose="020B0604020202020204" pitchFamily="34" charset="0"/>
                        </a:rPr>
                        <a:t>METHODOLOGY</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M</a:t>
                      </a:r>
                      <a:r>
                        <a:rPr lang="en-IN" sz="1400" dirty="0">
                          <a:latin typeface="Arial" panose="020B0604020202020204" pitchFamily="34" charset="0"/>
                          <a:cs typeface="Arial" panose="020B0604020202020204" pitchFamily="34" charset="0"/>
                        </a:rPr>
                        <a:t>ERITS</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rial" panose="020B0604020202020204" pitchFamily="34" charset="0"/>
                          <a:cs typeface="Arial" panose="020B0604020202020204" pitchFamily="34" charset="0"/>
                        </a:rPr>
                        <a:t>DEMERITS</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19736"/>
                  </a:ext>
                </a:extLst>
              </a:tr>
              <a:tr h="2054044">
                <a:tc>
                  <a:txBody>
                    <a:bodyPr/>
                    <a:lstStyle/>
                    <a:p>
                      <a:pPr algn="ctr"/>
                      <a:r>
                        <a:rPr lang="en-IN" sz="1400" dirty="0">
                          <a:latin typeface="Times New Roman" panose="02020603050405020304" pitchFamily="18" charset="0"/>
                          <a:cs typeface="Times New Roman" panose="02020603050405020304" pitchFamily="18"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600" dirty="0">
                          <a:latin typeface="Times New Roman" panose="02020603050405020304" pitchFamily="18" charset="0"/>
                          <a:cs typeface="Times New Roman" panose="02020603050405020304" pitchFamily="18" charset="0"/>
                        </a:rPr>
                        <a:t>Journal of medical systems,</a:t>
                      </a:r>
                    </a:p>
                    <a:p>
                      <a:pPr algn="ctr"/>
                      <a:r>
                        <a:rPr lang="en-GB" sz="1600" dirty="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p>
                      <a:pPr algn="ctr"/>
                      <a:endParaRPr lang="en-IN"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Li, X., Wang, J., and Zhang, Y.</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An Intelligent Healthcare System for Automated Disease Diagnosis Using Machine Learning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SVM, Decision Trees, and Neural Networks to analyze patient data and provide diagnoses.</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system demonstrated high accuracy and efficiency in diagnosing multiple diseases with real-time data input and processing.</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Limited by the quality and volume of the training data, which may affect the system's performance in real-world scenarios.</a:t>
                      </a:r>
                      <a:endParaRPr lang="en-IN" sz="16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6604044"/>
                  </a:ext>
                </a:extLst>
              </a:tr>
              <a:tr h="2293884">
                <a:tc>
                  <a:txBody>
                    <a:bodyPr/>
                    <a:lstStyle/>
                    <a:p>
                      <a:pPr marL="0" marR="0" algn="ctr">
                        <a:spcBef>
                          <a:spcPts val="0"/>
                        </a:spcBef>
                        <a:spcAft>
                          <a:spcPts val="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a:t>
                      </a:r>
                      <a:endParaRPr lang="en-US" sz="14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IEEE </a:t>
                      </a:r>
                      <a:r>
                        <a:rPr lang="en-IN" sz="16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Acess</a:t>
                      </a: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marR="0" algn="ctr">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2021</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IN" sz="1600" b="0" i="0" kern="1200" dirty="0">
                          <a:solidFill>
                            <a:schemeClr val="dk1"/>
                          </a:solidFill>
                          <a:effectLst/>
                          <a:latin typeface="Times New Roman" panose="02020603050405020304" pitchFamily="18" charset="0"/>
                          <a:ea typeface="+mn-ea"/>
                          <a:cs typeface="Times New Roman" panose="02020603050405020304" pitchFamily="18" charset="0"/>
                        </a:rPr>
                        <a:t>Kumar, A., Gupta, R., and Mehta, P.</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Tahoma" panose="020B0604030504040204" pitchFamily="34" charset="0"/>
                          <a:cs typeface="Times New Roman" panose="02020603050405020304" pitchFamily="18" charset="0"/>
                        </a:rPr>
                        <a:t>Machine Learning-Based Predictive Analytics for Multiple Disease Diagnosis</a:t>
                      </a:r>
                      <a:endParaRPr lang="en-US" sz="1600" dirty="0">
                        <a:effectLst/>
                        <a:latin typeface="Times New Roman" panose="02020603050405020304" pitchFamily="18" charset="0"/>
                        <a:ea typeface="Tahoma" panose="020B060403050404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Random Forest and Gradient Boosting. The platform was deployed using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Streamlit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for interactive visualization and user interface.</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High prediction accuracy and user-friendly interface with interactive visualizations and real-time updates.</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Computationally intensive, requiring significant processing power, which could limit accessibility in resource-constrained settings</a:t>
                      </a:r>
                      <a:r>
                        <a:rPr lang="en-US" sz="1800" b="0" i="0" kern="1200" dirty="0">
                          <a:solidFill>
                            <a:schemeClr val="dk1"/>
                          </a:solidFill>
                          <a:effectLst/>
                          <a:latin typeface="+mn-lt"/>
                          <a:ea typeface="+mn-ea"/>
                          <a:cs typeface="+mn-cs"/>
                        </a:rPr>
                        <a:t>.</a:t>
                      </a:r>
                      <a:endParaRPr lang="en-US" sz="1400" dirty="0">
                        <a:effectLst/>
                        <a:latin typeface="Arial" panose="020B0604020202020204" pitchFamily="34" charset="0"/>
                        <a:ea typeface="Liberation Serif"/>
                        <a:cs typeface="Arial" panose="020B0604020202020204" pitchFamily="34" charset="0"/>
                      </a:endParaRPr>
                    </a:p>
                  </a:txBody>
                  <a:tcPr marL="685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8019805"/>
                  </a:ext>
                </a:extLst>
              </a:tr>
            </a:tbl>
          </a:graphicData>
        </a:graphic>
      </p:graphicFrame>
    </p:spTree>
    <p:extLst>
      <p:ext uri="{BB962C8B-B14F-4D97-AF65-F5344CB8AC3E}">
        <p14:creationId xmlns:p14="http://schemas.microsoft.com/office/powerpoint/2010/main" val="180171834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
            <a:extLst>
              <a:ext uri="{FF2B5EF4-FFF2-40B4-BE49-F238E27FC236}">
                <a16:creationId xmlns:a16="http://schemas.microsoft.com/office/drawing/2014/main" id="{D366DC9E-2A7E-4B82-A73B-6E6D13C57D99}"/>
              </a:ext>
            </a:extLst>
          </p:cNvPr>
          <p:cNvSpPr>
            <a:spLocks noGrp="1" noChangeArrowheads="1"/>
          </p:cNvSpPr>
          <p:nvPr>
            <p:ph type="title" idx="4294967295"/>
          </p:nvPr>
        </p:nvSpPr>
        <p:spPr>
          <a:xfrm>
            <a:off x="1981200" y="274638"/>
            <a:ext cx="8229600" cy="1143000"/>
          </a:xfrm>
        </p:spPr>
        <p:txBody>
          <a:bodyPr/>
          <a:lstStyle/>
          <a:p>
            <a:pPr algn="ctr">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Lst>
            </a:pPr>
            <a:r>
              <a:rPr lang="en-US" altLang="en-US" sz="2400" b="1" dirty="0">
                <a:solidFill>
                  <a:srgbClr val="FF0066"/>
                </a:solidFill>
                <a:latin typeface="Arial" panose="020B0604020202020204" pitchFamily="34" charset="0"/>
                <a:cs typeface="Arial" panose="020B0604020202020204" pitchFamily="34" charset="0"/>
              </a:rPr>
              <a:t>LITERATURE SURVEY</a:t>
            </a:r>
          </a:p>
        </p:txBody>
      </p:sp>
      <p:pic>
        <p:nvPicPr>
          <p:cNvPr id="12291" name="Picture 2">
            <a:extLst>
              <a:ext uri="{FF2B5EF4-FFF2-40B4-BE49-F238E27FC236}">
                <a16:creationId xmlns:a16="http://schemas.microsoft.com/office/drawing/2014/main" id="{B66AF323-6E14-4CE2-A852-DD3FF5D72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187" y="197796"/>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2292" name="Picture 3">
            <a:extLst>
              <a:ext uri="{FF2B5EF4-FFF2-40B4-BE49-F238E27FC236}">
                <a16:creationId xmlns:a16="http://schemas.microsoft.com/office/drawing/2014/main" id="{C4CBA0C5-82C5-402C-9CA1-C4BB0F9B99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20700" y="294481"/>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2293" name="Rectangle 4">
            <a:extLst>
              <a:ext uri="{FF2B5EF4-FFF2-40B4-BE49-F238E27FC236}">
                <a16:creationId xmlns:a16="http://schemas.microsoft.com/office/drawing/2014/main" id="{20907E0E-6D85-41DC-BE71-D9CC1F3187C1}"/>
              </a:ext>
            </a:extLst>
          </p:cNvPr>
          <p:cNvSpPr>
            <a:spLocks noChangeArrowheads="1"/>
          </p:cNvSpPr>
          <p:nvPr/>
        </p:nvSpPr>
        <p:spPr bwMode="auto">
          <a:xfrm>
            <a:off x="2667000" y="1643064"/>
            <a:ext cx="714375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lnSpc>
                <a:spcPct val="93000"/>
              </a:lnSpc>
              <a:buClr>
                <a:srgbClr val="000000"/>
              </a:buClr>
              <a:buSzPct val="100000"/>
              <a:buFont typeface="Times New Roman" panose="02020603050405020304" pitchFamily="18" charset="0"/>
              <a:buNone/>
            </a:pPr>
            <a:endParaRPr lang="en-US" altLang="en-US" sz="2000"/>
          </a:p>
        </p:txBody>
      </p:sp>
      <p:graphicFrame>
        <p:nvGraphicFramePr>
          <p:cNvPr id="7" name="Table 6">
            <a:extLst>
              <a:ext uri="{FF2B5EF4-FFF2-40B4-BE49-F238E27FC236}">
                <a16:creationId xmlns:a16="http://schemas.microsoft.com/office/drawing/2014/main" id="{B1945123-90C9-47CE-9BF6-7AF5A925CBF6}"/>
              </a:ext>
            </a:extLst>
          </p:cNvPr>
          <p:cNvGraphicFramePr>
            <a:graphicFrameLocks noGrp="1"/>
          </p:cNvGraphicFramePr>
          <p:nvPr>
            <p:extLst>
              <p:ext uri="{D42A27DB-BD31-4B8C-83A1-F6EECF244321}">
                <p14:modId xmlns:p14="http://schemas.microsoft.com/office/powerpoint/2010/main" val="1351915026"/>
              </p:ext>
            </p:extLst>
          </p:nvPr>
        </p:nvGraphicFramePr>
        <p:xfrm>
          <a:off x="865762" y="1447801"/>
          <a:ext cx="10457233" cy="5079448"/>
        </p:xfrm>
        <a:graphic>
          <a:graphicData uri="http://schemas.openxmlformats.org/drawingml/2006/table">
            <a:tbl>
              <a:tblPr firstRow="1" bandRow="1">
                <a:tableStyleId>{93296810-A885-4BE3-A3E7-6D5BEEA58F35}</a:tableStyleId>
              </a:tblPr>
              <a:tblGrid>
                <a:gridCol w="765015">
                  <a:extLst>
                    <a:ext uri="{9D8B030D-6E8A-4147-A177-3AD203B41FA5}">
                      <a16:colId xmlns:a16="http://schemas.microsoft.com/office/drawing/2014/main" val="3222124829"/>
                    </a:ext>
                  </a:extLst>
                </a:gridCol>
                <a:gridCol w="1047642">
                  <a:extLst>
                    <a:ext uri="{9D8B030D-6E8A-4147-A177-3AD203B41FA5}">
                      <a16:colId xmlns:a16="http://schemas.microsoft.com/office/drawing/2014/main" val="163521941"/>
                    </a:ext>
                  </a:extLst>
                </a:gridCol>
                <a:gridCol w="1187599">
                  <a:extLst>
                    <a:ext uri="{9D8B030D-6E8A-4147-A177-3AD203B41FA5}">
                      <a16:colId xmlns:a16="http://schemas.microsoft.com/office/drawing/2014/main" val="3484717637"/>
                    </a:ext>
                  </a:extLst>
                </a:gridCol>
                <a:gridCol w="1976490">
                  <a:extLst>
                    <a:ext uri="{9D8B030D-6E8A-4147-A177-3AD203B41FA5}">
                      <a16:colId xmlns:a16="http://schemas.microsoft.com/office/drawing/2014/main" val="565262885"/>
                    </a:ext>
                  </a:extLst>
                </a:gridCol>
                <a:gridCol w="1875196">
                  <a:extLst>
                    <a:ext uri="{9D8B030D-6E8A-4147-A177-3AD203B41FA5}">
                      <a16:colId xmlns:a16="http://schemas.microsoft.com/office/drawing/2014/main" val="1364208516"/>
                    </a:ext>
                  </a:extLst>
                </a:gridCol>
                <a:gridCol w="1875196">
                  <a:extLst>
                    <a:ext uri="{9D8B030D-6E8A-4147-A177-3AD203B41FA5}">
                      <a16:colId xmlns:a16="http://schemas.microsoft.com/office/drawing/2014/main" val="4150346213"/>
                    </a:ext>
                  </a:extLst>
                </a:gridCol>
                <a:gridCol w="1730095">
                  <a:extLst>
                    <a:ext uri="{9D8B030D-6E8A-4147-A177-3AD203B41FA5}">
                      <a16:colId xmlns:a16="http://schemas.microsoft.com/office/drawing/2014/main" val="3884036937"/>
                    </a:ext>
                  </a:extLst>
                </a:gridCol>
              </a:tblGrid>
              <a:tr h="663437">
                <a:tc>
                  <a:txBody>
                    <a:bodyPr/>
                    <a:lstStyle/>
                    <a:p>
                      <a:pPr algn="ctr"/>
                      <a:r>
                        <a:rPr lang="en-IN" sz="1400" dirty="0">
                          <a:latin typeface="Arial" panose="020B0604020202020204" pitchFamily="34" charset="0"/>
                          <a:cs typeface="Arial" panose="020B0604020202020204" pitchFamily="34" charset="0"/>
                        </a:rPr>
                        <a:t>S.NO</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rial" panose="020B0604020202020204" pitchFamily="34" charset="0"/>
                          <a:cs typeface="Arial" panose="020B0604020202020204" pitchFamily="34" charset="0"/>
                        </a:rPr>
                        <a:t>JOURNAL NAME &amp;YEAR</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rial" panose="020B0604020202020204" pitchFamily="34" charset="0"/>
                          <a:cs typeface="Arial" panose="020B0604020202020204" pitchFamily="34" charset="0"/>
                        </a:rPr>
                        <a:t>AUTHOR NAME</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rial" panose="020B0604020202020204" pitchFamily="34" charset="0"/>
                          <a:cs typeface="Arial" panose="020B0604020202020204" pitchFamily="34" charset="0"/>
                        </a:rPr>
                        <a:t>TITLE</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rial" panose="020B0604020202020204" pitchFamily="34" charset="0"/>
                          <a:cs typeface="Arial" panose="020B0604020202020204" pitchFamily="34" charset="0"/>
                        </a:rPr>
                        <a:t>METHODOLOGY</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latin typeface="Arial" panose="020B0604020202020204" pitchFamily="34" charset="0"/>
                          <a:cs typeface="Arial" panose="020B0604020202020204" pitchFamily="34" charset="0"/>
                        </a:rPr>
                        <a:t>M</a:t>
                      </a:r>
                      <a:r>
                        <a:rPr lang="en-IN" sz="1400" dirty="0">
                          <a:latin typeface="Arial" panose="020B0604020202020204" pitchFamily="34" charset="0"/>
                          <a:cs typeface="Arial" panose="020B0604020202020204" pitchFamily="34" charset="0"/>
                        </a:rPr>
                        <a:t>ERITS</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400" dirty="0">
                          <a:latin typeface="Arial" panose="020B0604020202020204" pitchFamily="34" charset="0"/>
                          <a:cs typeface="Arial" panose="020B0604020202020204" pitchFamily="34" charset="0"/>
                        </a:rPr>
                        <a:t>DEMERITS</a:t>
                      </a:r>
                      <a:endParaRPr lang="en-IN" sz="1400" b="1"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8519736"/>
                  </a:ext>
                </a:extLst>
              </a:tr>
              <a:tr h="2054044">
                <a:tc>
                  <a:txBody>
                    <a:bodyPr/>
                    <a:lstStyle/>
                    <a:p>
                      <a:pPr marL="0" marR="0" algn="ctr">
                        <a:spcBef>
                          <a:spcPts val="0"/>
                        </a:spcBef>
                        <a:spcAft>
                          <a:spcPts val="0"/>
                        </a:spcAft>
                      </a:pPr>
                      <a:r>
                        <a:rPr lang="en-IN"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Healthcare informatics research,</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2019</a:t>
                      </a:r>
                      <a:endParaRPr lang="en-IN" sz="1600" b="0" i="0" kern="1200" dirty="0">
                        <a:solidFill>
                          <a:schemeClr val="dk1"/>
                        </a:solidFill>
                        <a:effectLst/>
                        <a:latin typeface="Times New Roman" panose="02020603050405020304" pitchFamily="18" charset="0"/>
                        <a:ea typeface="+mn-ea"/>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sz="1800" b="0" i="0" kern="1200" dirty="0">
                        <a:solidFill>
                          <a:schemeClr val="dk1"/>
                        </a:solidFill>
                        <a:effectLst/>
                        <a:latin typeface="+mn-lt"/>
                        <a:ea typeface="+mn-ea"/>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Smith, R., Brown, T., and Lee, H.</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Web-Based Decision Support System for Disease Diagnosis Using Machine Learning</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logistic regression and k-nearest neighbors (KNN) algorithms.</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system was highly scalable and adaptable to various medical datasets, providing reliable diagnostic support.</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Depended heavily on the quality of input data and required frequent updates to maintain accuracy.</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6604044"/>
                  </a:ext>
                </a:extLst>
              </a:tr>
              <a:tr h="2293884">
                <a:tc>
                  <a:txBody>
                    <a:bodyPr/>
                    <a:lstStyle/>
                    <a:p>
                      <a:pPr marL="0" marR="0" algn="ctr">
                        <a:spcBef>
                          <a:spcPts val="0"/>
                        </a:spcBef>
                        <a:spcAft>
                          <a:spcPts val="0"/>
                        </a:spcAft>
                      </a:pPr>
                      <a:r>
                        <a:rPr lang="en-IN"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a:t>
                      </a:r>
                      <a:endParaRPr lang="en-US" sz="14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solidFill>
                            <a:srgbClr val="000000"/>
                          </a:solidFill>
                          <a:effectLst/>
                          <a:latin typeface="Arial" panose="020B0604020202020204" pitchFamily="34" charset="0"/>
                          <a:ea typeface="Liberation Serif"/>
                          <a:cs typeface="Arial" panose="020B0604020202020204" pitchFamily="34" charset="0"/>
                        </a:rPr>
                        <a:t>A</a:t>
                      </a:r>
                      <a:r>
                        <a:rPr lang="en-IN" sz="1400" dirty="0" err="1">
                          <a:solidFill>
                            <a:srgbClr val="000000"/>
                          </a:solidFill>
                          <a:effectLst/>
                          <a:latin typeface="Arial" panose="020B0604020202020204" pitchFamily="34" charset="0"/>
                          <a:ea typeface="Liberation Serif"/>
                          <a:cs typeface="Arial" panose="020B0604020202020204" pitchFamily="34" charset="0"/>
                        </a:rPr>
                        <a:t>rtificial</a:t>
                      </a:r>
                      <a:r>
                        <a:rPr lang="en-IN" sz="1400" dirty="0">
                          <a:solidFill>
                            <a:srgbClr val="000000"/>
                          </a:solidFill>
                          <a:effectLst/>
                          <a:latin typeface="Arial" panose="020B0604020202020204" pitchFamily="34" charset="0"/>
                          <a:ea typeface="Liberation Serif"/>
                          <a:cs typeface="Arial" panose="020B0604020202020204" pitchFamily="34" charset="0"/>
                        </a:rPr>
                        <a:t> intelligence in medicine,</a:t>
                      </a:r>
                    </a:p>
                    <a:p>
                      <a:pPr marL="0" marR="0" algn="ctr">
                        <a:spcBef>
                          <a:spcPts val="0"/>
                        </a:spcBef>
                        <a:spcAft>
                          <a:spcPts val="0"/>
                        </a:spcAft>
                      </a:pPr>
                      <a:r>
                        <a:rPr lang="en-IN" sz="1400" dirty="0">
                          <a:solidFill>
                            <a:srgbClr val="000000"/>
                          </a:solidFill>
                          <a:effectLst/>
                          <a:latin typeface="Arial" panose="020B0604020202020204" pitchFamily="34" charset="0"/>
                          <a:ea typeface="Liberation Serif"/>
                          <a:cs typeface="Arial" panose="020B0604020202020204" pitchFamily="34" charset="0"/>
                        </a:rPr>
                        <a:t>2023</a:t>
                      </a:r>
                      <a:endParaRPr lang="en-US" sz="1400" dirty="0">
                        <a:effectLst/>
                        <a:latin typeface="Arial" panose="020B0604020202020204" pitchFamily="34" charset="0"/>
                        <a:ea typeface="Liberation Serif"/>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Wilson, J., Thompson, A., and Evans, R.</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Streamlit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-Powered Framework for Predicting Multiple Health Conditions Using Machine Learning</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XGBoost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LightGBM</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with </a:t>
                      </a: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Streamlit</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for predicting multiple health conditions.</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High flexibility and extendibility, allowing for the addition of new diseases and datasets easily.</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The complexity of the system may require advanced technical knowledge for maintenance and updates.</a:t>
                      </a:r>
                      <a:endParaRPr lang="en-US" sz="1600" dirty="0">
                        <a:effectLst/>
                        <a:latin typeface="Times New Roman" panose="02020603050405020304" pitchFamily="18" charset="0"/>
                        <a:ea typeface="Liberation Serif"/>
                        <a:cs typeface="Times New Roman" panose="02020603050405020304" pitchFamily="18" charset="0"/>
                      </a:endParaRPr>
                    </a:p>
                  </a:txBody>
                  <a:tcPr marL="685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8019805"/>
                  </a:ext>
                </a:extLst>
              </a:tr>
            </a:tbl>
          </a:graphicData>
        </a:graphic>
      </p:graphicFrame>
    </p:spTree>
    <p:extLst>
      <p:ext uri="{BB962C8B-B14F-4D97-AF65-F5344CB8AC3E}">
        <p14:creationId xmlns:p14="http://schemas.microsoft.com/office/powerpoint/2010/main" val="1688564466"/>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
            <a:extLst>
              <a:ext uri="{FF2B5EF4-FFF2-40B4-BE49-F238E27FC236}">
                <a16:creationId xmlns:a16="http://schemas.microsoft.com/office/drawing/2014/main" id="{B243378F-2460-4B9F-9BA6-7E4055D23926}"/>
              </a:ext>
            </a:extLst>
          </p:cNvPr>
          <p:cNvSpPr>
            <a:spLocks noChangeArrowheads="1"/>
          </p:cNvSpPr>
          <p:nvPr/>
        </p:nvSpPr>
        <p:spPr bwMode="auto">
          <a:xfrm>
            <a:off x="1524000" y="603251"/>
            <a:ext cx="8915400" cy="460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altLang="en-US" sz="2400" b="1" dirty="0">
                <a:solidFill>
                  <a:srgbClr val="FF0066"/>
                </a:solidFill>
                <a:cs typeface="Arial" panose="020B0604020202020204" pitchFamily="34" charset="0"/>
              </a:rPr>
              <a:t>DISADVANTAGES</a:t>
            </a:r>
            <a:r>
              <a:rPr lang="en-US" altLang="en-US" sz="2400" b="1" dirty="0">
                <a:solidFill>
                  <a:srgbClr val="0000FF"/>
                </a:solidFill>
                <a:cs typeface="Arial" panose="020B0604020202020204" pitchFamily="34" charset="0"/>
              </a:rPr>
              <a:t> </a:t>
            </a:r>
            <a:r>
              <a:rPr lang="en-US" altLang="en-US" sz="2400" b="1" dirty="0">
                <a:solidFill>
                  <a:srgbClr val="FF0066"/>
                </a:solidFill>
                <a:cs typeface="Arial" panose="020B0604020202020204" pitchFamily="34" charset="0"/>
              </a:rPr>
              <a:t>OF EXISTING SYSTEM</a:t>
            </a:r>
          </a:p>
        </p:txBody>
      </p:sp>
      <p:pic>
        <p:nvPicPr>
          <p:cNvPr id="16387" name="Picture 2">
            <a:extLst>
              <a:ext uri="{FF2B5EF4-FFF2-40B4-BE49-F238E27FC236}">
                <a16:creationId xmlns:a16="http://schemas.microsoft.com/office/drawing/2014/main" id="{B38941C9-D6A4-4313-AF30-CA5C382560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825" y="252232"/>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6388" name="Picture 3">
            <a:extLst>
              <a:ext uri="{FF2B5EF4-FFF2-40B4-BE49-F238E27FC236}">
                <a16:creationId xmlns:a16="http://schemas.microsoft.com/office/drawing/2014/main" id="{1E9E80F3-3EEA-4E29-A86F-5C074A6BE6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54512" y="382622"/>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6389" name="TextBox 1">
            <a:extLst>
              <a:ext uri="{FF2B5EF4-FFF2-40B4-BE49-F238E27FC236}">
                <a16:creationId xmlns:a16="http://schemas.microsoft.com/office/drawing/2014/main" id="{572C2E5D-36F4-4800-ABA3-076B6BBE4503}"/>
              </a:ext>
            </a:extLst>
          </p:cNvPr>
          <p:cNvSpPr txBox="1">
            <a:spLocks noChangeArrowheads="1"/>
          </p:cNvSpPr>
          <p:nvPr/>
        </p:nvSpPr>
        <p:spPr bwMode="auto">
          <a:xfrm>
            <a:off x="574860" y="1660526"/>
            <a:ext cx="10813680" cy="443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742950" lvl="1" indent="-285750">
              <a:lnSpc>
                <a:spcPct val="200000"/>
              </a:lnSpc>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Limited Features:</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current system lacks essential features or functionalities required for comprehensive disease prediction, such as real-time data integration, interactive visualization etc.</a:t>
            </a:r>
          </a:p>
          <a:p>
            <a:pPr marL="742950" lvl="1" indent="-285750">
              <a:lnSpc>
                <a:spcPct val="200000"/>
              </a:lnSpc>
              <a:buFont typeface="Arial" panose="020B0604020202020204" pitchFamily="34" charset="0"/>
              <a:buChar char="•"/>
            </a:pPr>
            <a:endParaRPr lang="en-US" b="0" i="0" dirty="0">
              <a:solidFill>
                <a:srgbClr val="374151"/>
              </a:solidFill>
              <a:effectLst/>
              <a:latin typeface="Arial" panose="020B0604020202020204" pitchFamily="34" charset="0"/>
              <a:cs typeface="Arial" panose="020B0604020202020204" pitchFamily="34" charset="0"/>
            </a:endParaRPr>
          </a:p>
          <a:p>
            <a:pPr marL="742950" lvl="1" indent="-285750">
              <a:lnSpc>
                <a:spcPct val="200000"/>
              </a:lnSpc>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User Experience:</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Poor user experience can hinder adoption and effectiveness. </a:t>
            </a:r>
            <a:r>
              <a:rPr lang="en-US" dirty="0">
                <a:solidFill>
                  <a:srgbClr val="0D0D0D"/>
                </a:solidFill>
                <a:highlight>
                  <a:srgbClr val="FFFFFF"/>
                </a:highlight>
                <a:latin typeface="Times New Roman" panose="02020603050405020304" pitchFamily="18" charset="0"/>
                <a:cs typeface="Times New Roman" panose="02020603050405020304" pitchFamily="18" charset="0"/>
              </a:rPr>
              <a:t>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he existing system has a complicated interface, lacks user-friendly features for predictions</a:t>
            </a:r>
          </a:p>
          <a:p>
            <a:pPr marL="742950" lvl="1" indent="-285750">
              <a:lnSpc>
                <a:spcPct val="200000"/>
              </a:lnSpc>
              <a:buFont typeface="Arial" panose="020B0604020202020204" pitchFamily="34" charset="0"/>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nSpc>
                <a:spcPct val="200000"/>
              </a:lnSpc>
              <a:buFont typeface="Arial" panose="020B0604020202020204" pitchFamily="34" charset="0"/>
              <a:buChar char="•"/>
            </a:pPr>
            <a:r>
              <a:rPr lang="en-US" b="1" i="0" dirty="0">
                <a:solidFill>
                  <a:srgbClr val="0D0D0D"/>
                </a:solidFill>
                <a:effectLst/>
                <a:highlight>
                  <a:srgbClr val="FFFFFF"/>
                </a:highlight>
                <a:latin typeface="Times New Roman" panose="02020603050405020304" pitchFamily="18" charset="0"/>
                <a:cs typeface="Times New Roman" panose="02020603050405020304" pitchFamily="18" charset="0"/>
              </a:rPr>
              <a:t>Accuracy and Reliability:</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 The accuracy and reliability of disease predictions are crucial. </a:t>
            </a:r>
            <a:r>
              <a:rPr lang="en-US" dirty="0">
                <a:solidFill>
                  <a:srgbClr val="0D0D0D"/>
                </a:solidFill>
                <a:highlight>
                  <a:srgbClr val="FFFFFF"/>
                </a:highlight>
                <a:latin typeface="Times New Roman" panose="02020603050405020304" pitchFamily="18" charset="0"/>
                <a:cs typeface="Times New Roman" panose="02020603050405020304" pitchFamily="18" charset="0"/>
              </a:rPr>
              <a:t>T</a:t>
            </a:r>
            <a:r>
              <a:rPr lang="en-US" b="0" i="0" dirty="0">
                <a:solidFill>
                  <a:srgbClr val="0D0D0D"/>
                </a:solidFill>
                <a:effectLst/>
                <a:highlight>
                  <a:srgbClr val="FFFFFF"/>
                </a:highlight>
                <a:latin typeface="Times New Roman" panose="02020603050405020304" pitchFamily="18" charset="0"/>
                <a:cs typeface="Times New Roman" panose="02020603050405020304" pitchFamily="18" charset="0"/>
              </a:rPr>
              <a:t>he existing system's algorithms or models are outdated or not well-validated, it could lead to incorrect predictions</a:t>
            </a:r>
            <a:r>
              <a:rPr lang="en-US" dirty="0">
                <a:solidFill>
                  <a:srgbClr val="374151"/>
                </a:solidFill>
                <a:highlight>
                  <a:srgbClr val="FFFFFF"/>
                </a:highlight>
                <a:latin typeface="Times New Roman" panose="02020603050405020304" pitchFamily="18" charset="0"/>
                <a:cs typeface="Times New Roman" panose="02020603050405020304" pitchFamily="18" charset="0"/>
              </a:rPr>
              <a:t>.</a:t>
            </a:r>
            <a:endParaRPr lang="en-IN" altLang="en-US" dirty="0">
              <a:latin typeface="Times New Roman" panose="02020603050405020304" pitchFamily="18" charset="0"/>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
            <a:extLst>
              <a:ext uri="{FF2B5EF4-FFF2-40B4-BE49-F238E27FC236}">
                <a16:creationId xmlns:a16="http://schemas.microsoft.com/office/drawing/2014/main" id="{397CEB3E-4EB7-48C7-BAED-717A8949BD4D}"/>
              </a:ext>
            </a:extLst>
          </p:cNvPr>
          <p:cNvSpPr>
            <a:spLocks noChangeArrowheads="1"/>
          </p:cNvSpPr>
          <p:nvPr/>
        </p:nvSpPr>
        <p:spPr bwMode="auto">
          <a:xfrm>
            <a:off x="2514600" y="304800"/>
            <a:ext cx="69342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altLang="en-US" sz="2400" b="1" dirty="0">
                <a:solidFill>
                  <a:srgbClr val="0000FF"/>
                </a:solidFill>
                <a:cs typeface="Arial" panose="020B0604020202020204" pitchFamily="34" charset="0"/>
              </a:rPr>
              <a:t> </a:t>
            </a:r>
          </a:p>
          <a:p>
            <a:pPr algn="ctr" eaLnBrk="1" hangingPunct="1">
              <a:buClr>
                <a:srgbClr val="000000"/>
              </a:buClr>
              <a:buSzPct val="100000"/>
              <a:buFont typeface="Times New Roman" panose="02020603050405020304" pitchFamily="18" charset="0"/>
              <a:buNone/>
            </a:pPr>
            <a:r>
              <a:rPr lang="en-US" altLang="en-US" sz="2400" b="1" dirty="0">
                <a:solidFill>
                  <a:srgbClr val="FF0000"/>
                </a:solidFill>
                <a:cs typeface="Arial" panose="020B0604020202020204" pitchFamily="34" charset="0"/>
              </a:rPr>
              <a:t>PROPOSED SYSTEM </a:t>
            </a:r>
          </a:p>
          <a:p>
            <a:pPr algn="ctr" eaLnBrk="1" hangingPunct="1">
              <a:buClr>
                <a:srgbClr val="000000"/>
              </a:buClr>
              <a:buSzPct val="100000"/>
              <a:buFont typeface="Times New Roman" panose="02020603050405020304" pitchFamily="18" charset="0"/>
              <a:buNone/>
            </a:pPr>
            <a:r>
              <a:rPr lang="en-US" altLang="en-US" sz="2400" b="1" dirty="0">
                <a:solidFill>
                  <a:srgbClr val="FF0000"/>
                </a:solidFill>
                <a:cs typeface="Arial" panose="020B0604020202020204" pitchFamily="34" charset="0"/>
              </a:rPr>
              <a:t> </a:t>
            </a:r>
            <a:r>
              <a:rPr lang="en-US" altLang="en-US" sz="2000" b="1" dirty="0">
                <a:solidFill>
                  <a:srgbClr val="FF0000"/>
                </a:solidFill>
                <a:cs typeface="Arial" panose="020B0604020202020204" pitchFamily="34" charset="0"/>
              </a:rPr>
              <a:t>ARCHITECTURE</a:t>
            </a:r>
          </a:p>
          <a:p>
            <a:pPr algn="ctr" eaLnBrk="1" hangingPunct="1">
              <a:buClr>
                <a:srgbClr val="000000"/>
              </a:buClr>
              <a:buSzPct val="100000"/>
              <a:buFont typeface="Times New Roman" panose="02020603050405020304" pitchFamily="18" charset="0"/>
              <a:buNone/>
            </a:pPr>
            <a:endParaRPr lang="en-US" altLang="en-US" sz="2400" b="1" dirty="0">
              <a:solidFill>
                <a:srgbClr val="FF0066"/>
              </a:solidFill>
              <a:cs typeface="Arial" panose="020B0604020202020204" pitchFamily="34" charset="0"/>
            </a:endParaRPr>
          </a:p>
        </p:txBody>
      </p:sp>
      <p:pic>
        <p:nvPicPr>
          <p:cNvPr id="18435" name="Picture 2">
            <a:extLst>
              <a:ext uri="{FF2B5EF4-FFF2-40B4-BE49-F238E27FC236}">
                <a16:creationId xmlns:a16="http://schemas.microsoft.com/office/drawing/2014/main" id="{49C1DB2A-5BA3-490A-8107-D37B6EA237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9882" y="382622"/>
            <a:ext cx="1154113" cy="1103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8436" name="Picture 3">
            <a:extLst>
              <a:ext uri="{FF2B5EF4-FFF2-40B4-BE49-F238E27FC236}">
                <a16:creationId xmlns:a16="http://schemas.microsoft.com/office/drawing/2014/main" id="{EBDB400C-E378-4C6B-BA39-B59CD3A303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005" y="197797"/>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8437" name="Rectangle 6">
            <a:extLst>
              <a:ext uri="{FF2B5EF4-FFF2-40B4-BE49-F238E27FC236}">
                <a16:creationId xmlns:a16="http://schemas.microsoft.com/office/drawing/2014/main" id="{048ADDFF-FB5F-40A2-8BF6-162FFFB83FAA}"/>
              </a:ext>
            </a:extLst>
          </p:cNvPr>
          <p:cNvSpPr>
            <a:spLocks noChangeArrowheads="1"/>
          </p:cNvSpPr>
          <p:nvPr/>
        </p:nvSpPr>
        <p:spPr bwMode="auto">
          <a:xfrm>
            <a:off x="1809750" y="2000250"/>
            <a:ext cx="7786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r>
              <a:rPr lang="en-US" altLang="en-US"/>
              <a:t>.</a:t>
            </a:r>
            <a:endParaRPr lang="en-IN" altLang="en-US"/>
          </a:p>
        </p:txBody>
      </p:sp>
      <p:pic>
        <p:nvPicPr>
          <p:cNvPr id="1026" name="Picture 2" descr="Traditional vs Automatic system for disease prediction">
            <a:extLst>
              <a:ext uri="{FF2B5EF4-FFF2-40B4-BE49-F238E27FC236}">
                <a16:creationId xmlns:a16="http://schemas.microsoft.com/office/drawing/2014/main" id="{FD4DF825-2F61-D26E-3B1F-8E7103D3B4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412" y="1568824"/>
            <a:ext cx="11008659" cy="50913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1338</Words>
  <Application>Microsoft Office PowerPoint</Application>
  <PresentationFormat>Widescreen</PresentationFormat>
  <Paragraphs>196</Paragraphs>
  <Slides>22</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Times New Roman</vt:lpstr>
      <vt:lpstr>ui-sans-serif</vt:lpstr>
      <vt:lpstr>Wingdings</vt:lpstr>
      <vt:lpstr>Office Theme</vt:lpstr>
      <vt:lpstr>PowerPoint Presentation</vt:lpstr>
      <vt:lpstr>PRESENTATION OVERVIEW</vt:lpstr>
      <vt:lpstr>PROBLEM IDENTIFICATION</vt:lpstr>
      <vt:lpstr>OBJECTIVE </vt:lpstr>
      <vt:lpstr>ABSTRACT</vt:lpstr>
      <vt:lpstr>LITERATURE SURVEY</vt:lpstr>
      <vt:lpstr>LITERATURE SURVEY</vt:lpstr>
      <vt:lpstr>PowerPoint Presentation</vt:lpstr>
      <vt:lpstr>PowerPoint Presentation</vt:lpstr>
      <vt:lpstr>HARDWARE REQUIREMENTS</vt:lpstr>
      <vt:lpstr>SOFTWARE REQUIREMENTS</vt:lpstr>
      <vt:lpstr>EXPLANATION OF PROPOSED WORK  </vt:lpstr>
      <vt:lpstr>PowerPoint Presentation</vt:lpstr>
      <vt:lpstr>ADVANTAGES OF PROPOSED SYSTEM</vt:lpstr>
      <vt:lpstr>Results and Discussion</vt:lpstr>
      <vt:lpstr>Results and Discussion</vt:lpstr>
      <vt:lpstr>Results and Discussion</vt:lpstr>
      <vt:lpstr>Sample code</vt:lpstr>
      <vt:lpstr>Demo and Execution</vt:lpstr>
      <vt:lpstr>Demo and Execution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Matheswaran P</dc:creator>
  <cp:lastModifiedBy>JANARTHANAN S</cp:lastModifiedBy>
  <cp:revision>16</cp:revision>
  <dcterms:created xsi:type="dcterms:W3CDTF">2023-12-21T13:31:05Z</dcterms:created>
  <dcterms:modified xsi:type="dcterms:W3CDTF">2024-06-03T15:58:06Z</dcterms:modified>
</cp:coreProperties>
</file>