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0608"/>
            <a:ext cx="9144000" cy="2387600"/>
          </a:xfrm>
        </p:spPr>
        <p:txBody>
          <a:bodyPr/>
          <a:lstStyle/>
          <a:p>
            <a:r>
              <a:rPr lang="en-US" dirty="0"/>
              <a:t>Recommentation Engine </a:t>
            </a:r>
            <a:br>
              <a:rPr lang="en-US" dirty="0"/>
            </a:br>
            <a:r>
              <a:rPr lang="en-US" dirty="0"/>
              <a:t>Predictive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1825" y="4702810"/>
            <a:ext cx="3686175" cy="1525905"/>
          </a:xfrm>
        </p:spPr>
        <p:txBody>
          <a:bodyPr/>
          <a:lstStyle/>
          <a:p>
            <a:pPr algn="l"/>
            <a:r>
              <a:rPr lang="en-US"/>
              <a:t>Presented by:</a:t>
            </a:r>
            <a:endParaRPr lang="en-US"/>
          </a:p>
          <a:p>
            <a:pPr algn="l"/>
            <a:r>
              <a:rPr lang="en-US"/>
              <a:t>Abinesh Kanagarajan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358140"/>
            <a:ext cx="11523345" cy="5819140"/>
          </a:xfrm>
        </p:spPr>
        <p:txBody>
          <a:bodyPr/>
          <a:p>
            <a:r>
              <a:rPr lang="en-US"/>
              <a:t>This new dataset is like a feedback to the model which enhances the reinforcement learning.</a:t>
            </a:r>
            <a:endParaRPr lang="en-US"/>
          </a:p>
          <a:p>
            <a:r>
              <a:rPr lang="en-US"/>
              <a:t>Then this new dataset is used for training the model again and this entire process of training the models continuously will be taken care by CICD pipeline.</a:t>
            </a:r>
            <a:endParaRPr lang="en-US"/>
          </a:p>
          <a:p>
            <a:r>
              <a:rPr lang="en-US"/>
              <a:t>This new trained model will do better recommendations as it is learned from past feedback.</a:t>
            </a:r>
            <a:endParaRPr lang="en-US"/>
          </a:p>
          <a:p>
            <a:r>
              <a:rPr lang="en-US"/>
              <a:t>This cycle keeps on continue to generate new datasets and training new models to provide a robust recommendations systems.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625475"/>
            <a:ext cx="10887710" cy="1065530"/>
          </a:xfrm>
        </p:spPr>
        <p:txBody>
          <a:bodyPr>
            <a:normAutofit fontScale="90000"/>
          </a:bodyPr>
          <a:p>
            <a:r>
              <a:rPr lang="en-US"/>
              <a:t>Pros of the model</a:t>
            </a:r>
            <a:br>
              <a:rPr lang="en-US"/>
            </a:br>
            <a:br>
              <a:rPr lang="en-US"/>
            </a:br>
            <a:r>
              <a:rPr lang="en-US" sz="2665"/>
              <a:t>1) Direct interpretability of output classes with respect to the categories of categorical features.</a:t>
            </a:r>
            <a:endParaRPr 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735" y="2049145"/>
            <a:ext cx="10336530" cy="69977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3000"/>
              <a:t>* Weighted mean of categorical features gives us a meaning full insights of the categories which provides us further scope to research on this event. </a:t>
            </a:r>
            <a:endParaRPr lang="en-US" sz="3000"/>
          </a:p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2748915"/>
            <a:ext cx="4581525" cy="3428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2972435"/>
            <a:ext cx="38385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06705"/>
            <a:ext cx="11730355" cy="1697355"/>
          </a:xfrm>
        </p:spPr>
        <p:txBody>
          <a:bodyPr/>
          <a:p>
            <a:r>
              <a:rPr lang="en-US" sz="2800"/>
              <a:t>2) ML Pipelines</a:t>
            </a:r>
            <a:br>
              <a:rPr lang="en-US" sz="2800"/>
            </a:br>
            <a:br>
              <a:rPr lang="en-US" sz="2800"/>
            </a:br>
            <a:r>
              <a:rPr lang="en-US" sz="2400"/>
              <a:t>* Building the model using pipelines gives us  clear readability of all the feature engineering and feature extraction steps and also it automates all these steps while prediction. </a:t>
            </a:r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2004060"/>
            <a:ext cx="11896725" cy="4853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05" y="862965"/>
            <a:ext cx="10992485" cy="1325880"/>
          </a:xfrm>
        </p:spPr>
        <p:txBody>
          <a:bodyPr>
            <a:normAutofit fontScale="90000"/>
          </a:bodyPr>
          <a:p>
            <a:r>
              <a:rPr lang="en-US" sz="3110"/>
              <a:t>3)Distribution of skewed features</a:t>
            </a:r>
            <a:br>
              <a:rPr lang="en-US" sz="2800"/>
            </a:br>
            <a:br>
              <a:rPr lang="en-US" sz="2800"/>
            </a:br>
            <a:r>
              <a:rPr lang="en-US" sz="2665"/>
              <a:t>* We can see that there is a clear isolation between the classes of the target when the skewed features are taken in log scale. So the outliers of this ditribution have a meaning full information which again helps in prediction</a:t>
            </a:r>
            <a:r>
              <a:rPr lang="en-US" sz="2800"/>
              <a:t>.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71470"/>
            <a:ext cx="1051560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365125"/>
            <a:ext cx="10937875" cy="1325880"/>
          </a:xfrm>
        </p:spPr>
        <p:txBody>
          <a:bodyPr>
            <a:normAutofit fontScale="90000"/>
          </a:bodyPr>
          <a:p>
            <a:r>
              <a:rPr lang="en-US" sz="3110"/>
              <a:t>4) Missing values</a:t>
            </a:r>
            <a:br>
              <a:rPr lang="en-US" sz="2800"/>
            </a:br>
            <a:br>
              <a:rPr lang="en-US" sz="2665"/>
            </a:br>
            <a:r>
              <a:rPr lang="en-US" sz="2665"/>
              <a:t>* Our model is robust enough to make the prediction even in the absence of some below mentioned features</a:t>
            </a:r>
            <a:endParaRPr lang="en-US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155" y="2298065"/>
            <a:ext cx="104679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2800"/>
              <a:t>5) Performance of the model</a:t>
            </a:r>
            <a:br>
              <a:rPr lang="en-US" sz="2800"/>
            </a:br>
            <a:br>
              <a:rPr lang="en-US" sz="2800"/>
            </a:br>
            <a:r>
              <a:rPr lang="en-US" sz="2665"/>
              <a:t>* We are able to attain the best performance metrics with least cross validation score deviation and also it performed good in the test data. So we could build a more reliable model.</a:t>
            </a:r>
            <a:endParaRPr lang="en-US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3199130"/>
            <a:ext cx="1048702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65125"/>
            <a:ext cx="10998200" cy="1024890"/>
          </a:xfrm>
        </p:spPr>
        <p:txBody>
          <a:bodyPr>
            <a:normAutofit fontScale="90000"/>
          </a:bodyPr>
          <a:p>
            <a:r>
              <a:rPr lang="en-US"/>
              <a:t>Cons of the model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1041400"/>
            <a:ext cx="11449685" cy="5135880"/>
          </a:xfrm>
        </p:spPr>
        <p:txBody>
          <a:bodyPr/>
          <a:p>
            <a:pPr marL="0" indent="0">
              <a:buNone/>
            </a:pPr>
            <a:r>
              <a:rPr lang="en-US"/>
              <a:t>1) We are training the model on a imbalanced dataset and also working on precision as a evalutaion metrics. So our model may have more false positive or negative rates. Over sampling the minority class and using F1 score as evaluation metrics may solve this issue.</a:t>
            </a:r>
            <a:endParaRPr lang="en-US"/>
          </a:p>
          <a:p>
            <a:pPr marL="0" indent="0">
              <a:buNone/>
            </a:pPr>
            <a:r>
              <a:rPr lang="en-US"/>
              <a:t>2) Prediction with the missing values in input data may not be much reliable always.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290195"/>
            <a:ext cx="11701780" cy="852170"/>
          </a:xfrm>
        </p:spPr>
        <p:txBody>
          <a:bodyPr>
            <a:normAutofit fontScale="90000"/>
          </a:bodyPr>
          <a:p>
            <a:r>
              <a:rPr lang="en-US" sz="4000"/>
              <a:t>Architecture for the Deployment of Recommendation Systems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465320" y="555053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Machine Learning Model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735" y="555053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Dataset for training</a:t>
            </a:r>
            <a:r>
              <a:rPr lang="en-US"/>
              <a:t> 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942580" y="555053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CICD Pipeline 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465320" y="3431540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AWS  Cloud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942580" y="134683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Webapp for recommendation</a:t>
            </a:r>
            <a:endParaRPr lang="en-US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3345815" y="6047740"/>
            <a:ext cx="1119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83400" y="6047740"/>
            <a:ext cx="10591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987790" y="4444365"/>
            <a:ext cx="15240" cy="1106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8069580" y="3431540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Flask Framework to create API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465320" y="134683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Mobile Application for recommendation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66890" y="3599180"/>
            <a:ext cx="12160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11340" y="4073525"/>
            <a:ext cx="11423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46090" y="2322830"/>
            <a:ext cx="635" cy="11576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927735" y="3435985"/>
            <a:ext cx="2418080" cy="993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Feedback with updated dataset</a:t>
            </a:r>
            <a:endParaRPr lang="en-US"/>
          </a:p>
        </p:txBody>
      </p:sp>
      <p:cxnSp>
        <p:nvCxnSpPr>
          <p:cNvPr id="25" name="Straight Arrow Connector 24"/>
          <p:cNvCxnSpPr>
            <a:stCxn id="8" idx="1"/>
            <a:endCxn id="24" idx="3"/>
          </p:cNvCxnSpPr>
          <p:nvPr/>
        </p:nvCxnSpPr>
        <p:spPr>
          <a:xfrm flipH="1">
            <a:off x="3345815" y="3928745"/>
            <a:ext cx="111950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6" idx="0"/>
          </p:cNvCxnSpPr>
          <p:nvPr/>
        </p:nvCxnSpPr>
        <p:spPr>
          <a:xfrm>
            <a:off x="2136775" y="4429760"/>
            <a:ext cx="0" cy="1120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96735" y="2338705"/>
            <a:ext cx="1038225" cy="10826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05" y="365125"/>
            <a:ext cx="11034395" cy="836930"/>
          </a:xfrm>
        </p:spPr>
        <p:txBody>
          <a:bodyPr/>
          <a:p>
            <a:r>
              <a:rPr lang="en-US" sz="2800" b="1" u="sng"/>
              <a:t>Steps involved:</a:t>
            </a:r>
            <a:endParaRPr lang="en-US" sz="2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05" y="1202055"/>
            <a:ext cx="11701780" cy="5655945"/>
          </a:xfrm>
        </p:spPr>
        <p:txBody>
          <a:bodyPr/>
          <a:p>
            <a:r>
              <a:rPr lang="en-US"/>
              <a:t>Our main objective with the given architecture is to build a recommendation system which will learn continuously and improve its prediction on each iteration.</a:t>
            </a:r>
            <a:endParaRPr lang="en-US"/>
          </a:p>
          <a:p>
            <a:r>
              <a:rPr lang="en-US"/>
              <a:t>We will start our training with the initial given dataset using the machine learning model we build.</a:t>
            </a:r>
            <a:endParaRPr lang="en-US"/>
          </a:p>
          <a:p>
            <a:r>
              <a:rPr lang="en-US"/>
              <a:t>An API is build using Flask framework to deploy this trained model which can be called by any external applications.</a:t>
            </a:r>
            <a:endParaRPr lang="en-US"/>
          </a:p>
          <a:p>
            <a:r>
              <a:rPr lang="en-US"/>
              <a:t>Entire API and model details are stored in cloud service like AWS.</a:t>
            </a:r>
            <a:endParaRPr lang="en-US"/>
          </a:p>
          <a:p>
            <a:r>
              <a:rPr lang="en-US"/>
              <a:t>Web/Mobile applications calls this API to provide recommendations to the user. </a:t>
            </a:r>
            <a:endParaRPr lang="en-US"/>
          </a:p>
          <a:p>
            <a:r>
              <a:rPr lang="en-US"/>
              <a:t>Based on the user's clicks on the recommendations provided by the model, new datasets will be generated which will be stored in cloud.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2877</Words>
  <Application>WPS Presentation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Recommentation Engine  Predictive modelling</dc:title>
  <dc:creator/>
  <cp:lastModifiedBy>Administrator</cp:lastModifiedBy>
  <cp:revision>1</cp:revision>
  <dcterms:created xsi:type="dcterms:W3CDTF">2020-12-06T13:23:46Z</dcterms:created>
  <dcterms:modified xsi:type="dcterms:W3CDTF">2020-12-06T13:23:46Z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