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57" r:id="rId3"/>
    <p:sldId id="260" r:id="rId4"/>
    <p:sldId id="258" r:id="rId5"/>
    <p:sldId id="261" r:id="rId6"/>
    <p:sldId id="262" r:id="rId7"/>
    <p:sldId id="291" r:id="rId8"/>
    <p:sldId id="263" r:id="rId9"/>
    <p:sldId id="267" r:id="rId10"/>
    <p:sldId id="283" r:id="rId11"/>
    <p:sldId id="276" r:id="rId12"/>
    <p:sldId id="277" r:id="rId13"/>
    <p:sldId id="29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E22A61-5015-46E9-8902-82ECD90974DD}"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160399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E22A61-5015-46E9-8902-82ECD90974DD}"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40948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E22A61-5015-46E9-8902-82ECD90974DD}"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3936099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E22A61-5015-46E9-8902-82ECD90974DD}"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6759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E22A61-5015-46E9-8902-82ECD90974DD}"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2350875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1E22A61-5015-46E9-8902-82ECD90974DD}" type="datetimeFigureOut">
              <a:rPr lang="en-IN" smtClean="0"/>
              <a:t>08-03-2024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837896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1E22A61-5015-46E9-8902-82ECD90974DD}" type="datetimeFigureOut">
              <a:rPr lang="en-IN" smtClean="0"/>
              <a:t>08-03-2024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3886395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E22A61-5015-46E9-8902-82ECD90974DD}"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587228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E22A61-5015-46E9-8902-82ECD90974DD}"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712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E22A61-5015-46E9-8902-82ECD90974DD}"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1035661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E22A61-5015-46E9-8902-82ECD90974DD}"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129729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E22A61-5015-46E9-8902-82ECD90974DD}"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281735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E22A61-5015-46E9-8902-82ECD90974DD}" type="datetimeFigureOut">
              <a:rPr lang="en-IN" smtClean="0"/>
              <a:t>08-03-2024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166897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E22A61-5015-46E9-8902-82ECD90974DD}" type="datetimeFigureOut">
              <a:rPr lang="en-IN" smtClean="0"/>
              <a:t>08-03-2024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338397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1E22A61-5015-46E9-8902-82ECD90974DD}" type="datetimeFigureOut">
              <a:rPr lang="en-IN" smtClean="0"/>
              <a:t>08-03-2024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109523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E22A61-5015-46E9-8902-82ECD90974DD}"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3675639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E22A61-5015-46E9-8902-82ECD90974DD}"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359780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1E22A61-5015-46E9-8902-82ECD90974DD}" type="datetimeFigureOut">
              <a:rPr lang="en-IN" smtClean="0"/>
              <a:t>08-03-2024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4AC53B9-E6BB-4ABF-9390-0A7A84DDF6AC}" type="slidenum">
              <a:rPr lang="en-IN" smtClean="0"/>
              <a:t>‹#›</a:t>
            </a:fld>
            <a:endParaRPr lang="en-IN"/>
          </a:p>
        </p:txBody>
      </p:sp>
    </p:spTree>
    <p:extLst>
      <p:ext uri="{BB962C8B-B14F-4D97-AF65-F5344CB8AC3E}">
        <p14:creationId xmlns:p14="http://schemas.microsoft.com/office/powerpoint/2010/main" val="738164427"/>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atri.edu.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55352C0-CC7A-09DB-FF2C-88BF3C78AAE5}"/>
              </a:ext>
            </a:extLst>
          </p:cNvPr>
          <p:cNvSpPr>
            <a:spLocks noGrp="1"/>
          </p:cNvSpPr>
          <p:nvPr>
            <p:ph type="subTitle" idx="1"/>
          </p:nvPr>
        </p:nvSpPr>
        <p:spPr>
          <a:xfrm>
            <a:off x="9003065" y="4488428"/>
            <a:ext cx="2988527" cy="1075384"/>
          </a:xfrm>
        </p:spPr>
        <p:txBody>
          <a:bodyPr>
            <a:normAutofit/>
          </a:bodyPr>
          <a:lstStyle/>
          <a:p>
            <a:r>
              <a:rPr lang="en-AU" b="1" cap="none" dirty="0">
                <a:solidFill>
                  <a:schemeClr val="tx1"/>
                </a:solidFill>
                <a:latin typeface="Times New Roman" panose="02020603050405020304" pitchFamily="18" charset="0"/>
                <a:cs typeface="Times New Roman" panose="02020603050405020304" pitchFamily="18" charset="0"/>
              </a:rPr>
              <a:t>Presented By,</a:t>
            </a:r>
          </a:p>
          <a:p>
            <a:r>
              <a:rPr lang="en-AU" sz="2000" b="1" cap="none" dirty="0" smtClean="0">
                <a:solidFill>
                  <a:schemeClr val="tx1"/>
                </a:solidFill>
                <a:latin typeface="Times New Roman" panose="02020603050405020304" pitchFamily="18" charset="0"/>
                <a:cs typeface="Times New Roman" panose="02020603050405020304" pitchFamily="18" charset="0"/>
              </a:rPr>
              <a:t>R.ABINISHA</a:t>
            </a:r>
            <a:endParaRPr lang="en-AU" sz="2000" b="1" cap="none" dirty="0">
              <a:solidFill>
                <a:schemeClr val="tx1"/>
              </a:solidFill>
              <a:latin typeface="Times New Roman" panose="02020603050405020304" pitchFamily="18" charset="0"/>
              <a:cs typeface="Times New Roman" panose="02020603050405020304" pitchFamily="18" charset="0"/>
            </a:endParaRPr>
          </a:p>
          <a:p>
            <a:endParaRPr lang="en-AU" dirty="0">
              <a:solidFill>
                <a:srgbClr val="00206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F8E3DF74-4155-9973-16B5-374A1212E7E8}"/>
              </a:ext>
            </a:extLst>
          </p:cNvPr>
          <p:cNvSpPr txBox="1">
            <a:spLocks/>
          </p:cNvSpPr>
          <p:nvPr/>
        </p:nvSpPr>
        <p:spPr>
          <a:xfrm>
            <a:off x="750073" y="2267280"/>
            <a:ext cx="10241280" cy="125170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DIABETIC RETINAL IMAGE CLASSFICATION </a:t>
            </a:r>
          </a:p>
          <a:p>
            <a:pPr algn="ctr"/>
            <a:r>
              <a:rPr lang="en-GB" sz="2800" b="1" dirty="0" smtClean="0">
                <a:solidFill>
                  <a:srgbClr val="FF0000"/>
                </a:solidFill>
                <a:latin typeface="Times New Roman" panose="02020603050405020304" pitchFamily="18" charset="0"/>
                <a:cs typeface="Times New Roman" panose="02020603050405020304" pitchFamily="18" charset="0"/>
              </a:rPr>
              <a:t>USING DEEP LEARNING</a:t>
            </a:r>
            <a:endParaRPr lang="en-IN" sz="2800" b="1" dirty="0">
              <a:solidFill>
                <a:srgbClr val="FF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endParaRPr>
          </a:p>
        </p:txBody>
      </p:sp>
      <p:sp>
        <p:nvSpPr>
          <p:cNvPr id="7" name="Subtitle 2">
            <a:extLst>
              <a:ext uri="{FF2B5EF4-FFF2-40B4-BE49-F238E27FC236}">
                <a16:creationId xmlns:a16="http://schemas.microsoft.com/office/drawing/2014/main" xmlns="" id="{2F8C8A1F-DA83-1606-54F3-9319E9C0705F}"/>
              </a:ext>
            </a:extLst>
          </p:cNvPr>
          <p:cNvSpPr txBox="1">
            <a:spLocks/>
          </p:cNvSpPr>
          <p:nvPr/>
        </p:nvSpPr>
        <p:spPr>
          <a:xfrm>
            <a:off x="1220331" y="4488428"/>
            <a:ext cx="6764570" cy="1938876"/>
          </a:xfrm>
          <a:prstGeom prst="rect">
            <a:avLst/>
          </a:prstGeom>
        </p:spPr>
        <p:txBody>
          <a:bodyPr vert="horz" lIns="91440" tIns="45720" rIns="9144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AU" sz="8000" b="1" cap="none" dirty="0">
                <a:solidFill>
                  <a:schemeClr val="tx1"/>
                </a:solidFill>
                <a:latin typeface="Times New Roman" panose="02020603050405020304" pitchFamily="18" charset="0"/>
                <a:cs typeface="Times New Roman" panose="02020603050405020304" pitchFamily="18" charset="0"/>
              </a:rPr>
              <a:t>Guided by</a:t>
            </a:r>
            <a:r>
              <a:rPr lang="en-AU" sz="8000" b="1" cap="none" dirty="0" smtClean="0">
                <a:solidFill>
                  <a:schemeClr val="tx1"/>
                </a:solidFill>
                <a:latin typeface="Times New Roman" panose="02020603050405020304" pitchFamily="18" charset="0"/>
                <a:cs typeface="Times New Roman" panose="02020603050405020304" pitchFamily="18" charset="0"/>
              </a:rPr>
              <a:t>,</a:t>
            </a:r>
            <a:r>
              <a:rPr lang="en-IN" sz="8000" b="1" dirty="0">
                <a:latin typeface="Times New Roman" panose="02020603050405020304" pitchFamily="18" charset="0"/>
                <a:cs typeface="Times New Roman" panose="02020603050405020304" pitchFamily="18" charset="0"/>
              </a:rPr>
              <a:t> </a:t>
            </a:r>
            <a:endParaRPr lang="en-IN" sz="8000" b="1" dirty="0" smtClean="0">
              <a:latin typeface="Times New Roman" panose="02020603050405020304" pitchFamily="18" charset="0"/>
              <a:cs typeface="Times New Roman" panose="02020603050405020304" pitchFamily="18" charset="0"/>
            </a:endParaRPr>
          </a:p>
          <a:p>
            <a:r>
              <a:rPr lang="en-IN" sz="8000" b="1" dirty="0" smtClean="0">
                <a:solidFill>
                  <a:schemeClr val="tx1"/>
                </a:solidFill>
                <a:latin typeface="Times New Roman" panose="02020603050405020304" pitchFamily="18" charset="0"/>
                <a:cs typeface="Times New Roman" panose="02020603050405020304" pitchFamily="18" charset="0"/>
              </a:rPr>
              <a:t>Mr. </a:t>
            </a:r>
            <a:r>
              <a:rPr lang="en-IN" sz="8000" b="1" dirty="0">
                <a:solidFill>
                  <a:schemeClr val="tx1"/>
                </a:solidFill>
                <a:latin typeface="Times New Roman" panose="02020603050405020304" pitchFamily="18" charset="0"/>
                <a:cs typeface="Times New Roman" panose="02020603050405020304" pitchFamily="18" charset="0"/>
              </a:rPr>
              <a:t>K.SUNDARAMOORTHI., </a:t>
            </a:r>
            <a:r>
              <a:rPr lang="en-IN" sz="7200" b="1" dirty="0">
                <a:solidFill>
                  <a:schemeClr val="tx1"/>
                </a:solidFill>
                <a:latin typeface="Times New Roman" panose="02020603050405020304" pitchFamily="18" charset="0"/>
                <a:cs typeface="Times New Roman" panose="02020603050405020304" pitchFamily="18" charset="0"/>
              </a:rPr>
              <a:t>M.Sc., M.Phil</a:t>
            </a:r>
            <a:r>
              <a:rPr lang="en-IN" sz="7200" b="1" dirty="0" smtClean="0">
                <a:solidFill>
                  <a:schemeClr val="tx1"/>
                </a:solidFill>
                <a:latin typeface="Times New Roman" panose="02020603050405020304" pitchFamily="18" charset="0"/>
                <a:cs typeface="Times New Roman" panose="02020603050405020304" pitchFamily="18" charset="0"/>
              </a:rPr>
              <a:t>.,</a:t>
            </a:r>
          </a:p>
          <a:p>
            <a:r>
              <a:rPr lang="en-IN" sz="8000" b="1" dirty="0">
                <a:solidFill>
                  <a:schemeClr val="tx1"/>
                </a:solidFill>
                <a:latin typeface="Times New Roman" panose="02020603050405020304" pitchFamily="18" charset="0"/>
                <a:cs typeface="Times New Roman" panose="02020603050405020304" pitchFamily="18" charset="0"/>
              </a:rPr>
              <a:t>Assistant Professor</a:t>
            </a:r>
            <a:endParaRPr lang="en-IN" sz="8000" dirty="0">
              <a:solidFill>
                <a:schemeClr val="tx1"/>
              </a:solidFill>
              <a:latin typeface="Times New Roman" panose="02020603050405020304" pitchFamily="18" charset="0"/>
              <a:cs typeface="Times New Roman" panose="02020603050405020304" pitchFamily="18" charset="0"/>
            </a:endParaRPr>
          </a:p>
          <a:p>
            <a:r>
              <a:rPr lang="en-IN" sz="8000" b="1" dirty="0">
                <a:solidFill>
                  <a:schemeClr val="tx1"/>
                </a:solidFill>
                <a:latin typeface="Times New Roman" panose="02020603050405020304" pitchFamily="18" charset="0"/>
                <a:cs typeface="Times New Roman" panose="02020603050405020304" pitchFamily="18" charset="0"/>
              </a:rPr>
              <a:t>Department of Computer Science</a:t>
            </a:r>
            <a:endParaRPr lang="en-IN" sz="8000" dirty="0">
              <a:solidFill>
                <a:schemeClr val="tx1"/>
              </a:solidFill>
              <a:latin typeface="Times New Roman" panose="02020603050405020304" pitchFamily="18" charset="0"/>
              <a:cs typeface="Times New Roman" panose="02020603050405020304" pitchFamily="18" charset="0"/>
            </a:endParaRPr>
          </a:p>
          <a:p>
            <a:endParaRPr lang="en-IN" sz="8000" dirty="0"/>
          </a:p>
          <a:p>
            <a:r>
              <a:rPr lang="en-AU" cap="none" dirty="0" smtClean="0">
                <a:solidFill>
                  <a:schemeClr val="tx1"/>
                </a:solidFill>
                <a:latin typeface="Times New Roman" panose="02020603050405020304" pitchFamily="18" charset="0"/>
                <a:cs typeface="Times New Roman" panose="02020603050405020304" pitchFamily="18" charset="0"/>
              </a:rPr>
              <a:t> </a:t>
            </a:r>
            <a:endParaRPr lang="en-AU" cap="none" dirty="0">
              <a:solidFill>
                <a:schemeClr val="tx1"/>
              </a:solidFill>
              <a:latin typeface="Times New Roman" panose="02020603050405020304" pitchFamily="18" charset="0"/>
              <a:cs typeface="Times New Roman" panose="02020603050405020304" pitchFamily="18" charset="0"/>
            </a:endParaRPr>
          </a:p>
          <a:p>
            <a:endParaRPr lang="en-AU" cap="none" dirty="0">
              <a:solidFill>
                <a:schemeClr val="tx1"/>
              </a:solidFill>
              <a:latin typeface="Times New Roman" panose="02020603050405020304" pitchFamily="18" charset="0"/>
              <a:cs typeface="Times New Roman" panose="02020603050405020304" pitchFamily="18" charset="0"/>
            </a:endParaRPr>
          </a:p>
          <a:p>
            <a:endParaRPr lang="en-AU" cap="none"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930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D72A2-1CC0-BCFB-6CDE-9B4EA722EAA2}"/>
              </a:ext>
            </a:extLst>
          </p:cNvPr>
          <p:cNvSpPr>
            <a:spLocks noGrp="1"/>
          </p:cNvSpPr>
          <p:nvPr>
            <p:ph type="title"/>
          </p:nvPr>
        </p:nvSpPr>
        <p:spPr>
          <a:xfrm>
            <a:off x="1097280" y="-170597"/>
            <a:ext cx="10058400" cy="1450757"/>
          </a:xfrm>
        </p:spPr>
        <p:txBody>
          <a:bodyPr/>
          <a:lstStyle/>
          <a:p>
            <a:pPr algn="ctr"/>
            <a:r>
              <a:rPr lang="en-GB" dirty="0" smtClean="0">
                <a:solidFill>
                  <a:srgbClr val="FF0000"/>
                </a:solidFill>
                <a:latin typeface="Times New Roman" panose="02020603050405020304" pitchFamily="18" charset="0"/>
                <a:cs typeface="Times New Roman" panose="02020603050405020304" pitchFamily="18" charset="0"/>
              </a:rPr>
              <a:t>OUTPUT IMAGE</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004958" y="2001078"/>
            <a:ext cx="5731510" cy="3891238"/>
          </a:xfrm>
          <a:prstGeom prst="rect">
            <a:avLst/>
          </a:prstGeom>
        </p:spPr>
      </p:pic>
    </p:spTree>
    <p:extLst>
      <p:ext uri="{BB962C8B-B14F-4D97-AF65-F5344CB8AC3E}">
        <p14:creationId xmlns:p14="http://schemas.microsoft.com/office/powerpoint/2010/main" val="2803373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CONCLUSION</a:t>
            </a:r>
            <a:endParaRPr lang="en-US" dirty="0">
              <a:solidFill>
                <a:srgbClr val="FF0000"/>
              </a:solidFill>
            </a:endParaRPr>
          </a:p>
        </p:txBody>
      </p:sp>
      <p:sp>
        <p:nvSpPr>
          <p:cNvPr id="3" name="Content Placeholder 2"/>
          <p:cNvSpPr>
            <a:spLocks noGrp="1"/>
          </p:cNvSpPr>
          <p:nvPr>
            <p:ph sz="quarter" idx="13"/>
          </p:nvPr>
        </p:nvSpPr>
        <p:spPr/>
        <p:txBody>
          <a:bodyPr>
            <a:normAutofit/>
          </a:bodyPr>
          <a:lstStyle/>
          <a:p>
            <a:r>
              <a:rPr lang="en-GB" dirty="0"/>
              <a:t> </a:t>
            </a:r>
            <a:r>
              <a:rPr lang="en-GB" cap="none" dirty="0" smtClean="0">
                <a:latin typeface="Times New Roman" panose="02020603050405020304" pitchFamily="18" charset="0"/>
                <a:cs typeface="Times New Roman" panose="02020603050405020304" pitchFamily="18" charset="0"/>
              </a:rPr>
              <a:t>T</a:t>
            </a:r>
            <a:r>
              <a:rPr lang="en-GB" cap="none" dirty="0" smtClean="0">
                <a:latin typeface="Times New Roman" panose="02020603050405020304" pitchFamily="18" charset="0"/>
                <a:cs typeface="Times New Roman" panose="02020603050405020304" pitchFamily="18" charset="0"/>
              </a:rPr>
              <a:t>he Imbalance Between Diseased And Normal Retinal Images In The Dataset Can Pose Challenges For Model Training And Evaluation, Requiring Techniques Such As Oversampling, Under Sampling, Or Class Weighting To Address. Deep Learning Models Are Often Perceived As Black Boxes, Making It Challenging To Interpret Their Decisions. Developing Methods For Explaining Model Predictions, Such As Attention Mechanisms Or Saliency Maps, Can Enhance Trust And Adoption By Healthcare Professionals.</a:t>
            </a:r>
            <a:endParaRPr lang="en-IN" cap="none" dirty="0" smtClean="0">
              <a:latin typeface="Times New Roman" panose="02020603050405020304" pitchFamily="18" charset="0"/>
              <a:cs typeface="Times New Roman" panose="02020603050405020304" pitchFamily="18" charset="0"/>
            </a:endParaRPr>
          </a:p>
          <a:p>
            <a:pPr algn="just"/>
            <a:endParaRPr lang="en-US" sz="1200" cap="none" dirty="0"/>
          </a:p>
        </p:txBody>
      </p:sp>
    </p:spTree>
    <p:extLst>
      <p:ext uri="{BB962C8B-B14F-4D97-AF65-F5344CB8AC3E}">
        <p14:creationId xmlns:p14="http://schemas.microsoft.com/office/powerpoint/2010/main" val="2822633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D72A2-1CC0-BCFB-6CDE-9B4EA722EAA2}"/>
              </a:ext>
            </a:extLst>
          </p:cNvPr>
          <p:cNvSpPr>
            <a:spLocks noGrp="1"/>
          </p:cNvSpPr>
          <p:nvPr>
            <p:ph type="title"/>
          </p:nvPr>
        </p:nvSpPr>
        <p:spPr>
          <a:xfrm>
            <a:off x="871993" y="339613"/>
            <a:ext cx="10058400" cy="1025362"/>
          </a:xfrm>
        </p:spPr>
        <p:txBody>
          <a:bodyPr/>
          <a:lstStyle/>
          <a:p>
            <a:pPr algn="ctr"/>
            <a:r>
              <a:rPr lang="en-US" dirty="0" smtClean="0">
                <a:solidFill>
                  <a:srgbClr val="FF0000"/>
                </a:solidFill>
              </a:rPr>
              <a:t>REFERENCES</a:t>
            </a:r>
            <a:endParaRPr lang="en-US" dirty="0">
              <a:solidFill>
                <a:srgbClr val="FF0000"/>
              </a:solidFill>
            </a:endParaRPr>
          </a:p>
        </p:txBody>
      </p:sp>
      <p:sp>
        <p:nvSpPr>
          <p:cNvPr id="3" name="Content Placeholder 2">
            <a:extLst>
              <a:ext uri="{FF2B5EF4-FFF2-40B4-BE49-F238E27FC236}">
                <a16:creationId xmlns:a16="http://schemas.microsoft.com/office/drawing/2014/main" xmlns="" id="{D6130683-0BD1-DB72-1D28-9755CAF99C22}"/>
              </a:ext>
            </a:extLst>
          </p:cNvPr>
          <p:cNvSpPr>
            <a:spLocks noGrp="1"/>
          </p:cNvSpPr>
          <p:nvPr>
            <p:ph sz="quarter" idx="13"/>
          </p:nvPr>
        </p:nvSpPr>
        <p:spPr>
          <a:xfrm>
            <a:off x="1190045" y="1752969"/>
            <a:ext cx="10058400" cy="4023360"/>
          </a:xfrm>
        </p:spPr>
        <p:txBody>
          <a:bodyPr>
            <a:normAutofit fontScale="25000" lnSpcReduction="20000"/>
          </a:bodyPr>
          <a:lstStyle/>
          <a:p>
            <a:r>
              <a:rPr lang="en-US" sz="6200" cap="none" dirty="0" smtClean="0">
                <a:latin typeface="Times New Roman" panose="02020603050405020304" pitchFamily="18" charset="0"/>
                <a:cs typeface="Times New Roman" panose="02020603050405020304" pitchFamily="18" charset="0"/>
              </a:rPr>
              <a:t>[1] N. Abbas, T. Saba, D. Mohamad, A. </a:t>
            </a:r>
            <a:r>
              <a:rPr lang="en-US" sz="6200" cap="none" dirty="0" err="1" smtClean="0">
                <a:latin typeface="Times New Roman" panose="02020603050405020304" pitchFamily="18" charset="0"/>
                <a:cs typeface="Times New Roman" panose="02020603050405020304" pitchFamily="18" charset="0"/>
              </a:rPr>
              <a:t>Rehman</a:t>
            </a:r>
            <a:r>
              <a:rPr lang="en-US" sz="6200" cap="none" dirty="0" smtClean="0">
                <a:latin typeface="Times New Roman" panose="02020603050405020304" pitchFamily="18" charset="0"/>
                <a:cs typeface="Times New Roman" panose="02020603050405020304" pitchFamily="18" charset="0"/>
              </a:rPr>
              <a:t>, A. </a:t>
            </a:r>
            <a:r>
              <a:rPr lang="en-US" sz="6200" cap="none" dirty="0" err="1" smtClean="0">
                <a:latin typeface="Times New Roman" panose="02020603050405020304" pitchFamily="18" charset="0"/>
                <a:cs typeface="Times New Roman" panose="02020603050405020304" pitchFamily="18" charset="0"/>
              </a:rPr>
              <a:t>Almazyad</a:t>
            </a:r>
            <a:r>
              <a:rPr lang="en-US" sz="6200" cap="none" dirty="0" smtClean="0">
                <a:latin typeface="Times New Roman" panose="02020603050405020304" pitchFamily="18" charset="0"/>
                <a:cs typeface="Times New Roman" panose="02020603050405020304" pitchFamily="18" charset="0"/>
              </a:rPr>
              <a:t>, And J. Saleh Al-</a:t>
            </a:r>
            <a:r>
              <a:rPr lang="en-US" sz="6200" cap="none" dirty="0" err="1" smtClean="0">
                <a:latin typeface="Times New Roman" panose="02020603050405020304" pitchFamily="18" charset="0"/>
                <a:cs typeface="Times New Roman" panose="02020603050405020304" pitchFamily="18" charset="0"/>
              </a:rPr>
              <a:t>ghamdi</a:t>
            </a:r>
            <a:r>
              <a:rPr lang="en-US" sz="6200" cap="none" dirty="0" smtClean="0">
                <a:latin typeface="Times New Roman" panose="02020603050405020304" pitchFamily="18" charset="0"/>
                <a:cs typeface="Times New Roman" panose="02020603050405020304" pitchFamily="18" charset="0"/>
              </a:rPr>
              <a:t>, “Machine Aided Malaria </a:t>
            </a:r>
            <a:r>
              <a:rPr lang="en-US" sz="6200" cap="none" dirty="0" err="1" smtClean="0">
                <a:latin typeface="Times New Roman" panose="02020603050405020304" pitchFamily="18" charset="0"/>
                <a:cs typeface="Times New Roman" panose="02020603050405020304" pitchFamily="18" charset="0"/>
              </a:rPr>
              <a:t>Parasitemia</a:t>
            </a:r>
            <a:r>
              <a:rPr lang="en-US" sz="6200" cap="none" dirty="0" smtClean="0">
                <a:latin typeface="Times New Roman" panose="02020603050405020304" pitchFamily="18" charset="0"/>
                <a:cs typeface="Times New Roman" panose="02020603050405020304" pitchFamily="18" charset="0"/>
              </a:rPr>
              <a:t> Detection In </a:t>
            </a:r>
            <a:r>
              <a:rPr lang="en-US" sz="6200" cap="none" dirty="0" err="1" smtClean="0">
                <a:latin typeface="Times New Roman" panose="02020603050405020304" pitchFamily="18" charset="0"/>
                <a:cs typeface="Times New Roman" panose="02020603050405020304" pitchFamily="18" charset="0"/>
              </a:rPr>
              <a:t>Giemsastained</a:t>
            </a:r>
            <a:r>
              <a:rPr lang="en-US" sz="6200" cap="none" dirty="0" smtClean="0">
                <a:latin typeface="Times New Roman" panose="02020603050405020304" pitchFamily="18" charset="0"/>
                <a:cs typeface="Times New Roman" panose="02020603050405020304" pitchFamily="18" charset="0"/>
              </a:rPr>
              <a:t> Thin Blood Smears,” Neural Computing And Applications, Vol. 29, No. 3, P. 803–818, 2016. [2]</a:t>
            </a:r>
            <a:endParaRPr lang="en-IN" sz="6200" i="1" cap="none" dirty="0" smtClean="0">
              <a:latin typeface="Times New Roman" panose="02020603050405020304" pitchFamily="18" charset="0"/>
              <a:cs typeface="Times New Roman" panose="02020603050405020304" pitchFamily="18" charset="0"/>
            </a:endParaRPr>
          </a:p>
          <a:p>
            <a:r>
              <a:rPr lang="en-US" sz="6200" cap="none" dirty="0" smtClean="0">
                <a:latin typeface="Times New Roman" panose="02020603050405020304" pitchFamily="18" charset="0"/>
                <a:cs typeface="Times New Roman" panose="02020603050405020304" pitchFamily="18" charset="0"/>
              </a:rPr>
              <a:t>A. Capone, I. Ricci, C. </a:t>
            </a:r>
            <a:r>
              <a:rPr lang="en-US" sz="6200" cap="none" dirty="0" err="1" smtClean="0">
                <a:latin typeface="Times New Roman" panose="02020603050405020304" pitchFamily="18" charset="0"/>
                <a:cs typeface="Times New Roman" panose="02020603050405020304" pitchFamily="18" charset="0"/>
              </a:rPr>
              <a:t>Damiani</a:t>
            </a:r>
            <a:r>
              <a:rPr lang="en-US" sz="6200" cap="none" dirty="0" smtClean="0">
                <a:latin typeface="Times New Roman" panose="02020603050405020304" pitchFamily="18" charset="0"/>
                <a:cs typeface="Times New Roman" panose="02020603050405020304" pitchFamily="18" charset="0"/>
              </a:rPr>
              <a:t>, M. </a:t>
            </a:r>
            <a:r>
              <a:rPr lang="en-US" sz="6200" cap="none" dirty="0" err="1" smtClean="0">
                <a:latin typeface="Times New Roman" panose="02020603050405020304" pitchFamily="18" charset="0"/>
                <a:cs typeface="Times New Roman" panose="02020603050405020304" pitchFamily="18" charset="0"/>
              </a:rPr>
              <a:t>Mosca</a:t>
            </a:r>
            <a:r>
              <a:rPr lang="en-US" sz="6200" cap="none" dirty="0" smtClean="0">
                <a:latin typeface="Times New Roman" panose="02020603050405020304" pitchFamily="18" charset="0"/>
                <a:cs typeface="Times New Roman" panose="02020603050405020304" pitchFamily="18" charset="0"/>
              </a:rPr>
              <a:t>, P. Rossi, P. </a:t>
            </a:r>
            <a:r>
              <a:rPr lang="en-US" sz="6200" cap="none" dirty="0" err="1" smtClean="0">
                <a:latin typeface="Times New Roman" panose="02020603050405020304" pitchFamily="18" charset="0"/>
                <a:cs typeface="Times New Roman" panose="02020603050405020304" pitchFamily="18" charset="0"/>
              </a:rPr>
              <a:t>Scuppa</a:t>
            </a:r>
            <a:r>
              <a:rPr lang="en-US" sz="6200" cap="none" dirty="0" smtClean="0">
                <a:latin typeface="Times New Roman" panose="02020603050405020304" pitchFamily="18" charset="0"/>
                <a:cs typeface="Times New Roman" panose="02020603050405020304" pitchFamily="18" charset="0"/>
              </a:rPr>
              <a:t>, E. </a:t>
            </a:r>
            <a:r>
              <a:rPr lang="en-US" sz="6200" cap="none" dirty="0" err="1" smtClean="0">
                <a:latin typeface="Times New Roman" panose="02020603050405020304" pitchFamily="18" charset="0"/>
                <a:cs typeface="Times New Roman" panose="02020603050405020304" pitchFamily="18" charset="0"/>
              </a:rPr>
              <a:t>Crotti</a:t>
            </a:r>
            <a:r>
              <a:rPr lang="en-US" sz="6200" cap="none" dirty="0" smtClean="0">
                <a:latin typeface="Times New Roman" panose="02020603050405020304" pitchFamily="18" charset="0"/>
                <a:cs typeface="Times New Roman" panose="02020603050405020304" pitchFamily="18" charset="0"/>
              </a:rPr>
              <a:t>, S. Epis, M. </a:t>
            </a:r>
            <a:r>
              <a:rPr lang="en-US" sz="6200" cap="none" dirty="0" err="1" smtClean="0">
                <a:latin typeface="Times New Roman" panose="02020603050405020304" pitchFamily="18" charset="0"/>
                <a:cs typeface="Times New Roman" panose="02020603050405020304" pitchFamily="18" charset="0"/>
              </a:rPr>
              <a:t>Angeletti</a:t>
            </a:r>
            <a:r>
              <a:rPr lang="en-US" sz="6200" cap="none" dirty="0" smtClean="0">
                <a:latin typeface="Times New Roman" panose="02020603050405020304" pitchFamily="18" charset="0"/>
                <a:cs typeface="Times New Roman" panose="02020603050405020304" pitchFamily="18" charset="0"/>
              </a:rPr>
              <a:t>, M. </a:t>
            </a:r>
            <a:r>
              <a:rPr lang="en-US" sz="6200" cap="none" dirty="0" err="1" smtClean="0">
                <a:latin typeface="Times New Roman" panose="02020603050405020304" pitchFamily="18" charset="0"/>
                <a:cs typeface="Times New Roman" panose="02020603050405020304" pitchFamily="18" charset="0"/>
              </a:rPr>
              <a:t>Valzano</a:t>
            </a:r>
            <a:r>
              <a:rPr lang="en-US" sz="6200" cap="none" dirty="0" smtClean="0">
                <a:latin typeface="Times New Roman" panose="02020603050405020304" pitchFamily="18" charset="0"/>
                <a:cs typeface="Times New Roman" panose="02020603050405020304" pitchFamily="18" charset="0"/>
              </a:rPr>
              <a:t>, L. </a:t>
            </a:r>
            <a:r>
              <a:rPr lang="en-US" sz="6200" cap="none" dirty="0" err="1" smtClean="0">
                <a:latin typeface="Times New Roman" panose="02020603050405020304" pitchFamily="18" charset="0"/>
                <a:cs typeface="Times New Roman" panose="02020603050405020304" pitchFamily="18" charset="0"/>
              </a:rPr>
              <a:t>Sacchi</a:t>
            </a:r>
            <a:r>
              <a:rPr lang="en-US" sz="6200" cap="none" dirty="0" smtClean="0">
                <a:latin typeface="Times New Roman" panose="02020603050405020304" pitchFamily="18" charset="0"/>
                <a:cs typeface="Times New Roman" panose="02020603050405020304" pitchFamily="18" charset="0"/>
              </a:rPr>
              <a:t>, C. </a:t>
            </a:r>
            <a:r>
              <a:rPr lang="en-US" sz="6200" cap="none" dirty="0" err="1" smtClean="0">
                <a:latin typeface="Times New Roman" panose="02020603050405020304" pitchFamily="18" charset="0"/>
                <a:cs typeface="Times New Roman" panose="02020603050405020304" pitchFamily="18" charset="0"/>
              </a:rPr>
              <a:t>Bandi</a:t>
            </a:r>
            <a:r>
              <a:rPr lang="en-US" sz="6200" cap="none" dirty="0" smtClean="0">
                <a:latin typeface="Times New Roman" panose="02020603050405020304" pitchFamily="18" charset="0"/>
                <a:cs typeface="Times New Roman" panose="02020603050405020304" pitchFamily="18" charset="0"/>
              </a:rPr>
              <a:t>, D. </a:t>
            </a:r>
            <a:r>
              <a:rPr lang="en-US" sz="6200" cap="none" dirty="0" err="1" smtClean="0">
                <a:latin typeface="Times New Roman" panose="02020603050405020304" pitchFamily="18" charset="0"/>
                <a:cs typeface="Times New Roman" panose="02020603050405020304" pitchFamily="18" charset="0"/>
              </a:rPr>
              <a:t>Daffonchio</a:t>
            </a:r>
            <a:r>
              <a:rPr lang="en-US" sz="6200" cap="none" dirty="0" smtClean="0">
                <a:latin typeface="Times New Roman" panose="02020603050405020304" pitchFamily="18" charset="0"/>
                <a:cs typeface="Times New Roman" panose="02020603050405020304" pitchFamily="18" charset="0"/>
              </a:rPr>
              <a:t>, M. </a:t>
            </a:r>
            <a:r>
              <a:rPr lang="en-US" sz="6200" cap="none" dirty="0" err="1" smtClean="0">
                <a:latin typeface="Times New Roman" panose="02020603050405020304" pitchFamily="18" charset="0"/>
                <a:cs typeface="Times New Roman" panose="02020603050405020304" pitchFamily="18" charset="0"/>
              </a:rPr>
              <a:t>Mandrioli</a:t>
            </a:r>
            <a:r>
              <a:rPr lang="en-US" sz="6200" cap="none" dirty="0" smtClean="0">
                <a:latin typeface="Times New Roman" panose="02020603050405020304" pitchFamily="18" charset="0"/>
                <a:cs typeface="Times New Roman" panose="02020603050405020304" pitchFamily="18" charset="0"/>
              </a:rPr>
              <a:t>, And G. </a:t>
            </a:r>
            <a:r>
              <a:rPr lang="en-US" sz="6200" cap="none" dirty="0" err="1" smtClean="0">
                <a:latin typeface="Times New Roman" panose="02020603050405020304" pitchFamily="18" charset="0"/>
                <a:cs typeface="Times New Roman" panose="02020603050405020304" pitchFamily="18" charset="0"/>
              </a:rPr>
              <a:t>Favia</a:t>
            </a:r>
            <a:r>
              <a:rPr lang="en-US" sz="6200" cap="none" dirty="0" smtClean="0">
                <a:latin typeface="Times New Roman" panose="02020603050405020304" pitchFamily="18" charset="0"/>
                <a:cs typeface="Times New Roman" panose="02020603050405020304" pitchFamily="18" charset="0"/>
              </a:rPr>
              <a:t>, “Interactions Between </a:t>
            </a:r>
            <a:r>
              <a:rPr lang="en-US" sz="6200" cap="none" dirty="0" err="1" smtClean="0">
                <a:latin typeface="Times New Roman" panose="02020603050405020304" pitchFamily="18" charset="0"/>
                <a:cs typeface="Times New Roman" panose="02020603050405020304" pitchFamily="18" charset="0"/>
              </a:rPr>
              <a:t>Asaia</a:t>
            </a:r>
            <a:r>
              <a:rPr lang="en-US" sz="6200" cap="none" dirty="0" smtClean="0">
                <a:latin typeface="Times New Roman" panose="02020603050405020304" pitchFamily="18" charset="0"/>
                <a:cs typeface="Times New Roman" panose="02020603050405020304" pitchFamily="18" charset="0"/>
              </a:rPr>
              <a:t>, Plasmodium And Anopheles: New Insights Into Mosquito Symbiosis And Implications In Malaria Symbiotic Control,” Parasites &amp; Vectors, Vol. 6, P. 182, 2013.</a:t>
            </a:r>
          </a:p>
          <a:p>
            <a:pPr marL="0" indent="0">
              <a:buNone/>
            </a:pPr>
            <a:endParaRPr lang="en-IN" sz="3200" i="1" dirty="0">
              <a:latin typeface="Times New Roman" panose="02020603050405020304" pitchFamily="18" charset="0"/>
              <a:cs typeface="Times New Roman" panose="02020603050405020304" pitchFamily="18" charset="0"/>
            </a:endParaRPr>
          </a:p>
          <a:p>
            <a:r>
              <a:rPr lang="en-IN" sz="4800" b="1" dirty="0" smtClean="0">
                <a:latin typeface="Times New Roman" panose="02020603050405020304" pitchFamily="18" charset="0"/>
                <a:cs typeface="Times New Roman" panose="02020603050405020304" pitchFamily="18" charset="0"/>
              </a:rPr>
              <a:t>WEB REFERENCE</a:t>
            </a:r>
            <a:endParaRPr lang="en-IN" sz="4800" dirty="0" smtClean="0">
              <a:latin typeface="Times New Roman" panose="02020603050405020304" pitchFamily="18" charset="0"/>
              <a:cs typeface="Times New Roman" panose="02020603050405020304" pitchFamily="18" charset="0"/>
            </a:endParaRPr>
          </a:p>
          <a:p>
            <a:r>
              <a:rPr lang="en-IN" sz="4800" b="1" dirty="0">
                <a:latin typeface="Times New Roman" panose="02020603050405020304" pitchFamily="18" charset="0"/>
                <a:cs typeface="Times New Roman" panose="02020603050405020304" pitchFamily="18" charset="0"/>
              </a:rPr>
              <a:t> </a:t>
            </a:r>
            <a:r>
              <a:rPr lang="en-IN" sz="4800" cap="none" dirty="0" smtClean="0">
                <a:latin typeface="Times New Roman" panose="02020603050405020304" pitchFamily="18" charset="0"/>
                <a:cs typeface="Times New Roman" panose="02020603050405020304" pitchFamily="18" charset="0"/>
              </a:rPr>
              <a:t>www://.w3schools.com/</a:t>
            </a:r>
          </a:p>
          <a:p>
            <a:pPr lvl="0"/>
            <a:r>
              <a:rPr lang="en-IN" sz="4800" cap="none" dirty="0" smtClean="0">
                <a:latin typeface="Times New Roman" panose="02020603050405020304" pitchFamily="18" charset="0"/>
                <a:cs typeface="Times New Roman" panose="02020603050405020304" pitchFamily="18" charset="0"/>
              </a:rPr>
              <a:t>www://python.org</a:t>
            </a:r>
          </a:p>
          <a:p>
            <a:pPr lvl="0"/>
            <a:r>
              <a:rPr lang="en-IN" sz="4800" cap="none" dirty="0" smtClean="0">
                <a:latin typeface="Times New Roman" panose="02020603050405020304" pitchFamily="18" charset="0"/>
                <a:cs typeface="Times New Roman" panose="02020603050405020304" pitchFamily="18" charset="0"/>
              </a:rPr>
              <a:t>www://docs.python.org</a:t>
            </a:r>
          </a:p>
          <a:p>
            <a:pPr marL="0" indent="0">
              <a:buNone/>
            </a:pPr>
            <a:r>
              <a:rPr lang="en-IN" sz="4800" cap="none" dirty="0" smtClean="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570871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432" y="2122879"/>
            <a:ext cx="10058400" cy="1450757"/>
          </a:xfrm>
        </p:spPr>
        <p:txBody>
          <a:bodyPr>
            <a:normAutofit/>
          </a:bodyPr>
          <a:lstStyle/>
          <a:p>
            <a:r>
              <a:rPr lang="en-GB" dirty="0" smtClean="0">
                <a:latin typeface="Times New Roman" panose="02020603050405020304" pitchFamily="18" charset="0"/>
                <a:cs typeface="Times New Roman" panose="02020603050405020304" pitchFamily="18" charset="0"/>
              </a:rPr>
              <a:t> </a:t>
            </a:r>
            <a:r>
              <a:rPr lang="en-GB" sz="9600" dirty="0" smtClean="0">
                <a:latin typeface="Times New Roman" panose="02020603050405020304" pitchFamily="18" charset="0"/>
                <a:cs typeface="Times New Roman" panose="02020603050405020304" pitchFamily="18" charset="0"/>
              </a:rPr>
              <a:t>THANK YOU</a:t>
            </a:r>
            <a:endParaRPr lang="en-IN" sz="9600" dirty="0"/>
          </a:p>
        </p:txBody>
      </p:sp>
    </p:spTree>
    <p:extLst>
      <p:ext uri="{BB962C8B-B14F-4D97-AF65-F5344CB8AC3E}">
        <p14:creationId xmlns:p14="http://schemas.microsoft.com/office/powerpoint/2010/main" val="3184367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D72A2-1CC0-BCFB-6CDE-9B4EA722EAA2}"/>
              </a:ext>
            </a:extLst>
          </p:cNvPr>
          <p:cNvSpPr>
            <a:spLocks noGrp="1"/>
          </p:cNvSpPr>
          <p:nvPr>
            <p:ph type="title"/>
          </p:nvPr>
        </p:nvSpPr>
        <p:spPr/>
        <p:txBody>
          <a:bodyPr/>
          <a:lstStyle/>
          <a:p>
            <a:pPr algn="ctr"/>
            <a:r>
              <a:rPr lang="en-AU" dirty="0">
                <a:solidFill>
                  <a:srgbClr val="FF0000"/>
                </a:solidFill>
                <a:latin typeface="Times New Roman" panose="02020603050405020304" pitchFamily="18" charset="0"/>
                <a:cs typeface="Times New Roman" panose="02020603050405020304" pitchFamily="18" charset="0"/>
              </a:rPr>
              <a:t>CONTENTS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6130683-0BD1-DB72-1D28-9755CAF99C22}"/>
              </a:ext>
            </a:extLst>
          </p:cNvPr>
          <p:cNvSpPr>
            <a:spLocks noGrp="1"/>
          </p:cNvSpPr>
          <p:nvPr>
            <p:ph sz="quarter" idx="13"/>
          </p:nvPr>
        </p:nvSpPr>
        <p:spPr/>
        <p:txBody>
          <a:bodyPr>
            <a:normAutofit/>
          </a:bodyPr>
          <a:lstStyle/>
          <a:p>
            <a:pPr>
              <a:buFont typeface="Wingdings" panose="05000000000000000000" pitchFamily="2" charset="2"/>
              <a:buChar char="v"/>
            </a:pPr>
            <a:r>
              <a:rPr lang="en-AU" b="1" dirty="0">
                <a:latin typeface="Times New Roman" panose="02020603050405020304" pitchFamily="18" charset="0"/>
                <a:cs typeface="Times New Roman" panose="02020603050405020304" pitchFamily="18" charset="0"/>
              </a:rPr>
              <a:t>Abstract </a:t>
            </a:r>
          </a:p>
          <a:p>
            <a:pPr>
              <a:buFont typeface="Wingdings" panose="05000000000000000000" pitchFamily="2" charset="2"/>
              <a:buChar char="v"/>
            </a:pPr>
            <a:r>
              <a:rPr lang="en-AU" b="1" dirty="0" smtClean="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AU" b="1" dirty="0" smtClean="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v"/>
            </a:pPr>
            <a:r>
              <a:rPr lang="en-AU" b="1" dirty="0" smtClean="0">
                <a:latin typeface="Times New Roman" panose="02020603050405020304" pitchFamily="18" charset="0"/>
                <a:cs typeface="Times New Roman" panose="02020603050405020304" pitchFamily="18" charset="0"/>
              </a:rPr>
              <a:t>Existing </a:t>
            </a:r>
            <a:r>
              <a:rPr lang="en-AU" b="1" dirty="0">
                <a:latin typeface="Times New Roman" panose="02020603050405020304" pitchFamily="18" charset="0"/>
                <a:cs typeface="Times New Roman" panose="02020603050405020304" pitchFamily="18" charset="0"/>
              </a:rPr>
              <a:t>system  </a:t>
            </a:r>
          </a:p>
          <a:p>
            <a:pPr>
              <a:buFont typeface="Wingdings" panose="05000000000000000000" pitchFamily="2" charset="2"/>
              <a:buChar char="v"/>
            </a:pPr>
            <a:r>
              <a:rPr lang="en-AU" b="1" dirty="0" smtClean="0">
                <a:latin typeface="Times New Roman" panose="02020603050405020304" pitchFamily="18" charset="0"/>
                <a:cs typeface="Times New Roman" panose="02020603050405020304" pitchFamily="18" charset="0"/>
              </a:rPr>
              <a:t>Proposed </a:t>
            </a:r>
            <a:r>
              <a:rPr lang="en-AU" b="1" dirty="0">
                <a:latin typeface="Times New Roman" panose="02020603050405020304" pitchFamily="18" charset="0"/>
                <a:cs typeface="Times New Roman" panose="02020603050405020304" pitchFamily="18" charset="0"/>
              </a:rPr>
              <a:t>system</a:t>
            </a:r>
            <a:endParaRPr lang="en-IN"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a:t>
            </a:r>
          </a:p>
          <a:p>
            <a:pPr>
              <a:buFont typeface="Wingdings" panose="05000000000000000000" pitchFamily="2" charset="2"/>
              <a:buChar char="v"/>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 </a:t>
            </a:r>
          </a:p>
          <a:p>
            <a:pPr>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294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D72A2-1CC0-BCFB-6CDE-9B4EA722EAA2}"/>
              </a:ext>
            </a:extLst>
          </p:cNvPr>
          <p:cNvSpPr>
            <a:spLocks noGrp="1"/>
          </p:cNvSpPr>
          <p:nvPr>
            <p:ph type="title"/>
          </p:nvPr>
        </p:nvSpPr>
        <p:spPr>
          <a:xfrm>
            <a:off x="1097280" y="538395"/>
            <a:ext cx="10058400" cy="951182"/>
          </a:xfrm>
        </p:spPr>
        <p:txBody>
          <a:bodyPr/>
          <a:lstStyle/>
          <a:p>
            <a:pPr algn="ctr"/>
            <a:r>
              <a:rPr lang="en-AU" dirty="0">
                <a:solidFill>
                  <a:srgbClr val="FF0000"/>
                </a:solidFill>
                <a:latin typeface="Times New Roman" panose="02020603050405020304" pitchFamily="18" charset="0"/>
                <a:cs typeface="Times New Roman" panose="02020603050405020304" pitchFamily="18" charset="0"/>
              </a:rPr>
              <a:t>ABSTRACT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6130683-0BD1-DB72-1D28-9755CAF99C22}"/>
              </a:ext>
            </a:extLst>
          </p:cNvPr>
          <p:cNvSpPr>
            <a:spLocks noGrp="1"/>
          </p:cNvSpPr>
          <p:nvPr>
            <p:ph sz="quarter" idx="13"/>
          </p:nvPr>
        </p:nvSpPr>
        <p:spPr>
          <a:xfrm>
            <a:off x="1004552" y="1801412"/>
            <a:ext cx="10151128" cy="5056588"/>
          </a:xfrm>
        </p:spPr>
        <p:txBody>
          <a:bodyPr>
            <a:normAutofit fontScale="25000" lnSpcReduction="20000"/>
          </a:bodyPr>
          <a:lstStyle/>
          <a:p>
            <a:r>
              <a:rPr lang="en-GB" sz="2800" b="1" dirty="0"/>
              <a:t> </a:t>
            </a:r>
            <a:r>
              <a:rPr lang="en-IN" sz="8000" b="1" dirty="0" smtClean="0">
                <a:latin typeface="Times New Roman" panose="02020603050405020304" pitchFamily="18" charset="0"/>
                <a:cs typeface="Times New Roman" panose="02020603050405020304" pitchFamily="18" charset="0"/>
              </a:rPr>
              <a:t>                                                                   </a:t>
            </a:r>
            <a:r>
              <a:rPr lang="en-IN" sz="8000" b="1" dirty="0">
                <a:latin typeface="Times New Roman" panose="02020603050405020304" pitchFamily="18" charset="0"/>
                <a:cs typeface="Times New Roman" panose="02020603050405020304" pitchFamily="18" charset="0"/>
              </a:rPr>
              <a:t>ABSTRACT</a:t>
            </a:r>
          </a:p>
          <a:p>
            <a:r>
              <a:rPr lang="en-GB" sz="8000" cap="none" dirty="0">
                <a:latin typeface="Times New Roman" panose="02020603050405020304" pitchFamily="18" charset="0"/>
                <a:cs typeface="Times New Roman" panose="02020603050405020304" pitchFamily="18" charset="0"/>
              </a:rPr>
              <a:t>D</a:t>
            </a:r>
            <a:r>
              <a:rPr lang="en-GB" sz="8000" cap="none" dirty="0" smtClean="0">
                <a:latin typeface="Times New Roman" panose="02020603050405020304" pitchFamily="18" charset="0"/>
                <a:cs typeface="Times New Roman" panose="02020603050405020304" pitchFamily="18" charset="0"/>
              </a:rPr>
              <a:t>iabetic retinopathy is a serious complication of diabetes and a leading cause of blindness in adults. early detection and diagnosis of this condition through retinal image analysis can significantly improve patient outcomes. in this study, we present a deep learning-based approach for the automated classification of retinal images as either "diseased" or "normal" based on the presence or absence of diabetic retinopathy.</a:t>
            </a:r>
            <a:endParaRPr lang="en-IN" sz="8000" cap="none" dirty="0" smtClean="0">
              <a:latin typeface="Times New Roman" panose="02020603050405020304" pitchFamily="18" charset="0"/>
              <a:cs typeface="Times New Roman" panose="02020603050405020304" pitchFamily="18" charset="0"/>
            </a:endParaRPr>
          </a:p>
          <a:p>
            <a:r>
              <a:rPr lang="en-GB" sz="8000" cap="none" dirty="0">
                <a:latin typeface="Times New Roman" panose="02020603050405020304" pitchFamily="18" charset="0"/>
                <a:cs typeface="Times New Roman" panose="02020603050405020304" pitchFamily="18" charset="0"/>
              </a:rPr>
              <a:t>T</a:t>
            </a:r>
            <a:r>
              <a:rPr lang="en-GB" sz="8000" cap="none" dirty="0" smtClean="0">
                <a:latin typeface="Times New Roman" panose="02020603050405020304" pitchFamily="18" charset="0"/>
                <a:cs typeface="Times New Roman" panose="02020603050405020304" pitchFamily="18" charset="0"/>
              </a:rPr>
              <a:t>he core of our approach lies in leveraging a convolutional neural network (</a:t>
            </a:r>
            <a:r>
              <a:rPr lang="en-GB" sz="8000" cap="none" dirty="0" err="1" smtClean="0">
                <a:latin typeface="Times New Roman" panose="02020603050405020304" pitchFamily="18" charset="0"/>
                <a:cs typeface="Times New Roman" panose="02020603050405020304" pitchFamily="18" charset="0"/>
              </a:rPr>
              <a:t>cnn</a:t>
            </a:r>
            <a:r>
              <a:rPr lang="en-GB" sz="8000" cap="none" dirty="0" smtClean="0">
                <a:latin typeface="Times New Roman" panose="02020603050405020304" pitchFamily="18" charset="0"/>
                <a:cs typeface="Times New Roman" panose="02020603050405020304" pitchFamily="18" charset="0"/>
              </a:rPr>
              <a:t>) architecture trained on a large dataset of label retinal images. we utilize transfer learning techniques, fine-tuning a pre-trained </a:t>
            </a:r>
            <a:r>
              <a:rPr lang="en-GB" sz="8000" cap="none" dirty="0" err="1" smtClean="0">
                <a:latin typeface="Times New Roman" panose="02020603050405020304" pitchFamily="18" charset="0"/>
                <a:cs typeface="Times New Roman" panose="02020603050405020304" pitchFamily="18" charset="0"/>
              </a:rPr>
              <a:t>cnn</a:t>
            </a:r>
            <a:r>
              <a:rPr lang="en-GB" sz="8000" cap="none" dirty="0" smtClean="0">
                <a:latin typeface="Times New Roman" panose="02020603050405020304" pitchFamily="18" charset="0"/>
                <a:cs typeface="Times New Roman" panose="02020603050405020304" pitchFamily="18" charset="0"/>
              </a:rPr>
              <a:t> model to adapt to the specific features relevant to diabetic retinopathy detection. the model is trained using a combination of retinal images annotated by medical professionals.</a:t>
            </a:r>
            <a:endParaRPr lang="en-IN" sz="8000" cap="none" dirty="0" smtClean="0">
              <a:latin typeface="Times New Roman" panose="02020603050405020304" pitchFamily="18" charset="0"/>
              <a:cs typeface="Times New Roman" panose="02020603050405020304" pitchFamily="18" charset="0"/>
            </a:endParaRPr>
          </a:p>
          <a:p>
            <a:r>
              <a:rPr lang="en-GB" sz="8000" cap="none" dirty="0">
                <a:latin typeface="Times New Roman" panose="02020603050405020304" pitchFamily="18" charset="0"/>
                <a:cs typeface="Times New Roman" panose="02020603050405020304" pitchFamily="18" charset="0"/>
              </a:rPr>
              <a:t>O</a:t>
            </a:r>
            <a:r>
              <a:rPr lang="en-GB" sz="8000" cap="none" dirty="0" smtClean="0">
                <a:latin typeface="Times New Roman" panose="02020603050405020304" pitchFamily="18" charset="0"/>
                <a:cs typeface="Times New Roman" panose="02020603050405020304" pitchFamily="18" charset="0"/>
              </a:rPr>
              <a:t>nce trained, the model is capable of making predictions on unseen retinal images. for each input image, the model outputs a probability score indicating the likelihood of diabetic retinopathy being present. we threshold this probability to classify images as either "diseased" or "normal".</a:t>
            </a:r>
            <a:endParaRPr lang="en-IN" sz="8000" cap="none" dirty="0" smtClean="0">
              <a:latin typeface="Times New Roman" panose="02020603050405020304" pitchFamily="18" charset="0"/>
              <a:cs typeface="Times New Roman" panose="02020603050405020304" pitchFamily="18" charset="0"/>
            </a:endParaRPr>
          </a:p>
          <a:p>
            <a:pPr marL="0" indent="0">
              <a:buNone/>
            </a:pPr>
            <a:r>
              <a:rPr lang="en-IN" sz="8000" b="1" cap="none" dirty="0" smtClean="0"/>
              <a:t> </a:t>
            </a:r>
            <a:endParaRPr lang="en-IN" sz="8000" cap="none" dirty="0" smtClean="0"/>
          </a:p>
          <a:p>
            <a:pPr algn="just"/>
            <a:endParaRPr lang="en-AU" sz="8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476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D72A2-1CC0-BCFB-6CDE-9B4EA722EAA2}"/>
              </a:ext>
            </a:extLst>
          </p:cNvPr>
          <p:cNvSpPr>
            <a:spLocks noGrp="1"/>
          </p:cNvSpPr>
          <p:nvPr>
            <p:ph type="title"/>
          </p:nvPr>
        </p:nvSpPr>
        <p:spPr/>
        <p:txBody>
          <a:bodyPr/>
          <a:lstStyle/>
          <a:p>
            <a:pPr algn="ctr"/>
            <a:r>
              <a:rPr lang="en-AU" dirty="0">
                <a:solidFill>
                  <a:srgbClr val="FF0000"/>
                </a:solidFill>
                <a:latin typeface="Times New Roman" panose="02020603050405020304" pitchFamily="18" charset="0"/>
                <a:cs typeface="Times New Roman" panose="02020603050405020304" pitchFamily="18" charset="0"/>
              </a:rPr>
              <a:t>INTRODUCTION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6130683-0BD1-DB72-1D28-9755CAF99C22}"/>
              </a:ext>
            </a:extLst>
          </p:cNvPr>
          <p:cNvSpPr>
            <a:spLocks noGrp="1"/>
          </p:cNvSpPr>
          <p:nvPr>
            <p:ph sz="quarter" idx="13"/>
          </p:nvPr>
        </p:nvSpPr>
        <p:spPr>
          <a:xfrm>
            <a:off x="1097279" y="1845734"/>
            <a:ext cx="10882685" cy="5959796"/>
          </a:xfrm>
        </p:spPr>
        <p:txBody>
          <a:bodyPr>
            <a:normAutofit/>
          </a:bodyPr>
          <a:lstStyle/>
          <a:p>
            <a:r>
              <a:rPr lang="en-GB" b="1" cap="none" dirty="0" smtClean="0"/>
              <a:t>DATA COLLECTION:</a:t>
            </a:r>
            <a:endParaRPr lang="en-IN" cap="none" dirty="0" smtClean="0"/>
          </a:p>
          <a:p>
            <a:r>
              <a:rPr lang="en-GB" cap="none" dirty="0">
                <a:latin typeface="Times New Roman" panose="02020603050405020304" pitchFamily="18" charset="0"/>
                <a:cs typeface="Times New Roman" panose="02020603050405020304" pitchFamily="18" charset="0"/>
              </a:rPr>
              <a:t>A</a:t>
            </a:r>
            <a:r>
              <a:rPr lang="en-GB" cap="none" dirty="0" smtClean="0">
                <a:latin typeface="Times New Roman" panose="02020603050405020304" pitchFamily="18" charset="0"/>
                <a:cs typeface="Times New Roman" panose="02020603050405020304" pitchFamily="18" charset="0"/>
              </a:rPr>
              <a:t>cquiring a comprehensive dataset of retinal images is critical for training and evaluating the classification model. this dataset should encompass a wide range of retinal conditions, including different stages of diabetic retinopathy, as well as images of healthy retinas for comparison. the data collection process involves several steps:</a:t>
            </a:r>
            <a:endParaRPr lang="en-IN" cap="none"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cap="none" dirty="0" smtClean="0"/>
              <a:t> </a:t>
            </a:r>
            <a:r>
              <a:rPr lang="en-GB" b="1" cap="none" dirty="0">
                <a:latin typeface="Times New Roman" panose="02020603050405020304" pitchFamily="18" charset="0"/>
                <a:cs typeface="Times New Roman" panose="02020603050405020304" pitchFamily="18" charset="0"/>
              </a:rPr>
              <a:t>S</a:t>
            </a:r>
            <a:r>
              <a:rPr lang="en-GB" b="1" cap="none" dirty="0" smtClean="0">
                <a:latin typeface="Times New Roman" panose="02020603050405020304" pitchFamily="18" charset="0"/>
                <a:cs typeface="Times New Roman" panose="02020603050405020304" pitchFamily="18" charset="0"/>
              </a:rPr>
              <a:t>ource selection</a:t>
            </a:r>
            <a:endParaRPr lang="en-GB" cap="none"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b="1" cap="none" dirty="0">
                <a:latin typeface="Times New Roman" panose="02020603050405020304" pitchFamily="18" charset="0"/>
                <a:cs typeface="Times New Roman" panose="02020603050405020304" pitchFamily="18" charset="0"/>
              </a:rPr>
              <a:t>A</a:t>
            </a:r>
            <a:r>
              <a:rPr lang="en-GB" b="1" cap="none" dirty="0" smtClean="0">
                <a:latin typeface="Times New Roman" panose="02020603050405020304" pitchFamily="18" charset="0"/>
                <a:cs typeface="Times New Roman" panose="02020603050405020304" pitchFamily="18" charset="0"/>
              </a:rPr>
              <a:t>nnotation</a:t>
            </a:r>
            <a:endParaRPr lang="en-GB" cap="none"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b="1" cap="none" dirty="0">
                <a:latin typeface="Times New Roman" panose="02020603050405020304" pitchFamily="18" charset="0"/>
                <a:cs typeface="Times New Roman" panose="02020603050405020304" pitchFamily="18" charset="0"/>
              </a:rPr>
              <a:t>D</a:t>
            </a:r>
            <a:r>
              <a:rPr lang="en-GB" b="1" cap="none" dirty="0" smtClean="0">
                <a:latin typeface="Times New Roman" panose="02020603050405020304" pitchFamily="18" charset="0"/>
                <a:cs typeface="Times New Roman" panose="02020603050405020304" pitchFamily="18" charset="0"/>
              </a:rPr>
              <a:t>ata augmentation</a:t>
            </a:r>
          </a:p>
          <a:p>
            <a:pPr>
              <a:buFont typeface="Wingdings" panose="05000000000000000000" pitchFamily="2" charset="2"/>
              <a:buChar char="v"/>
            </a:pPr>
            <a:r>
              <a:rPr lang="en-GB" b="1" cap="none" dirty="0">
                <a:latin typeface="Times New Roman" panose="02020603050405020304" pitchFamily="18" charset="0"/>
                <a:cs typeface="Times New Roman" panose="02020603050405020304" pitchFamily="18" charset="0"/>
              </a:rPr>
              <a:t>D</a:t>
            </a:r>
            <a:r>
              <a:rPr lang="en-GB" b="1" cap="none" dirty="0" smtClean="0">
                <a:latin typeface="Times New Roman" panose="02020603050405020304" pitchFamily="18" charset="0"/>
                <a:cs typeface="Times New Roman" panose="02020603050405020304" pitchFamily="18" charset="0"/>
              </a:rPr>
              <a:t>ata quality assurance</a:t>
            </a:r>
          </a:p>
          <a:p>
            <a:endParaRPr lang="en-US" dirty="0"/>
          </a:p>
        </p:txBody>
      </p:sp>
    </p:spTree>
    <p:extLst>
      <p:ext uri="{BB962C8B-B14F-4D97-AF65-F5344CB8AC3E}">
        <p14:creationId xmlns:p14="http://schemas.microsoft.com/office/powerpoint/2010/main" val="260787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D72A2-1CC0-BCFB-6CDE-9B4EA722EAA2}"/>
              </a:ext>
            </a:extLst>
          </p:cNvPr>
          <p:cNvSpPr>
            <a:spLocks noGrp="1"/>
          </p:cNvSpPr>
          <p:nvPr>
            <p:ph type="title"/>
          </p:nvPr>
        </p:nvSpPr>
        <p:spPr>
          <a:xfrm>
            <a:off x="1097280" y="457200"/>
            <a:ext cx="10058400" cy="836341"/>
          </a:xfrm>
        </p:spPr>
        <p:txBody>
          <a:bodyPr>
            <a:normAutofit/>
          </a:bodyPr>
          <a:lstStyle/>
          <a:p>
            <a:pPr algn="ctr"/>
            <a:r>
              <a:rPr lang="en-AU" dirty="0">
                <a:solidFill>
                  <a:srgbClr val="FF0000"/>
                </a:solidFill>
                <a:latin typeface="Times New Roman" panose="02020603050405020304" pitchFamily="18" charset="0"/>
                <a:cs typeface="Times New Roman" panose="02020603050405020304" pitchFamily="18" charset="0"/>
              </a:rPr>
              <a:t>EXISTING SYSTEM </a:t>
            </a:r>
            <a:endParaRPr lang="en-AU"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6130683-0BD1-DB72-1D28-9755CAF99C22}"/>
              </a:ext>
            </a:extLst>
          </p:cNvPr>
          <p:cNvSpPr>
            <a:spLocks noGrp="1"/>
          </p:cNvSpPr>
          <p:nvPr>
            <p:ph sz="quarter" idx="13"/>
          </p:nvPr>
        </p:nvSpPr>
        <p:spPr>
          <a:xfrm>
            <a:off x="1097280" y="1817649"/>
            <a:ext cx="10058400" cy="4051445"/>
          </a:xfrm>
        </p:spPr>
        <p:txBody>
          <a:bodyPr>
            <a:normAutofit/>
          </a:bodyPr>
          <a:lstStyle/>
          <a:p>
            <a:r>
              <a:rPr lang="en-GB" b="1" dirty="0" smtClean="0">
                <a:latin typeface="Times New Roman" panose="02020603050405020304" pitchFamily="18" charset="0"/>
                <a:cs typeface="Times New Roman" panose="02020603050405020304" pitchFamily="18" charset="0"/>
              </a:rPr>
              <a:t>EXISTING SYSTEM:</a:t>
            </a:r>
          </a:p>
          <a:p>
            <a:r>
              <a:rPr lang="en-GB" cap="none" dirty="0" smtClean="0">
                <a:latin typeface="Times New Roman" panose="02020603050405020304" pitchFamily="18" charset="0"/>
                <a:cs typeface="Times New Roman" panose="02020603050405020304" pitchFamily="18" charset="0"/>
              </a:rPr>
              <a:t>The Existing System For Diabetic Retinal Image Classification May Involve Manual Inspection Of Retinal Images By Ophthalmologists Or Trained Medical Professionals.</a:t>
            </a:r>
            <a:endParaRPr lang="en-GB"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b="1" cap="none" dirty="0" smtClean="0">
                <a:latin typeface="Times New Roman" panose="02020603050405020304" pitchFamily="18" charset="0"/>
                <a:cs typeface="Times New Roman" panose="02020603050405020304" pitchFamily="18" charset="0"/>
              </a:rPr>
              <a:t>Manual Examination</a:t>
            </a:r>
          </a:p>
          <a:p>
            <a:pPr>
              <a:buFont typeface="Wingdings" panose="05000000000000000000" pitchFamily="2" charset="2"/>
              <a:buChar char="v"/>
            </a:pPr>
            <a:r>
              <a:rPr lang="en-GB" b="1" cap="none" dirty="0" smtClean="0">
                <a:latin typeface="Times New Roman" panose="02020603050405020304" pitchFamily="18" charset="0"/>
                <a:cs typeface="Times New Roman" panose="02020603050405020304" pitchFamily="18" charset="0"/>
              </a:rPr>
              <a:t>Grading And Diagnosis</a:t>
            </a:r>
          </a:p>
          <a:p>
            <a:pPr>
              <a:buFont typeface="Wingdings" panose="05000000000000000000" pitchFamily="2" charset="2"/>
              <a:buChar char="v"/>
            </a:pPr>
            <a:r>
              <a:rPr lang="en-GB" b="1" cap="none" dirty="0" smtClean="0">
                <a:latin typeface="Times New Roman" panose="02020603050405020304" pitchFamily="18" charset="0"/>
                <a:cs typeface="Times New Roman" panose="02020603050405020304" pitchFamily="18" charset="0"/>
              </a:rPr>
              <a:t>Decision Making</a:t>
            </a:r>
          </a:p>
          <a:p>
            <a:r>
              <a:rPr lang="en-US" b="1" cap="none" dirty="0" smtClean="0">
                <a:latin typeface="Times New Roman" panose="02020603050405020304" pitchFamily="18" charset="0"/>
                <a:cs typeface="Times New Roman" panose="02020603050405020304" pitchFamily="18" charset="0"/>
              </a:rPr>
              <a:t>Advantage:</a:t>
            </a:r>
            <a:r>
              <a:rPr lang="en-GB" cap="none" dirty="0" smtClean="0">
                <a:latin typeface="Times New Roman" panose="02020603050405020304" pitchFamily="18" charset="0"/>
                <a:cs typeface="Times New Roman" panose="02020603050405020304" pitchFamily="18" charset="0"/>
              </a:rPr>
              <a:t>expertise, Accuracy</a:t>
            </a:r>
          </a:p>
          <a:p>
            <a:r>
              <a:rPr lang="en-GB" b="1" cap="none" dirty="0" smtClean="0">
                <a:latin typeface="Times New Roman" panose="02020603050405020304" pitchFamily="18" charset="0"/>
                <a:cs typeface="Times New Roman" panose="02020603050405020304" pitchFamily="18" charset="0"/>
              </a:rPr>
              <a:t>Disadvantage:</a:t>
            </a:r>
            <a:r>
              <a:rPr lang="en-IN" b="1" cap="none" dirty="0" smtClean="0">
                <a:latin typeface="Times New Roman" panose="02020603050405020304" pitchFamily="18" charset="0"/>
                <a:cs typeface="Times New Roman" panose="02020603050405020304" pitchFamily="18" charset="0"/>
              </a:rPr>
              <a:t> </a:t>
            </a:r>
            <a:r>
              <a:rPr lang="en-GB" cap="none" dirty="0" smtClean="0">
                <a:latin typeface="Times New Roman" panose="02020603050405020304" pitchFamily="18" charset="0"/>
                <a:cs typeface="Times New Roman" panose="02020603050405020304" pitchFamily="18" charset="0"/>
              </a:rPr>
              <a:t>Subjectivity, Time-consuming, Resource Intensive</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747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D72A2-1CC0-BCFB-6CDE-9B4EA722EAA2}"/>
              </a:ext>
            </a:extLst>
          </p:cNvPr>
          <p:cNvSpPr>
            <a:spLocks noGrp="1"/>
          </p:cNvSpPr>
          <p:nvPr>
            <p:ph type="title"/>
          </p:nvPr>
        </p:nvSpPr>
        <p:spPr/>
        <p:txBody>
          <a:bodyPr>
            <a:normAutofit/>
          </a:bodyPr>
          <a:lstStyle/>
          <a:p>
            <a:pPr algn="ctr"/>
            <a:r>
              <a:rPr lang="en-AU" sz="5400" dirty="0" smtClean="0">
                <a:solidFill>
                  <a:srgbClr val="FF0000"/>
                </a:solidFill>
                <a:latin typeface="Times New Roman" panose="02020603050405020304" pitchFamily="18" charset="0"/>
                <a:cs typeface="Times New Roman" panose="02020603050405020304" pitchFamily="18" charset="0"/>
              </a:rPr>
              <a:t>PROPOSED SYSTEM</a:t>
            </a:r>
            <a:endParaRPr lang="en-IN" sz="5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6130683-0BD1-DB72-1D28-9755CAF99C22}"/>
              </a:ext>
            </a:extLst>
          </p:cNvPr>
          <p:cNvSpPr>
            <a:spLocks noGrp="1"/>
          </p:cNvSpPr>
          <p:nvPr>
            <p:ph sz="quarter" idx="13"/>
          </p:nvPr>
        </p:nvSpPr>
        <p:spPr/>
        <p:txBody>
          <a:bodyPr>
            <a:normAutofit fontScale="85000" lnSpcReduction="20000"/>
          </a:bodyPr>
          <a:lstStyle/>
          <a:p>
            <a:r>
              <a:rPr lang="en-US" b="1" dirty="0" smtClean="0">
                <a:latin typeface="Times New Roman" panose="02020603050405020304" pitchFamily="18" charset="0"/>
                <a:cs typeface="Times New Roman" panose="02020603050405020304" pitchFamily="18" charset="0"/>
              </a:rPr>
              <a:t>PROPOSED SYSTEM:</a:t>
            </a:r>
            <a:endParaRPr lang="en-US" dirty="0">
              <a:latin typeface="Times New Roman" panose="02020603050405020304" pitchFamily="18" charset="0"/>
              <a:cs typeface="Times New Roman" panose="02020603050405020304" pitchFamily="18" charset="0"/>
            </a:endParaRPr>
          </a:p>
          <a:p>
            <a:r>
              <a:rPr lang="en-US" sz="2400" cap="none" dirty="0" smtClean="0">
                <a:latin typeface="Times New Roman" panose="02020603050405020304" pitchFamily="18" charset="0"/>
                <a:cs typeface="Times New Roman" panose="02020603050405020304" pitchFamily="18" charset="0"/>
              </a:rPr>
              <a:t>The Proposed System Uses Deep-learning To Automatically Learn The Intrinsic Features From Various Scanned Images. Our Experimental Results Show That High Accuracy Can Be Achieved For Source Scanner Identification. The Proposed System Can Also Generate A Reliability Map That Indicates The Manipulated Regions In An Scanned Image.</a:t>
            </a:r>
            <a:endParaRPr lang="en-US" sz="2400" cap="none" dirty="0" smtClean="0"/>
          </a:p>
          <a:p>
            <a:r>
              <a:rPr lang="en-US" b="1" dirty="0" smtClean="0">
                <a:latin typeface="Times New Roman" panose="02020603050405020304" pitchFamily="18" charset="0"/>
                <a:cs typeface="Times New Roman" panose="02020603050405020304" pitchFamily="18" charset="0"/>
              </a:rPr>
              <a:t>Advantages:</a:t>
            </a:r>
          </a:p>
          <a:p>
            <a:pPr marL="0" indent="0" algn="just">
              <a:buNone/>
            </a:pPr>
            <a:r>
              <a:rPr lang="en-US" sz="2400" cap="none" dirty="0" smtClean="0">
                <a:latin typeface="Times New Roman" panose="02020603050405020304" pitchFamily="18" charset="0"/>
                <a:cs typeface="Times New Roman" panose="02020603050405020304" pitchFamily="18" charset="0"/>
              </a:rPr>
              <a:t>             </a:t>
            </a:r>
            <a:r>
              <a:rPr lang="en-GB" sz="2400" cap="none" dirty="0" err="1" smtClean="0">
                <a:latin typeface="Times New Roman" panose="02020603050405020304" pitchFamily="18" charset="0"/>
                <a:cs typeface="Times New Roman" panose="02020603050405020304" pitchFamily="18" charset="0"/>
              </a:rPr>
              <a:t>Efficiency,consistency</a:t>
            </a:r>
            <a:r>
              <a:rPr lang="en-GB" sz="2400" cap="none" dirty="0" smtClean="0">
                <a:latin typeface="Times New Roman" panose="02020603050405020304" pitchFamily="18" charset="0"/>
                <a:cs typeface="Times New Roman" panose="02020603050405020304" pitchFamily="18" charset="0"/>
              </a:rPr>
              <a:t>, Accessibility</a:t>
            </a:r>
            <a:endParaRPr lang="en-GB" sz="2400"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Disadvantages:</a:t>
            </a:r>
          </a:p>
          <a:p>
            <a:pPr marL="0" indent="0">
              <a:buNone/>
            </a:pPr>
            <a:r>
              <a:rPr lang="en-GB" b="1" cap="none" dirty="0" smtClean="0">
                <a:latin typeface="Times New Roman" panose="02020603050405020304" pitchFamily="18" charset="0"/>
                <a:cs typeface="Times New Roman" panose="02020603050405020304" pitchFamily="18" charset="0"/>
              </a:rPr>
              <a:t>                </a:t>
            </a:r>
            <a:r>
              <a:rPr lang="en-GB" cap="none" dirty="0" smtClean="0">
                <a:latin typeface="Times New Roman" panose="02020603050405020304" pitchFamily="18" charset="0"/>
                <a:cs typeface="Times New Roman" panose="02020603050405020304" pitchFamily="18" charset="0"/>
              </a:rPr>
              <a:t>Algorithmic Bias, Interpretability</a:t>
            </a:r>
            <a:r>
              <a:rPr lang="en-IN" cap="none" dirty="0" smtClean="0">
                <a:latin typeface="Times New Roman" panose="02020603050405020304" pitchFamily="18" charset="0"/>
                <a:cs typeface="Times New Roman" panose="02020603050405020304" pitchFamily="18" charset="0"/>
              </a:rPr>
              <a:t> ,</a:t>
            </a:r>
            <a:r>
              <a:rPr lang="en-GB" cap="none" dirty="0" smtClean="0">
                <a:latin typeface="Times New Roman" panose="02020603050405020304" pitchFamily="18" charset="0"/>
                <a:cs typeface="Times New Roman" panose="02020603050405020304" pitchFamily="18" charset="0"/>
              </a:rPr>
              <a:t>Validation And Regulation</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779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D72A2-1CC0-BCFB-6CDE-9B4EA722EAA2}"/>
              </a:ext>
            </a:extLst>
          </p:cNvPr>
          <p:cNvSpPr>
            <a:spLocks noGrp="1"/>
          </p:cNvSpPr>
          <p:nvPr>
            <p:ph type="title"/>
          </p:nvPr>
        </p:nvSpPr>
        <p:spPr/>
        <p:txBody>
          <a:bodyPr/>
          <a:lstStyle/>
          <a:p>
            <a:pPr algn="ctr"/>
            <a:r>
              <a:rPr lang="en-AU" dirty="0" smtClean="0">
                <a:solidFill>
                  <a:srgbClr val="FF0000"/>
                </a:solidFill>
                <a:latin typeface="Times New Roman" panose="02020603050405020304" pitchFamily="18" charset="0"/>
                <a:cs typeface="Times New Roman" panose="02020603050405020304" pitchFamily="18" charset="0"/>
              </a:rPr>
              <a:t>Modules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6130683-0BD1-DB72-1D28-9755CAF99C22}"/>
              </a:ext>
            </a:extLst>
          </p:cNvPr>
          <p:cNvSpPr>
            <a:spLocks noGrp="1"/>
          </p:cNvSpPr>
          <p:nvPr>
            <p:ph sz="quarter" idx="13"/>
          </p:nvPr>
        </p:nvSpPr>
        <p:spPr>
          <a:xfrm>
            <a:off x="553791" y="1751527"/>
            <a:ext cx="10869769" cy="5106473"/>
          </a:xfrm>
        </p:spPr>
        <p:txBody>
          <a:bodyPr>
            <a:normAutofit fontScale="47500" lnSpcReduction="20000"/>
          </a:bodyPr>
          <a:lstStyle/>
          <a:p>
            <a:r>
              <a:rPr lang="en-US" sz="4200" b="1" dirty="0">
                <a:latin typeface="Times New Roman" panose="02020603050405020304" pitchFamily="18" charset="0"/>
                <a:cs typeface="Times New Roman" panose="02020603050405020304" pitchFamily="18" charset="0"/>
              </a:rPr>
              <a:t>1.Load Dataset:</a:t>
            </a:r>
            <a:endParaRPr lang="en-US" sz="4200" dirty="0">
              <a:latin typeface="Times New Roman" panose="02020603050405020304" pitchFamily="18" charset="0"/>
              <a:cs typeface="Times New Roman" panose="02020603050405020304" pitchFamily="18" charset="0"/>
            </a:endParaRPr>
          </a:p>
          <a:p>
            <a:r>
              <a:rPr lang="en-US" sz="4200" cap="none" dirty="0" smtClean="0">
                <a:latin typeface="Times New Roman" panose="02020603050405020304" pitchFamily="18" charset="0"/>
                <a:cs typeface="Times New Roman" panose="02020603050405020304" pitchFamily="18" charset="0"/>
              </a:rPr>
              <a:t>Load Data Set Using Pandas </a:t>
            </a:r>
            <a:r>
              <a:rPr lang="en-US" sz="4200" cap="none" dirty="0" err="1" smtClean="0">
                <a:latin typeface="Times New Roman" panose="02020603050405020304" pitchFamily="18" charset="0"/>
                <a:cs typeface="Times New Roman" panose="02020603050405020304" pitchFamily="18" charset="0"/>
              </a:rPr>
              <a:t>Read_csv</a:t>
            </a:r>
            <a:r>
              <a:rPr lang="en-US" sz="4200" cap="none" dirty="0" smtClean="0">
                <a:latin typeface="Times New Roman" panose="02020603050405020304" pitchFamily="18" charset="0"/>
                <a:cs typeface="Times New Roman" panose="02020603050405020304" pitchFamily="18" charset="0"/>
              </a:rPr>
              <a:t>() Method.</a:t>
            </a:r>
            <a:r>
              <a:rPr lang="en-US" sz="4200" b="1" cap="none" dirty="0" smtClean="0">
                <a:latin typeface="Times New Roman" panose="02020603050405020304" pitchFamily="18" charset="0"/>
                <a:cs typeface="Times New Roman" panose="02020603050405020304" pitchFamily="18" charset="0"/>
              </a:rPr>
              <a:t> </a:t>
            </a:r>
            <a:endParaRPr lang="en-US" sz="4200" cap="none" dirty="0" smtClean="0">
              <a:latin typeface="Times New Roman" panose="02020603050405020304" pitchFamily="18" charset="0"/>
              <a:cs typeface="Times New Roman" panose="02020603050405020304" pitchFamily="18" charset="0"/>
            </a:endParaRPr>
          </a:p>
          <a:p>
            <a:r>
              <a:rPr lang="en-US" sz="4200" b="1" dirty="0" smtClean="0">
                <a:latin typeface="Times New Roman" panose="02020603050405020304" pitchFamily="18" charset="0"/>
                <a:cs typeface="Times New Roman" panose="02020603050405020304" pitchFamily="18" charset="0"/>
              </a:rPr>
              <a:t>2.Split </a:t>
            </a:r>
            <a:r>
              <a:rPr lang="en-US" sz="4200" b="1" dirty="0">
                <a:latin typeface="Times New Roman" panose="02020603050405020304" pitchFamily="18" charset="0"/>
                <a:cs typeface="Times New Roman" panose="02020603050405020304" pitchFamily="18" charset="0"/>
              </a:rPr>
              <a:t>Data Set:</a:t>
            </a:r>
            <a:endParaRPr lang="en-US" sz="4200" dirty="0">
              <a:latin typeface="Times New Roman" panose="02020603050405020304" pitchFamily="18" charset="0"/>
              <a:cs typeface="Times New Roman" panose="02020603050405020304" pitchFamily="18" charset="0"/>
            </a:endParaRPr>
          </a:p>
          <a:p>
            <a:r>
              <a:rPr lang="en-US" sz="4200" cap="none" dirty="0" smtClean="0">
                <a:latin typeface="Times New Roman" panose="02020603050405020304" pitchFamily="18" charset="0"/>
                <a:cs typeface="Times New Roman" panose="02020603050405020304" pitchFamily="18" charset="0"/>
              </a:rPr>
              <a:t>Split The Data Set To Two Types. One Is Train Data Test And Another One Is Test Data Set. </a:t>
            </a:r>
          </a:p>
          <a:p>
            <a:r>
              <a:rPr lang="en-US" sz="4200" b="1" dirty="0" smtClean="0">
                <a:latin typeface="Times New Roman" panose="02020603050405020304" pitchFamily="18" charset="0"/>
                <a:cs typeface="Times New Roman" panose="02020603050405020304" pitchFamily="18" charset="0"/>
              </a:rPr>
              <a:t>3.Train </a:t>
            </a:r>
            <a:r>
              <a:rPr lang="en-US" sz="4200" b="1" dirty="0">
                <a:latin typeface="Times New Roman" panose="02020603050405020304" pitchFamily="18" charset="0"/>
                <a:cs typeface="Times New Roman" panose="02020603050405020304" pitchFamily="18" charset="0"/>
              </a:rPr>
              <a:t>data set:</a:t>
            </a:r>
            <a:endParaRPr lang="en-US" sz="4200" dirty="0">
              <a:latin typeface="Times New Roman" panose="02020603050405020304" pitchFamily="18" charset="0"/>
              <a:cs typeface="Times New Roman" panose="02020603050405020304" pitchFamily="18" charset="0"/>
            </a:endParaRPr>
          </a:p>
          <a:p>
            <a:r>
              <a:rPr lang="en-US" sz="4200" cap="none" dirty="0" smtClean="0">
                <a:latin typeface="Times New Roman" panose="02020603050405020304" pitchFamily="18" charset="0"/>
                <a:cs typeface="Times New Roman" panose="02020603050405020304" pitchFamily="18" charset="0"/>
              </a:rPr>
              <a:t>Train Data Set Will Train Our Data Set Using Fit Method.</a:t>
            </a:r>
            <a:r>
              <a:rPr lang="en-US" sz="4200" b="1" cap="none" dirty="0" smtClean="0">
                <a:latin typeface="Times New Roman" panose="02020603050405020304" pitchFamily="18" charset="0"/>
                <a:cs typeface="Times New Roman" panose="02020603050405020304" pitchFamily="18" charset="0"/>
              </a:rPr>
              <a:t> </a:t>
            </a:r>
            <a:endParaRPr lang="en-US" sz="4200" cap="none" dirty="0" smtClean="0">
              <a:latin typeface="Times New Roman" panose="02020603050405020304" pitchFamily="18" charset="0"/>
              <a:cs typeface="Times New Roman" panose="02020603050405020304" pitchFamily="18" charset="0"/>
            </a:endParaRPr>
          </a:p>
          <a:p>
            <a:r>
              <a:rPr lang="en-US" sz="5000" b="1" cap="none" dirty="0" smtClean="0">
                <a:latin typeface="Times New Roman" panose="02020603050405020304" pitchFamily="18" charset="0"/>
                <a:cs typeface="Times New Roman" panose="02020603050405020304" pitchFamily="18" charset="0"/>
              </a:rPr>
              <a:t>4.TEST DATA SET:</a:t>
            </a:r>
            <a:endParaRPr lang="en-US" sz="5000" cap="none" dirty="0" smtClean="0">
              <a:latin typeface="Times New Roman" panose="02020603050405020304" pitchFamily="18" charset="0"/>
              <a:cs typeface="Times New Roman" panose="02020603050405020304" pitchFamily="18" charset="0"/>
            </a:endParaRPr>
          </a:p>
          <a:p>
            <a:r>
              <a:rPr lang="en-US" sz="4200" cap="none" dirty="0" smtClean="0">
                <a:latin typeface="Times New Roman" panose="02020603050405020304" pitchFamily="18" charset="0"/>
                <a:cs typeface="Times New Roman" panose="02020603050405020304" pitchFamily="18" charset="0"/>
              </a:rPr>
              <a:t>Test Data Set Will Test The Data Set Using Algorithm</a:t>
            </a:r>
            <a:r>
              <a:rPr lang="en-US" sz="5000" cap="none" dirty="0" smtClean="0">
                <a:latin typeface="Times New Roman" panose="02020603050405020304" pitchFamily="18" charset="0"/>
                <a:cs typeface="Times New Roman" panose="02020603050405020304" pitchFamily="18" charset="0"/>
              </a:rPr>
              <a:t>.</a:t>
            </a:r>
            <a:r>
              <a:rPr lang="en-US" sz="5000" b="1" dirty="0">
                <a:latin typeface="Times New Roman" panose="02020603050405020304" pitchFamily="18" charset="0"/>
                <a:cs typeface="Times New Roman" panose="02020603050405020304" pitchFamily="18" charset="0"/>
              </a:rPr>
              <a:t> </a:t>
            </a:r>
            <a:endParaRPr lang="en-US" sz="5000" dirty="0">
              <a:latin typeface="Times New Roman" panose="02020603050405020304" pitchFamily="18" charset="0"/>
              <a:cs typeface="Times New Roman" panose="02020603050405020304" pitchFamily="18" charset="0"/>
            </a:endParaRPr>
          </a:p>
          <a:p>
            <a:r>
              <a:rPr lang="en-US" sz="4200" b="1" dirty="0">
                <a:latin typeface="Times New Roman" panose="02020603050405020304" pitchFamily="18" charset="0"/>
                <a:cs typeface="Times New Roman" panose="02020603050405020304" pitchFamily="18" charset="0"/>
              </a:rPr>
              <a:t>5.Predict data set:</a:t>
            </a:r>
            <a:endParaRPr lang="en-US" sz="4200" dirty="0">
              <a:latin typeface="Times New Roman" panose="02020603050405020304" pitchFamily="18" charset="0"/>
              <a:cs typeface="Times New Roman" panose="02020603050405020304" pitchFamily="18" charset="0"/>
            </a:endParaRPr>
          </a:p>
          <a:p>
            <a:r>
              <a:rPr lang="en-US" sz="4200" cap="none" dirty="0" smtClean="0">
                <a:latin typeface="Times New Roman" panose="02020603050405020304" pitchFamily="18" charset="0"/>
                <a:cs typeface="Times New Roman" panose="02020603050405020304" pitchFamily="18" charset="0"/>
              </a:rPr>
              <a:t>Predict() Method Will Predict The Results.</a:t>
            </a:r>
            <a:endParaRPr lang="en-US" sz="4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915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D72A2-1CC0-BCFB-6CDE-9B4EA722EAA2}"/>
              </a:ext>
            </a:extLst>
          </p:cNvPr>
          <p:cNvSpPr>
            <a:spLocks noGrp="1"/>
          </p:cNvSpPr>
          <p:nvPr>
            <p:ph type="title"/>
          </p:nvPr>
        </p:nvSpPr>
        <p:spPr/>
        <p:txBody>
          <a:bodyPr/>
          <a:lstStyle/>
          <a:p>
            <a:pPr algn="ctr"/>
            <a:r>
              <a:rPr lang="en-AU" dirty="0">
                <a:solidFill>
                  <a:srgbClr val="FF0000"/>
                </a:solidFill>
                <a:latin typeface="Times New Roman" panose="02020603050405020304" pitchFamily="18" charset="0"/>
                <a:cs typeface="Times New Roman" panose="02020603050405020304" pitchFamily="18" charset="0"/>
              </a:rPr>
              <a:t>Software Requirements Specifications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6130683-0BD1-DB72-1D28-9755CAF99C22}"/>
              </a:ext>
            </a:extLst>
          </p:cNvPr>
          <p:cNvSpPr>
            <a:spLocks noGrp="1"/>
          </p:cNvSpPr>
          <p:nvPr>
            <p:ph sz="quarter" idx="13"/>
          </p:nvPr>
        </p:nvSpPr>
        <p:spPr/>
        <p:txBody>
          <a:bodyPr>
            <a:normAutofit/>
          </a:bodyPr>
          <a:lstStyle/>
          <a:p>
            <a:pPr>
              <a:buFont typeface="Wingdings" panose="05000000000000000000" pitchFamily="2" charset="2"/>
              <a:buChar char="v"/>
            </a:pPr>
            <a:r>
              <a:rPr lang="en-AU" b="1" dirty="0">
                <a:latin typeface="Times New Roman" panose="02020603050405020304" pitchFamily="18" charset="0"/>
                <a:cs typeface="Times New Roman" panose="02020603050405020304" pitchFamily="18" charset="0"/>
              </a:rPr>
              <a:t>Hardware </a:t>
            </a:r>
            <a:r>
              <a:rPr lang="en-AU" b="1" dirty="0" smtClean="0">
                <a:latin typeface="Times New Roman" panose="02020603050405020304" pitchFamily="18" charset="0"/>
                <a:cs typeface="Times New Roman" panose="02020603050405020304" pitchFamily="18" charset="0"/>
              </a:rPr>
              <a:t>requirement</a:t>
            </a:r>
            <a:endParaRPr lang="en-AU"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Memory - 8GB RAM</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Intel I5 Core Processor</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Hard Disk : 250 </a:t>
            </a:r>
            <a:r>
              <a:rPr lang="en-US" b="1" dirty="0" smtClean="0">
                <a:latin typeface="Times New Roman" panose="02020603050405020304" pitchFamily="18" charset="0"/>
                <a:cs typeface="Times New Roman" panose="02020603050405020304" pitchFamily="18" charset="0"/>
              </a:rPr>
              <a:t>Gb</a:t>
            </a:r>
            <a:endParaRPr lang="en-AU"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AU" b="1" dirty="0">
                <a:latin typeface="Times New Roman" panose="02020603050405020304" pitchFamily="18" charset="0"/>
                <a:cs typeface="Times New Roman" panose="02020603050405020304" pitchFamily="18" charset="0"/>
              </a:rPr>
              <a:t>Software requirement </a:t>
            </a:r>
          </a:p>
          <a:p>
            <a:pPr marL="0" indent="0">
              <a:buNone/>
            </a:pPr>
            <a:r>
              <a:rPr lang="en-US" b="1" dirty="0">
                <a:latin typeface="Times New Roman" panose="02020603050405020304" pitchFamily="18" charset="0"/>
                <a:cs typeface="Times New Roman" panose="02020603050405020304" pitchFamily="18" charset="0"/>
              </a:rPr>
              <a:t>Operating System: windows, </a:t>
            </a:r>
            <a:r>
              <a:rPr lang="en-US" b="1" dirty="0" err="1">
                <a:latin typeface="Times New Roman" panose="02020603050405020304" pitchFamily="18" charset="0"/>
                <a:cs typeface="Times New Roman" panose="02020603050405020304" pitchFamily="18" charset="0"/>
              </a:rPr>
              <a:t>linux</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Python </a:t>
            </a:r>
            <a:r>
              <a:rPr lang="en-US" b="1" dirty="0" smtClean="0">
                <a:latin typeface="Times New Roman" panose="02020603050405020304" pitchFamily="18" charset="0"/>
                <a:cs typeface="Times New Roman" panose="02020603050405020304" pitchFamily="18" charset="0"/>
              </a:rPr>
              <a:t>i3.7</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08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D72A2-1CC0-BCFB-6CDE-9B4EA722EAA2}"/>
              </a:ext>
            </a:extLst>
          </p:cNvPr>
          <p:cNvSpPr>
            <a:spLocks noGrp="1"/>
          </p:cNvSpPr>
          <p:nvPr>
            <p:ph type="title"/>
          </p:nvPr>
        </p:nvSpPr>
        <p:spPr>
          <a:xfrm>
            <a:off x="1097280" y="-170597"/>
            <a:ext cx="10093884" cy="1632125"/>
          </a:xfrm>
        </p:spPr>
        <p:txBody>
          <a:bodyPr/>
          <a:lstStyle/>
          <a:p>
            <a:pPr algn="ctr"/>
            <a:r>
              <a:rPr lang="en-GB" dirty="0" smtClean="0">
                <a:solidFill>
                  <a:srgbClr val="FF0000"/>
                </a:solidFill>
                <a:latin typeface="Times New Roman" panose="02020603050405020304" pitchFamily="18" charset="0"/>
                <a:cs typeface="Times New Roman" panose="02020603050405020304" pitchFamily="18" charset="0"/>
              </a:rPr>
              <a:t>SYSTEM DESIGN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20" name="Rectangle 4"/>
          <p:cNvSpPr>
            <a:spLocks noChangeArrowheads="1"/>
          </p:cNvSpPr>
          <p:nvPr/>
        </p:nvSpPr>
        <p:spPr bwMode="auto">
          <a:xfrm>
            <a:off x="4508935" y="1949124"/>
            <a:ext cx="2164820" cy="323624"/>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Load image</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a:off x="5427600" y="2287605"/>
            <a:ext cx="17857" cy="260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2"/>
          <p:cNvSpPr>
            <a:spLocks noChangeArrowheads="1"/>
          </p:cNvSpPr>
          <p:nvPr/>
        </p:nvSpPr>
        <p:spPr bwMode="auto">
          <a:xfrm>
            <a:off x="4508935" y="2548748"/>
            <a:ext cx="2164820" cy="259388"/>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Preprocess</a:t>
            </a:r>
            <a:r>
              <a:rPr kumimoji="0" lang="en-GB"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image</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23" name="Straight Arrow Connector 22"/>
          <p:cNvCxnSpPr/>
          <p:nvPr/>
        </p:nvCxnSpPr>
        <p:spPr>
          <a:xfrm>
            <a:off x="5418075" y="2856694"/>
            <a:ext cx="9525" cy="275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4"/>
          <p:cNvSpPr>
            <a:spLocks noChangeArrowheads="1"/>
          </p:cNvSpPr>
          <p:nvPr/>
        </p:nvSpPr>
        <p:spPr bwMode="auto">
          <a:xfrm>
            <a:off x="4508935" y="3133370"/>
            <a:ext cx="2164820" cy="27321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 the model</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9"/>
          <p:cNvSpPr>
            <a:spLocks noChangeArrowheads="1"/>
          </p:cNvSpPr>
          <p:nvPr/>
        </p:nvSpPr>
        <p:spPr bwMode="auto">
          <a:xfrm>
            <a:off x="4108174" y="18155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6" name="Rectangle 33"/>
          <p:cNvSpPr>
            <a:spLocks noChangeArrowheads="1"/>
          </p:cNvSpPr>
          <p:nvPr/>
        </p:nvSpPr>
        <p:spPr bwMode="auto">
          <a:xfrm>
            <a:off x="4108174" y="22727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35" name="Straight Arrow Connector 34"/>
          <p:cNvCxnSpPr/>
          <p:nvPr/>
        </p:nvCxnSpPr>
        <p:spPr>
          <a:xfrm>
            <a:off x="5427600" y="3388841"/>
            <a:ext cx="0" cy="2992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427600" y="4046538"/>
            <a:ext cx="0" cy="279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26"/>
          <p:cNvSpPr>
            <a:spLocks noChangeArrowheads="1"/>
          </p:cNvSpPr>
          <p:nvPr/>
        </p:nvSpPr>
        <p:spPr bwMode="auto">
          <a:xfrm>
            <a:off x="4508935" y="3705225"/>
            <a:ext cx="2164820" cy="33685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Save that model</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39" name="Straight Arrow Connector 38"/>
          <p:cNvCxnSpPr/>
          <p:nvPr/>
        </p:nvCxnSpPr>
        <p:spPr>
          <a:xfrm flipH="1">
            <a:off x="5427600" y="4669178"/>
            <a:ext cx="1" cy="231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28"/>
          <p:cNvSpPr>
            <a:spLocks noChangeArrowheads="1"/>
          </p:cNvSpPr>
          <p:nvPr/>
        </p:nvSpPr>
        <p:spPr bwMode="auto">
          <a:xfrm>
            <a:off x="4508935" y="4327983"/>
            <a:ext cx="2164820" cy="313078"/>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Run the main program</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cxnSp>
        <p:nvCxnSpPr>
          <p:cNvPr id="41" name="Straight Arrow Connector 40"/>
          <p:cNvCxnSpPr/>
          <p:nvPr/>
        </p:nvCxnSpPr>
        <p:spPr>
          <a:xfrm>
            <a:off x="5400218" y="5254388"/>
            <a:ext cx="0" cy="259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30"/>
          <p:cNvSpPr>
            <a:spLocks noChangeArrowheads="1"/>
          </p:cNvSpPr>
          <p:nvPr/>
        </p:nvSpPr>
        <p:spPr bwMode="auto">
          <a:xfrm>
            <a:off x="4508935" y="4900368"/>
            <a:ext cx="2164820" cy="35402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Upload the image</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32"/>
          <p:cNvSpPr>
            <a:spLocks noChangeArrowheads="1"/>
          </p:cNvSpPr>
          <p:nvPr/>
        </p:nvSpPr>
        <p:spPr bwMode="auto">
          <a:xfrm>
            <a:off x="4508935" y="5519696"/>
            <a:ext cx="2164820" cy="34801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Visualization</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4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endParaRPr lang="en-IN"/>
          </a:p>
        </p:txBody>
      </p:sp>
      <p:sp>
        <p:nvSpPr>
          <p:cNvPr id="46" name="Rectangle 55"/>
          <p:cNvSpPr>
            <a:spLocks noChangeArrowheads="1"/>
          </p:cNvSpPr>
          <p:nvPr/>
        </p:nvSpPr>
        <p:spPr bwMode="auto">
          <a:xfrm>
            <a:off x="723077" y="1909484"/>
            <a:ext cx="1569660"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71600" algn="l"/>
              </a:tabLst>
              <a:defRPr>
                <a:solidFill>
                  <a:schemeClr val="tx1"/>
                </a:solidFill>
                <a:latin typeface="Arial" panose="020B0604020202020204" pitchFamily="34" charset="0"/>
              </a:defRPr>
            </a:lvl1pPr>
            <a:lvl2pPr eaLnBrk="0" fontAlgn="base" hangingPunct="0">
              <a:spcBef>
                <a:spcPct val="0"/>
              </a:spcBef>
              <a:spcAft>
                <a:spcPct val="0"/>
              </a:spcAft>
              <a:tabLst>
                <a:tab pos="1371600" algn="l"/>
              </a:tabLst>
              <a:defRPr>
                <a:solidFill>
                  <a:schemeClr val="tx1"/>
                </a:solidFill>
                <a:latin typeface="Arial" panose="020B0604020202020204" pitchFamily="34" charset="0"/>
              </a:defRPr>
            </a:lvl2pPr>
            <a:lvl3pPr eaLnBrk="0" fontAlgn="base" hangingPunct="0">
              <a:spcBef>
                <a:spcPct val="0"/>
              </a:spcBef>
              <a:spcAft>
                <a:spcPct val="0"/>
              </a:spcAft>
              <a:tabLst>
                <a:tab pos="1371600" algn="l"/>
              </a:tabLst>
              <a:defRPr>
                <a:solidFill>
                  <a:schemeClr val="tx1"/>
                </a:solidFill>
                <a:latin typeface="Arial" panose="020B0604020202020204" pitchFamily="34" charset="0"/>
              </a:defRPr>
            </a:lvl3pPr>
            <a:lvl4pPr eaLnBrk="0" fontAlgn="base" hangingPunct="0">
              <a:spcBef>
                <a:spcPct val="0"/>
              </a:spcBef>
              <a:spcAft>
                <a:spcPct val="0"/>
              </a:spcAft>
              <a:tabLst>
                <a:tab pos="1371600" algn="l"/>
              </a:tabLst>
              <a:defRPr>
                <a:solidFill>
                  <a:schemeClr val="tx1"/>
                </a:solidFill>
                <a:latin typeface="Arial" panose="020B0604020202020204" pitchFamily="34" charset="0"/>
              </a:defRPr>
            </a:lvl4pPr>
            <a:lvl5pPr eaLnBrk="0" fontAlgn="base" hangingPunct="0">
              <a:spcBef>
                <a:spcPct val="0"/>
              </a:spcBef>
              <a:spcAft>
                <a:spcPct val="0"/>
              </a:spcAft>
              <a:tabLst>
                <a:tab pos="1371600" algn="l"/>
              </a:tabLst>
              <a:defRPr>
                <a:solidFill>
                  <a:schemeClr val="tx1"/>
                </a:solidFill>
                <a:latin typeface="Arial" panose="020B0604020202020204" pitchFamily="34" charset="0"/>
              </a:defRPr>
            </a:lvl5pPr>
            <a:lvl6pPr eaLnBrk="0" fontAlgn="base" hangingPunct="0">
              <a:spcBef>
                <a:spcPct val="0"/>
              </a:spcBef>
              <a:spcAft>
                <a:spcPct val="0"/>
              </a:spcAft>
              <a:tabLst>
                <a:tab pos="1371600" algn="l"/>
              </a:tabLst>
              <a:defRPr>
                <a:solidFill>
                  <a:schemeClr val="tx1"/>
                </a:solidFill>
                <a:latin typeface="Arial" panose="020B0604020202020204" pitchFamily="34" charset="0"/>
              </a:defRPr>
            </a:lvl6pPr>
            <a:lvl7pPr eaLnBrk="0" fontAlgn="base" hangingPunct="0">
              <a:spcBef>
                <a:spcPct val="0"/>
              </a:spcBef>
              <a:spcAft>
                <a:spcPct val="0"/>
              </a:spcAft>
              <a:tabLst>
                <a:tab pos="1371600" algn="l"/>
              </a:tabLst>
              <a:defRPr>
                <a:solidFill>
                  <a:schemeClr val="tx1"/>
                </a:solidFill>
                <a:latin typeface="Arial" panose="020B0604020202020204" pitchFamily="34" charset="0"/>
              </a:defRPr>
            </a:lvl7pPr>
            <a:lvl8pPr eaLnBrk="0" fontAlgn="base" hangingPunct="0">
              <a:spcBef>
                <a:spcPct val="0"/>
              </a:spcBef>
              <a:spcAft>
                <a:spcPct val="0"/>
              </a:spcAft>
              <a:tabLst>
                <a:tab pos="1371600" algn="l"/>
              </a:tabLst>
              <a:defRPr>
                <a:solidFill>
                  <a:schemeClr val="tx1"/>
                </a:solidFill>
                <a:latin typeface="Arial" panose="020B0604020202020204" pitchFamily="34" charset="0"/>
              </a:defRPr>
            </a:lvl8pPr>
            <a:lvl9pPr eaLnBrk="0" fontAlgn="base" hangingPunct="0">
              <a:spcBef>
                <a:spcPct val="0"/>
              </a:spcBef>
              <a:spcAft>
                <a:spcPct val="0"/>
              </a:spcAft>
              <a:tabLst>
                <a:tab pos="1371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71600" algn="l"/>
              </a:tabLst>
            </a:pP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71600" algn="l"/>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71600" algn="l"/>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1371600" algn="l"/>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4217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283</TotalTime>
  <Words>456</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Tw Cen MT</vt:lpstr>
      <vt:lpstr>Wingdings</vt:lpstr>
      <vt:lpstr>Droplet</vt:lpstr>
      <vt:lpstr>PowerPoint Presentation</vt:lpstr>
      <vt:lpstr>CONTENTS</vt:lpstr>
      <vt:lpstr>ABSTRACT</vt:lpstr>
      <vt:lpstr>INTRODUCTION</vt:lpstr>
      <vt:lpstr>EXISTING SYSTEM </vt:lpstr>
      <vt:lpstr>PROPOSED SYSTEM</vt:lpstr>
      <vt:lpstr>Modules</vt:lpstr>
      <vt:lpstr>Software Requirements Specifications  </vt:lpstr>
      <vt:lpstr>SYSTEM DESIGN</vt:lpstr>
      <vt:lpstr>OUTPUT IMAGE</vt:lpstr>
      <vt:lpstr>CONCLUSION</vt:lpstr>
      <vt:lpstr>REFERENCES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Aurora's Technological &amp; Research Institute Parvathapur, Uppal, Medipally (M), Medchal (D).Hyderabad - 500098</dc:title>
  <dc:creator>Saravanan Matheswaran</dc:creator>
  <cp:lastModifiedBy>LIVEWIRE</cp:lastModifiedBy>
  <cp:revision>83</cp:revision>
  <dcterms:created xsi:type="dcterms:W3CDTF">2022-10-15T04:54:16Z</dcterms:created>
  <dcterms:modified xsi:type="dcterms:W3CDTF">2024-03-08T09:31:27Z</dcterms:modified>
</cp:coreProperties>
</file>