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8"/>
  </p:notesMasterIdLst>
  <p:sldIdLst>
    <p:sldId id="256" r:id="rId5"/>
    <p:sldId id="271"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2" r:id="rId21"/>
    <p:sldId id="273" r:id="rId22"/>
    <p:sldId id="274" r:id="rId23"/>
    <p:sldId id="275" r:id="rId24"/>
    <p:sldId id="276" r:id="rId25"/>
    <p:sldId id="277" r:id="rId26"/>
    <p:sldId id="278" r:id="rId27"/>
    <p:sldId id="279" r:id="rId28"/>
    <p:sldId id="280" r:id="rId29"/>
    <p:sldId id="281" r:id="rId30"/>
    <p:sldId id="284" r:id="rId31"/>
    <p:sldId id="285" r:id="rId32"/>
    <p:sldId id="283" r:id="rId33"/>
    <p:sldId id="286" r:id="rId34"/>
    <p:sldId id="287" r:id="rId35"/>
    <p:sldId id="288" r:id="rId36"/>
    <p:sldId id="28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92" d="100"/>
          <a:sy n="92" d="100"/>
        </p:scale>
        <p:origin x="3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7/1/2023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7/1/2023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7/1/2023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7/1/2023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7/1/2023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7/1/2023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7/1/2023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7/1/2023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7/1/2023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7/1/2023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7/1/2023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7/1/2023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7/1/2023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7/1/2023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7/1/2023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7/1/2023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7/1/2023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7/1/2023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7/1/2023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1696" y="2051614"/>
            <a:ext cx="7267066" cy="2754772"/>
          </a:xfrm>
        </p:spPr>
        <p:txBody>
          <a:bodyPr anchor="ctr">
            <a:normAutofit fontScale="90000"/>
          </a:bodyPr>
          <a:lstStyle/>
          <a:p>
            <a:pPr algn="r"/>
            <a:r>
              <a:rPr lang="en-US" sz="5400" dirty="0"/>
              <a:t>DEEP LEARNING</a:t>
            </a:r>
            <a:br>
              <a:rPr lang="en-US" sz="5400" dirty="0"/>
            </a:br>
            <a:br>
              <a:rPr lang="en-US" sz="5400" dirty="0"/>
            </a:br>
            <a:r>
              <a:rPr lang="en-US" sz="5400" dirty="0"/>
              <a:t> (CNN, RNN AND LSTM)</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dirty="0"/>
              <a:t>Internship 2023</a:t>
            </a:r>
          </a:p>
          <a:p>
            <a:endParaRPr lang="en-US" dirty="0"/>
          </a:p>
          <a:p>
            <a:r>
              <a:rPr lang="en-US" dirty="0"/>
              <a:t>Abinivesh M</a:t>
            </a:r>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pic>
        <p:nvPicPr>
          <p:cNvPr id="4" name="Picture 3">
            <a:extLst>
              <a:ext uri="{FF2B5EF4-FFF2-40B4-BE49-F238E27FC236}">
                <a16:creationId xmlns:a16="http://schemas.microsoft.com/office/drawing/2014/main" id="{047ACC61-EB2D-A05B-AB78-41E6A2EBFC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50" y="275863"/>
            <a:ext cx="2291571" cy="638537"/>
          </a:xfrm>
          <a:prstGeom prst="rect">
            <a:avLst/>
          </a:prstGeom>
          <a:ln>
            <a:noFill/>
          </a:ln>
          <a:effectLst/>
          <a:scene3d>
            <a:camera prst="orthographicFront">
              <a:rot lat="0" lon="0" rev="0"/>
            </a:camera>
            <a:lightRig rig="glow" dir="t">
              <a:rot lat="0" lon="0" rev="14100000"/>
            </a:lightRig>
          </a:scene3d>
          <a:sp3d prstMaterial="softEdge">
            <a:bevelT w="127000" prst="artDeco"/>
          </a:sp3d>
        </p:spPr>
      </p:pic>
      <p:pic>
        <p:nvPicPr>
          <p:cNvPr id="5" name="Picture 2" descr="NCCC'18 @MCET">
            <a:extLst>
              <a:ext uri="{FF2B5EF4-FFF2-40B4-BE49-F238E27FC236}">
                <a16:creationId xmlns:a16="http://schemas.microsoft.com/office/drawing/2014/main" id="{AE8E399D-F1AE-DA38-335E-BD5EE791F1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1417" y="209646"/>
            <a:ext cx="1582463" cy="76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fontScale="90000"/>
          </a:bodyPr>
          <a:lstStyle/>
          <a:p>
            <a:pPr algn="l"/>
            <a:r>
              <a:rPr lang="en-IN" sz="4000" b="1" dirty="0">
                <a:latin typeface="Nirmala UI" panose="020B0502040204020203" pitchFamily="34" charset="0"/>
                <a:ea typeface="Nirmala UI" panose="020B0502040204020203" pitchFamily="34" charset="0"/>
                <a:cs typeface="Nirmala UI" panose="020B0502040204020203" pitchFamily="34" charset="0"/>
              </a:rPr>
              <a:t>Flattening</a:t>
            </a:r>
            <a:br>
              <a:rPr lang="en-IN" sz="4000" b="1" dirty="0">
                <a:latin typeface="Nirmala UI" panose="020B0502040204020203" pitchFamily="34" charset="0"/>
                <a:ea typeface="Nirmala UI" panose="020B0502040204020203" pitchFamily="34" charset="0"/>
                <a:cs typeface="Nirmala UI" panose="020B0502040204020203" pitchFamily="34" charset="0"/>
              </a:rPr>
            </a:br>
            <a:br>
              <a:rPr lang="en-IN" sz="4000" b="1" dirty="0">
                <a:latin typeface="Nirmala UI" panose="020B0502040204020203" pitchFamily="34" charset="0"/>
                <a:ea typeface="Nirmala UI" panose="020B0502040204020203" pitchFamily="34" charset="0"/>
                <a:cs typeface="Nirmala UI" panose="020B0502040204020203" pitchFamily="34" charset="0"/>
              </a:rPr>
            </a:b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238703"/>
            <a:ext cx="7454077" cy="3589785"/>
          </a:xfrm>
        </p:spPr>
        <p:txBody>
          <a:bodyPr>
            <a:normAutofit/>
          </a:bodyPr>
          <a:lstStyle/>
          <a:p>
            <a:pPr marL="0" indent="0">
              <a:lnSpc>
                <a:spcPct val="100000"/>
              </a:lnSpc>
              <a:buNone/>
            </a:pPr>
            <a:r>
              <a:rPr lang="en-US" sz="2000" b="0" i="0" dirty="0">
                <a:solidFill>
                  <a:srgbClr val="4D5156"/>
                </a:solidFill>
                <a:effectLst/>
              </a:rPr>
              <a:t>Flattening is </a:t>
            </a:r>
            <a:r>
              <a:rPr lang="en-US" sz="2000" b="0" i="0" dirty="0">
                <a:solidFill>
                  <a:srgbClr val="040C28"/>
                </a:solidFill>
                <a:effectLst/>
              </a:rPr>
              <a:t>used to convert all the resultant 2-Dimensional arrays from pooled feature maps into a single long continuous linear vector</a:t>
            </a:r>
            <a:r>
              <a:rPr lang="en-US" sz="2000" b="0" i="0" dirty="0">
                <a:solidFill>
                  <a:srgbClr val="4D5156"/>
                </a:solidFill>
                <a:effectLst/>
              </a:rPr>
              <a:t>.</a:t>
            </a:r>
            <a:endParaRPr lang="en-IN" sz="2000" dirty="0"/>
          </a:p>
          <a:p>
            <a:pPr marL="0" indent="0">
              <a:lnSpc>
                <a:spcPct val="100000"/>
              </a:lnSpc>
              <a:buNone/>
            </a:pPr>
            <a:endParaRPr lang="en-US" sz="2000" dirty="0"/>
          </a:p>
        </p:txBody>
      </p:sp>
      <p:pic>
        <p:nvPicPr>
          <p:cNvPr id="4" name="Picture 2" descr="Convolutional Neural Network Tutorial [Update]">
            <a:extLst>
              <a:ext uri="{FF2B5EF4-FFF2-40B4-BE49-F238E27FC236}">
                <a16:creationId xmlns:a16="http://schemas.microsoft.com/office/drawing/2014/main" id="{337FD6AB-8E09-E75E-5196-CA754283D7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0126" y="3574188"/>
            <a:ext cx="4248083" cy="2438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NCCC'18 @MCET">
            <a:extLst>
              <a:ext uri="{FF2B5EF4-FFF2-40B4-BE49-F238E27FC236}">
                <a16:creationId xmlns:a16="http://schemas.microsoft.com/office/drawing/2014/main" id="{AB59A334-C1C9-7F57-0BAC-86463D0795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4682" y="194085"/>
            <a:ext cx="1837999" cy="8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71636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66234" y="908751"/>
            <a:ext cx="7465924" cy="1474330"/>
          </a:xfrm>
        </p:spPr>
        <p:txBody>
          <a:bodyPr>
            <a:normAutofit/>
          </a:bodyPr>
          <a:lstStyle/>
          <a:p>
            <a:pPr algn="l"/>
            <a:r>
              <a:rPr lang="en-IN" sz="4000" b="1" dirty="0">
                <a:latin typeface="Nirmala UI" panose="020B0502040204020203" pitchFamily="34" charset="0"/>
                <a:ea typeface="Nirmala UI" panose="020B0502040204020203" pitchFamily="34" charset="0"/>
                <a:cs typeface="Nirmala UI" panose="020B0502040204020203" pitchFamily="34" charset="0"/>
              </a:rPr>
              <a:t>       – </a:t>
            </a:r>
            <a:r>
              <a:rPr lang="en-US" sz="4000" b="1" i="0" dirty="0">
                <a:solidFill>
                  <a:srgbClr val="000000"/>
                </a:solidFill>
                <a:effectLst/>
                <a:latin typeface="Nirmala UI" panose="020B0502040204020203" pitchFamily="34" charset="0"/>
                <a:ea typeface="Nirmala UI" panose="020B0502040204020203" pitchFamily="34" charset="0"/>
                <a:cs typeface="Nirmala UI" panose="020B0502040204020203" pitchFamily="34" charset="0"/>
              </a:rPr>
              <a:t>Rectified Linear Unit </a:t>
            </a:r>
            <a:br>
              <a:rPr lang="en-US" sz="4000" b="1" i="0" dirty="0">
                <a:solidFill>
                  <a:srgbClr val="000000"/>
                </a:solidFill>
                <a:effectLst/>
                <a:latin typeface="Nirmala UI" panose="020B0502040204020203" pitchFamily="34" charset="0"/>
                <a:ea typeface="Nirmala UI" panose="020B0502040204020203" pitchFamily="34" charset="0"/>
                <a:cs typeface="Nirmala UI" panose="020B0502040204020203" pitchFamily="34" charset="0"/>
              </a:rPr>
            </a:b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marL="285750" indent="-285750">
              <a:buFont typeface="Arial" panose="020B0604020202020204" pitchFamily="34" charset="0"/>
              <a:buChar char="•"/>
            </a:pPr>
            <a:r>
              <a:rPr lang="en-US" sz="1600" i="0" dirty="0">
                <a:solidFill>
                  <a:srgbClr val="000000"/>
                </a:solidFill>
                <a:effectLst/>
                <a:latin typeface="Raleway" panose="020B0604020202020204" pitchFamily="2" charset="0"/>
              </a:rPr>
              <a:t>The most common of such functions is the Rectified Linear function, and a neuron that uses it is called Rectified Linear Unit (</a:t>
            </a:r>
            <a:r>
              <a:rPr lang="en-US" sz="1600" i="0" dirty="0" err="1">
                <a:solidFill>
                  <a:srgbClr val="000000"/>
                </a:solidFill>
                <a:effectLst/>
                <a:latin typeface="Raleway" panose="020B0604020202020204" pitchFamily="2" charset="0"/>
              </a:rPr>
              <a:t>ReLU</a:t>
            </a:r>
            <a:r>
              <a:rPr lang="en-US" sz="1600" i="0" dirty="0">
                <a:solidFill>
                  <a:srgbClr val="000000"/>
                </a:solidFill>
                <a:effectLst/>
                <a:latin typeface="Raleway" panose="020B0604020202020204" pitchFamily="2" charset="0"/>
              </a:rPr>
              <a:t>)</a:t>
            </a:r>
          </a:p>
          <a:p>
            <a:pPr marL="285750" indent="-285750">
              <a:buFont typeface="Arial" panose="020B0604020202020204" pitchFamily="34" charset="0"/>
              <a:buChar char="•"/>
            </a:pPr>
            <a:r>
              <a:rPr lang="en-US" sz="1600" dirty="0">
                <a:solidFill>
                  <a:srgbClr val="000000"/>
                </a:solidFill>
                <a:latin typeface="Raleway" panose="020B0604020202020204" pitchFamily="2" charset="0"/>
              </a:rPr>
              <a:t>T</a:t>
            </a:r>
            <a:r>
              <a:rPr lang="en-US" sz="1600" i="0" dirty="0">
                <a:solidFill>
                  <a:srgbClr val="000000"/>
                </a:solidFill>
                <a:effectLst/>
                <a:latin typeface="Raleway" panose="020B0604020202020204" pitchFamily="2" charset="0"/>
              </a:rPr>
              <a:t>he usage of </a:t>
            </a:r>
            <a:r>
              <a:rPr lang="en-US" sz="1600" i="0" dirty="0" err="1">
                <a:solidFill>
                  <a:srgbClr val="000000"/>
                </a:solidFill>
                <a:effectLst/>
                <a:latin typeface="Raleway" panose="020B0604020202020204" pitchFamily="2" charset="0"/>
              </a:rPr>
              <a:t>ReLU</a:t>
            </a:r>
            <a:r>
              <a:rPr lang="en-US" sz="1600" i="0" dirty="0">
                <a:solidFill>
                  <a:srgbClr val="000000"/>
                </a:solidFill>
                <a:effectLst/>
                <a:latin typeface="Raleway" panose="020B0604020202020204" pitchFamily="2" charset="0"/>
              </a:rPr>
              <a:t> helps to prevent the exponential growth in the computation required to operate the neural network.</a:t>
            </a:r>
            <a:endParaRPr lang="en-US" sz="1600" dirty="0">
              <a:solidFill>
                <a:srgbClr val="000000"/>
              </a:solidFill>
              <a:latin typeface="Raleway" panose="020B0604020202020204" pitchFamily="2" charset="0"/>
            </a:endParaRPr>
          </a:p>
          <a:p>
            <a:pPr marL="0" indent="0">
              <a:lnSpc>
                <a:spcPct val="100000"/>
              </a:lnSpc>
              <a:buNone/>
            </a:pPr>
            <a:endParaRPr lang="en-US" sz="2000" dirty="0"/>
          </a:p>
        </p:txBody>
      </p:sp>
      <p:pic>
        <p:nvPicPr>
          <p:cNvPr id="6" name="Picture 5">
            <a:extLst>
              <a:ext uri="{FF2B5EF4-FFF2-40B4-BE49-F238E27FC236}">
                <a16:creationId xmlns:a16="http://schemas.microsoft.com/office/drawing/2014/main" id="{96A2AE74-AF8A-C55E-9846-F99C5F806CC1}"/>
              </a:ext>
            </a:extLst>
          </p:cNvPr>
          <p:cNvPicPr>
            <a:picLocks noChangeAspect="1"/>
          </p:cNvPicPr>
          <p:nvPr/>
        </p:nvPicPr>
        <p:blipFill>
          <a:blip r:embed="rId3"/>
          <a:stretch>
            <a:fillRect/>
          </a:stretch>
        </p:blipFill>
        <p:spPr>
          <a:xfrm>
            <a:off x="3585711" y="828906"/>
            <a:ext cx="1646417" cy="1160679"/>
          </a:xfrm>
          <a:prstGeom prst="rect">
            <a:avLst/>
          </a:prstGeom>
        </p:spPr>
      </p:pic>
      <p:pic>
        <p:nvPicPr>
          <p:cNvPr id="7" name="Picture 2" descr="NCCC'18 @MCET">
            <a:extLst>
              <a:ext uri="{FF2B5EF4-FFF2-40B4-BE49-F238E27FC236}">
                <a16:creationId xmlns:a16="http://schemas.microsoft.com/office/drawing/2014/main" id="{C019CF8D-B13E-70CB-2E76-3AE01F308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4682" y="194085"/>
            <a:ext cx="1837999" cy="8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10402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66234" y="1444039"/>
            <a:ext cx="7465924" cy="1474330"/>
          </a:xfrm>
        </p:spPr>
        <p:txBody>
          <a:bodyPr>
            <a:normAutofit fontScale="90000"/>
          </a:bodyPr>
          <a:lstStyle/>
          <a:p>
            <a:pPr algn="l"/>
            <a:r>
              <a:rPr lang="en-IN" sz="4000" b="1" i="0" dirty="0">
                <a:solidFill>
                  <a:srgbClr val="000000"/>
                </a:solidFill>
                <a:effectLst/>
                <a:latin typeface="Nirmala UI" panose="020B0502040204020203" pitchFamily="34" charset="0"/>
                <a:ea typeface="Nirmala UI" panose="020B0502040204020203" pitchFamily="34" charset="0"/>
                <a:cs typeface="Nirmala UI" panose="020B0502040204020203" pitchFamily="34" charset="0"/>
              </a:rPr>
              <a:t>The Dropout Layer</a:t>
            </a:r>
            <a:br>
              <a:rPr lang="en-IN" sz="4000" b="1" i="0" dirty="0">
                <a:solidFill>
                  <a:srgbClr val="000000"/>
                </a:solidFill>
                <a:effectLst/>
                <a:latin typeface="Nirmala UI" panose="020B0502040204020203" pitchFamily="34" charset="0"/>
                <a:ea typeface="Nirmala UI" panose="020B0502040204020203" pitchFamily="34" charset="0"/>
                <a:cs typeface="Nirmala UI" panose="020B0502040204020203" pitchFamily="34" charset="0"/>
              </a:rPr>
            </a:br>
            <a:br>
              <a:rPr lang="en-US" sz="4000" b="1" i="0" dirty="0">
                <a:solidFill>
                  <a:srgbClr val="000000"/>
                </a:solidFill>
                <a:effectLst/>
                <a:latin typeface="Nirmala UI" panose="020B0502040204020203" pitchFamily="34" charset="0"/>
                <a:ea typeface="Nirmala UI" panose="020B0502040204020203" pitchFamily="34" charset="0"/>
                <a:cs typeface="Nirmala UI" panose="020B0502040204020203" pitchFamily="34" charset="0"/>
              </a:rPr>
            </a:b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marL="0" indent="0">
              <a:lnSpc>
                <a:spcPct val="100000"/>
              </a:lnSpc>
              <a:buNone/>
            </a:pPr>
            <a:r>
              <a:rPr lang="en-US" sz="1600" i="0" dirty="0">
                <a:solidFill>
                  <a:srgbClr val="000000"/>
                </a:solidFill>
                <a:effectLst/>
                <a:latin typeface="Raleway" pitchFamily="2" charset="0"/>
              </a:rPr>
              <a:t>The Dropout layer is a mask that nullifies the contribution of some neurons towards the next layer and leaves unmodified all others.</a:t>
            </a:r>
            <a:endParaRPr lang="en-IN" sz="1600" dirty="0"/>
          </a:p>
          <a:p>
            <a:pPr marL="0" indent="0">
              <a:lnSpc>
                <a:spcPct val="100000"/>
              </a:lnSpc>
              <a:buNone/>
            </a:pPr>
            <a:endParaRPr lang="en-US" sz="2000" dirty="0"/>
          </a:p>
        </p:txBody>
      </p:sp>
      <p:pic>
        <p:nvPicPr>
          <p:cNvPr id="4" name="Picture 2" descr="2-1">
            <a:extLst>
              <a:ext uri="{FF2B5EF4-FFF2-40B4-BE49-F238E27FC236}">
                <a16:creationId xmlns:a16="http://schemas.microsoft.com/office/drawing/2014/main" id="{01F0567E-D16E-82C8-B522-14DCA8224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6561" y="3495654"/>
            <a:ext cx="6833937" cy="24862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NCCC'18 @MCET">
            <a:extLst>
              <a:ext uri="{FF2B5EF4-FFF2-40B4-BE49-F238E27FC236}">
                <a16:creationId xmlns:a16="http://schemas.microsoft.com/office/drawing/2014/main" id="{BED094D1-41B1-F34F-4837-0EAD4C1DE6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4682" y="194085"/>
            <a:ext cx="1837999" cy="8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14397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66234" y="1012795"/>
            <a:ext cx="7465924" cy="1474330"/>
          </a:xfrm>
        </p:spPr>
        <p:txBody>
          <a:bodyPr>
            <a:normAutofit/>
          </a:bodyPr>
          <a:lstStyle/>
          <a:p>
            <a:pPr algn="l"/>
            <a:r>
              <a:rPr lang="en-IN" sz="4000" b="1" dirty="0">
                <a:latin typeface="Nirmala UI" panose="020B0502040204020203" pitchFamily="34" charset="0"/>
                <a:ea typeface="Nirmala UI" panose="020B0502040204020203" pitchFamily="34" charset="0"/>
                <a:cs typeface="Nirmala UI" panose="020B0502040204020203" pitchFamily="34" charset="0"/>
              </a:rPr>
              <a:t>Fully Connected Layers</a:t>
            </a:r>
            <a:br>
              <a:rPr lang="en-IN" sz="4000" b="1" dirty="0">
                <a:latin typeface="Nirmala UI" panose="020B0502040204020203" pitchFamily="34" charset="0"/>
                <a:ea typeface="Nirmala UI" panose="020B0502040204020203" pitchFamily="34" charset="0"/>
                <a:cs typeface="Nirmala UI" panose="020B0502040204020203" pitchFamily="34" charset="0"/>
              </a:rPr>
            </a:b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1971173"/>
            <a:ext cx="7454077" cy="3589785"/>
          </a:xfrm>
        </p:spPr>
        <p:txBody>
          <a:bodyPr>
            <a:normAutofit/>
          </a:bodyPr>
          <a:lstStyle/>
          <a:p>
            <a:pPr marL="285750" indent="-285750">
              <a:buFont typeface="Arial" panose="020B0604020202020204" pitchFamily="34" charset="0"/>
              <a:buChar char="•"/>
            </a:pPr>
            <a:r>
              <a:rPr lang="en-US" sz="2000" b="1" i="0" dirty="0">
                <a:solidFill>
                  <a:srgbClr val="090A0B"/>
                </a:solidFill>
                <a:effectLst/>
                <a:latin typeface="Arial" panose="020B0604020202020204" pitchFamily="34" charset="0"/>
              </a:rPr>
              <a:t>Fully Connected layers</a:t>
            </a:r>
            <a:r>
              <a:rPr lang="en-US" sz="2000" b="0" i="0" dirty="0">
                <a:solidFill>
                  <a:srgbClr val="3C484E"/>
                </a:solidFill>
                <a:effectLst/>
                <a:latin typeface="Arial" panose="020B0604020202020204" pitchFamily="34" charset="0"/>
              </a:rPr>
              <a:t> in a neural networks are those layers where all the inputs from one layer are connected to every </a:t>
            </a:r>
            <a:r>
              <a:rPr lang="en-US" sz="2000" b="1" i="0" dirty="0">
                <a:solidFill>
                  <a:srgbClr val="090A0B"/>
                </a:solidFill>
                <a:effectLst/>
                <a:latin typeface="Arial" panose="020B0604020202020204" pitchFamily="34" charset="0"/>
              </a:rPr>
              <a:t>activation unit</a:t>
            </a:r>
            <a:r>
              <a:rPr lang="en-US" sz="2000" b="0" i="0" dirty="0">
                <a:solidFill>
                  <a:srgbClr val="3C484E"/>
                </a:solidFill>
                <a:effectLst/>
                <a:latin typeface="Arial" panose="020B0604020202020204" pitchFamily="34" charset="0"/>
              </a:rPr>
              <a:t> of the next layer</a:t>
            </a:r>
          </a:p>
          <a:p>
            <a:pPr marL="285750" indent="-285750">
              <a:buFont typeface="Arial" panose="020B0604020202020204" pitchFamily="34" charset="0"/>
              <a:buChar char="•"/>
            </a:pPr>
            <a:r>
              <a:rPr lang="en-US" sz="2000" b="1" i="0" dirty="0">
                <a:solidFill>
                  <a:srgbClr val="090A0B"/>
                </a:solidFill>
                <a:effectLst/>
                <a:latin typeface="Arial" panose="020B0604020202020204" pitchFamily="34" charset="0"/>
              </a:rPr>
              <a:t>compiles the data extracted</a:t>
            </a:r>
            <a:r>
              <a:rPr lang="en-US" sz="2000" b="0" i="0" dirty="0">
                <a:solidFill>
                  <a:srgbClr val="3C484E"/>
                </a:solidFill>
                <a:effectLst/>
                <a:latin typeface="Arial" panose="020B0604020202020204" pitchFamily="34" charset="0"/>
              </a:rPr>
              <a:t> by previous layers to form the final output</a:t>
            </a:r>
            <a:endParaRPr lang="en-US" sz="2000" dirty="0">
              <a:solidFill>
                <a:srgbClr val="3C484E"/>
              </a:solidFill>
              <a:latin typeface="Arial" panose="020B0604020202020204" pitchFamily="34" charset="0"/>
            </a:endParaRPr>
          </a:p>
          <a:p>
            <a:pPr marL="285750" indent="-285750">
              <a:buFont typeface="Arial" panose="020B0604020202020204" pitchFamily="34" charset="0"/>
              <a:buChar char="•"/>
            </a:pPr>
            <a:r>
              <a:rPr lang="en-US" sz="2000" b="0" i="0" dirty="0">
                <a:solidFill>
                  <a:srgbClr val="3C484E"/>
                </a:solidFill>
                <a:effectLst/>
                <a:latin typeface="Arial" panose="020B0604020202020204" pitchFamily="34" charset="0"/>
              </a:rPr>
              <a:t>It is the second most time consuming layer second to Convolution Layer.</a:t>
            </a:r>
            <a:endParaRPr lang="en-US" sz="2000" dirty="0"/>
          </a:p>
        </p:txBody>
      </p:sp>
      <p:pic>
        <p:nvPicPr>
          <p:cNvPr id="5" name="Picture 4" descr="topic mage">
            <a:extLst>
              <a:ext uri="{FF2B5EF4-FFF2-40B4-BE49-F238E27FC236}">
                <a16:creationId xmlns:a16="http://schemas.microsoft.com/office/drawing/2014/main" id="{478CD8C7-8D1A-6C13-B985-FD2BEB21E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9544" y="4209876"/>
            <a:ext cx="3266628" cy="231715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NCCC'18 @MCET">
            <a:extLst>
              <a:ext uri="{FF2B5EF4-FFF2-40B4-BE49-F238E27FC236}">
                <a16:creationId xmlns:a16="http://schemas.microsoft.com/office/drawing/2014/main" id="{C68A1F4A-56B4-058D-CBBB-8201A871FD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4682" y="194085"/>
            <a:ext cx="1837999" cy="8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72448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58653" y="764373"/>
            <a:ext cx="7465924" cy="1474330"/>
          </a:xfrm>
        </p:spPr>
        <p:txBody>
          <a:bodyPr>
            <a:normAutofit/>
          </a:bodyPr>
          <a:lstStyle/>
          <a:p>
            <a:pPr algn="l"/>
            <a:r>
              <a:rPr lang="en-IN" sz="4000" b="1" dirty="0">
                <a:latin typeface="Nirmala UI" panose="020B0502040204020203" pitchFamily="34" charset="0"/>
                <a:ea typeface="Nirmala UI" panose="020B0502040204020203" pitchFamily="34" charset="0"/>
                <a:cs typeface="Nirmala UI" panose="020B0502040204020203" pitchFamily="34" charset="0"/>
              </a:rPr>
              <a:t>Output Layer</a:t>
            </a:r>
            <a:br>
              <a:rPr lang="en-IN" sz="4000" b="1" dirty="0">
                <a:latin typeface="Nirmala UI" panose="020B0502040204020203" pitchFamily="34" charset="0"/>
                <a:ea typeface="Nirmala UI" panose="020B0502040204020203" pitchFamily="34" charset="0"/>
                <a:cs typeface="Nirmala UI" panose="020B0502040204020203" pitchFamily="34" charset="0"/>
              </a:rPr>
            </a:b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1971173"/>
            <a:ext cx="7454077" cy="3589785"/>
          </a:xfrm>
        </p:spPr>
        <p:txBody>
          <a:bodyPr>
            <a:normAutofit/>
          </a:bodyPr>
          <a:lstStyle/>
          <a:p>
            <a:pPr marL="342900" indent="-342900">
              <a:buFont typeface="Arial" panose="020B0604020202020204" pitchFamily="34" charset="0"/>
              <a:buChar char="•"/>
            </a:pPr>
            <a:r>
              <a:rPr lang="en-US" sz="2000" b="0" i="0" dirty="0">
                <a:solidFill>
                  <a:srgbClr val="424242"/>
                </a:solidFill>
                <a:effectLst/>
              </a:rPr>
              <a:t>Last layer of neurons that produces given outputs for the program</a:t>
            </a:r>
          </a:p>
          <a:p>
            <a:pPr marL="342900" indent="-342900">
              <a:buFont typeface="Arial" panose="020B0604020202020204" pitchFamily="34" charset="0"/>
              <a:buChar char="•"/>
            </a:pPr>
            <a:endParaRPr lang="en-US" sz="2000" b="0" i="0" dirty="0">
              <a:solidFill>
                <a:srgbClr val="424242"/>
              </a:solidFill>
              <a:effectLst/>
            </a:endParaRPr>
          </a:p>
          <a:p>
            <a:pPr marL="342900" indent="-342900">
              <a:buFont typeface="Arial" panose="020B0604020202020204" pitchFamily="34" charset="0"/>
              <a:buChar char="•"/>
            </a:pPr>
            <a:r>
              <a:rPr lang="en-US" sz="2000" b="0" i="0" dirty="0">
                <a:solidFill>
                  <a:srgbClr val="424242"/>
                </a:solidFill>
                <a:effectLst/>
              </a:rPr>
              <a:t>Simple feedforward neural networks with three individual layers provide basic easy-to-understand models</a:t>
            </a:r>
          </a:p>
          <a:p>
            <a:endParaRPr lang="en-US" sz="2000" dirty="0">
              <a:solidFill>
                <a:srgbClr val="424242"/>
              </a:solidFill>
            </a:endParaRPr>
          </a:p>
          <a:p>
            <a:pPr marL="342900" indent="-342900">
              <a:buFont typeface="Arial" panose="020B0604020202020204" pitchFamily="34" charset="0"/>
              <a:buChar char="•"/>
            </a:pPr>
            <a:r>
              <a:rPr lang="en-US" sz="2000" b="0" i="0" dirty="0">
                <a:solidFill>
                  <a:srgbClr val="424242"/>
                </a:solidFill>
                <a:effectLst/>
              </a:rPr>
              <a:t>More sophisticated, innovative neural networks may have more than one of any type of layer – and as mentioned, each type of layer may be built differently</a:t>
            </a:r>
            <a:endParaRPr lang="en-IN" sz="2000" dirty="0"/>
          </a:p>
          <a:p>
            <a:pPr marL="285750" indent="-285750">
              <a:buFont typeface="Arial" panose="020B0604020202020204" pitchFamily="34" charset="0"/>
              <a:buChar char="•"/>
            </a:pPr>
            <a:endParaRPr lang="en-US" sz="2000" dirty="0"/>
          </a:p>
        </p:txBody>
      </p:sp>
      <p:pic>
        <p:nvPicPr>
          <p:cNvPr id="4" name="Picture 2" descr="NCCC'18 @MCET">
            <a:extLst>
              <a:ext uri="{FF2B5EF4-FFF2-40B4-BE49-F238E27FC236}">
                <a16:creationId xmlns:a16="http://schemas.microsoft.com/office/drawing/2014/main" id="{374A2D1B-D600-D041-4998-2B99C51447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4682" y="194085"/>
            <a:ext cx="1837999" cy="8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47903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58653" y="764373"/>
            <a:ext cx="7465924" cy="1474330"/>
          </a:xfrm>
        </p:spPr>
        <p:txBody>
          <a:bodyPr>
            <a:normAutofit fontScale="90000"/>
          </a:bodyPr>
          <a:lstStyle/>
          <a:p>
            <a:pPr algn="l"/>
            <a:r>
              <a:rPr lang="en-US" sz="4000" b="1" dirty="0">
                <a:solidFill>
                  <a:schemeClr val="tx1">
                    <a:lumMod val="95000"/>
                    <a:lumOff val="5000"/>
                  </a:schemeClr>
                </a:solidFill>
                <a:latin typeface="Nirmala UI" panose="020B0502040204020203" pitchFamily="34" charset="0"/>
                <a:ea typeface="Nirmala UI" panose="020B0502040204020203" pitchFamily="34" charset="0"/>
                <a:cs typeface="Nirmala UI" panose="020B0502040204020203" pitchFamily="34" charset="0"/>
              </a:rPr>
              <a:t>CNN Architecture</a:t>
            </a:r>
            <a:br>
              <a:rPr lang="en-US" sz="4000" b="1" dirty="0">
                <a:solidFill>
                  <a:schemeClr val="tx1">
                    <a:lumMod val="95000"/>
                    <a:lumOff val="5000"/>
                  </a:schemeClr>
                </a:solidFill>
                <a:latin typeface="Nirmala UI" panose="020B0502040204020203" pitchFamily="34" charset="0"/>
                <a:ea typeface="Nirmala UI" panose="020B0502040204020203" pitchFamily="34" charset="0"/>
                <a:cs typeface="Nirmala UI" panose="020B0502040204020203" pitchFamily="34" charset="0"/>
              </a:rPr>
            </a:br>
            <a:br>
              <a:rPr lang="en-IN" sz="4000" b="1" dirty="0">
                <a:latin typeface="Nirmala UI" panose="020B0502040204020203" pitchFamily="34" charset="0"/>
                <a:ea typeface="Nirmala UI" panose="020B0502040204020203" pitchFamily="34" charset="0"/>
                <a:cs typeface="Nirmala UI" panose="020B0502040204020203" pitchFamily="34" charset="0"/>
              </a:rPr>
            </a:b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1971173"/>
            <a:ext cx="7454077" cy="3589785"/>
          </a:xfrm>
        </p:spPr>
        <p:txBody>
          <a:bodyPr>
            <a:normAutofit fontScale="92500" lnSpcReduction="10000"/>
          </a:bodyPr>
          <a:lstStyle/>
          <a:p>
            <a:r>
              <a:rPr lang="en-US" sz="2000" dirty="0">
                <a:latin typeface="Times New Roman" panose="02020603050405020304" pitchFamily="18" charset="0"/>
                <a:cs typeface="Times New Roman" panose="02020603050405020304" pitchFamily="18" charset="0"/>
              </a:rPr>
              <a:t>VGG</a:t>
            </a:r>
          </a:p>
          <a:p>
            <a:r>
              <a:rPr lang="en-US" sz="2000" dirty="0" err="1">
                <a:latin typeface="Times New Roman" panose="02020603050405020304" pitchFamily="18" charset="0"/>
                <a:cs typeface="Times New Roman" panose="02020603050405020304" pitchFamily="18" charset="0"/>
              </a:rPr>
              <a:t>Xception</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ResNet</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DenseNet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InceptionV3</a:t>
            </a:r>
          </a:p>
          <a:p>
            <a:r>
              <a:rPr lang="en-US" sz="2000" dirty="0" err="1">
                <a:latin typeface="Times New Roman" panose="02020603050405020304" pitchFamily="18" charset="0"/>
                <a:cs typeface="Times New Roman" panose="02020603050405020304" pitchFamily="18" charset="0"/>
              </a:rPr>
              <a:t>InceptionResnet</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MobileNet</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NasNet</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EfficientNet</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ConvNeXt</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p>
        </p:txBody>
      </p:sp>
      <p:pic>
        <p:nvPicPr>
          <p:cNvPr id="4" name="Picture 2" descr="NCCC'18 @MCET">
            <a:extLst>
              <a:ext uri="{FF2B5EF4-FFF2-40B4-BE49-F238E27FC236}">
                <a16:creationId xmlns:a16="http://schemas.microsoft.com/office/drawing/2014/main" id="{63631F33-DC1A-F840-822D-C7ADEC850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4682" y="194085"/>
            <a:ext cx="1837999" cy="8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51850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58653" y="764373"/>
            <a:ext cx="7465924" cy="1474330"/>
          </a:xfrm>
        </p:spPr>
        <p:txBody>
          <a:bodyPr>
            <a:normAutofit fontScale="90000"/>
          </a:bodyPr>
          <a:lstStyle/>
          <a:p>
            <a:pPr algn="l"/>
            <a:r>
              <a:rPr lang="en-US" sz="4000" b="1" dirty="0">
                <a:solidFill>
                  <a:schemeClr val="tx1">
                    <a:lumMod val="95000"/>
                    <a:lumOff val="5000"/>
                  </a:schemeClr>
                </a:solidFill>
                <a:latin typeface="Nirmala UI" panose="020B0502040204020203" pitchFamily="34" charset="0"/>
                <a:ea typeface="Nirmala UI" panose="020B0502040204020203" pitchFamily="34" charset="0"/>
                <a:cs typeface="Nirmala UI" panose="020B0502040204020203" pitchFamily="34" charset="0"/>
              </a:rPr>
              <a:t>Applications</a:t>
            </a:r>
            <a:br>
              <a:rPr lang="en-US" sz="4000" b="1" dirty="0">
                <a:solidFill>
                  <a:schemeClr val="tx1">
                    <a:lumMod val="95000"/>
                    <a:lumOff val="5000"/>
                  </a:schemeClr>
                </a:solidFill>
                <a:latin typeface="Nirmala UI" panose="020B0502040204020203" pitchFamily="34" charset="0"/>
                <a:ea typeface="Nirmala UI" panose="020B0502040204020203" pitchFamily="34" charset="0"/>
                <a:cs typeface="Nirmala UI" panose="020B0502040204020203" pitchFamily="34" charset="0"/>
              </a:rPr>
            </a:br>
            <a:br>
              <a:rPr lang="en-IN" sz="4000" b="1" dirty="0">
                <a:latin typeface="Nirmala UI" panose="020B0502040204020203" pitchFamily="34" charset="0"/>
                <a:ea typeface="Nirmala UI" panose="020B0502040204020203" pitchFamily="34" charset="0"/>
                <a:cs typeface="Nirmala UI" panose="020B0502040204020203" pitchFamily="34" charset="0"/>
              </a:rPr>
            </a:b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1971173"/>
            <a:ext cx="7454077" cy="3589785"/>
          </a:xfrm>
        </p:spPr>
        <p:txBody>
          <a:bodyPr>
            <a:normAutofit/>
          </a:bodyPr>
          <a:lstStyle/>
          <a:p>
            <a:r>
              <a:rPr lang="en-US" sz="2000" dirty="0">
                <a:latin typeface="Times New Roman" panose="02020603050405020304" pitchFamily="18" charset="0"/>
                <a:cs typeface="Times New Roman" panose="02020603050405020304" pitchFamily="18" charset="0"/>
              </a:rPr>
              <a:t>Image Classification</a:t>
            </a:r>
          </a:p>
          <a:p>
            <a:r>
              <a:rPr lang="en-US" sz="2000" dirty="0">
                <a:latin typeface="Times New Roman" panose="02020603050405020304" pitchFamily="18" charset="0"/>
                <a:cs typeface="Times New Roman" panose="02020603050405020304" pitchFamily="18" charset="0"/>
              </a:rPr>
              <a:t>Object Detection</a:t>
            </a:r>
          </a:p>
          <a:p>
            <a:r>
              <a:rPr lang="en-US" sz="2000" dirty="0">
                <a:latin typeface="Times New Roman" panose="02020603050405020304" pitchFamily="18" charset="0"/>
                <a:cs typeface="Times New Roman" panose="02020603050405020304" pitchFamily="18" charset="0"/>
              </a:rPr>
              <a:t>Sematic Segmentation</a:t>
            </a:r>
          </a:p>
          <a:p>
            <a:r>
              <a:rPr lang="en-US" sz="2000" dirty="0">
                <a:latin typeface="Times New Roman" panose="02020603050405020304" pitchFamily="18" charset="0"/>
                <a:cs typeface="Times New Roman" panose="02020603050405020304" pitchFamily="18" charset="0"/>
              </a:rPr>
              <a:t>Image Generation</a:t>
            </a:r>
          </a:p>
          <a:p>
            <a:r>
              <a:rPr lang="en-US" sz="2000" dirty="0">
                <a:latin typeface="Times New Roman" panose="02020603050405020304" pitchFamily="18" charset="0"/>
                <a:cs typeface="Times New Roman" panose="02020603050405020304" pitchFamily="18" charset="0"/>
              </a:rPr>
              <a:t>Video Analysis</a:t>
            </a:r>
          </a:p>
          <a:p>
            <a:pPr marL="285750" indent="-285750">
              <a:buFont typeface="Arial" panose="020B0604020202020204" pitchFamily="34" charset="0"/>
              <a:buChar char="•"/>
            </a:pPr>
            <a:endParaRPr lang="en-US" sz="2000" dirty="0"/>
          </a:p>
        </p:txBody>
      </p:sp>
      <p:pic>
        <p:nvPicPr>
          <p:cNvPr id="4" name="Picture 2" descr="NCCC'18 @MCET">
            <a:extLst>
              <a:ext uri="{FF2B5EF4-FFF2-40B4-BE49-F238E27FC236}">
                <a16:creationId xmlns:a16="http://schemas.microsoft.com/office/drawing/2014/main" id="{813C1779-C32A-165C-0CB7-EF9032632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4682" y="194085"/>
            <a:ext cx="1837999" cy="8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1254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23500" y="2186311"/>
            <a:ext cx="7267066" cy="2754772"/>
          </a:xfrm>
        </p:spPr>
        <p:txBody>
          <a:bodyPr anchor="ctr">
            <a:normAutofit/>
          </a:bodyPr>
          <a:lstStyle/>
          <a:p>
            <a:pPr algn="r"/>
            <a:r>
              <a:rPr lang="en-US" sz="5400" dirty="0"/>
              <a:t>Recurrent neural network</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pic>
        <p:nvPicPr>
          <p:cNvPr id="3" name="Picture 2" descr="NCCC'18 @MCET">
            <a:extLst>
              <a:ext uri="{FF2B5EF4-FFF2-40B4-BE49-F238E27FC236}">
                <a16:creationId xmlns:a16="http://schemas.microsoft.com/office/drawing/2014/main" id="{FABDE4D4-FF8F-1F01-5DBF-D3E6ED5360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9650" y="258254"/>
            <a:ext cx="1837999" cy="8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0123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IN" sz="4000" b="1" dirty="0">
                <a:latin typeface="Nirmala UI" panose="020B0502040204020203" pitchFamily="34" charset="0"/>
                <a:ea typeface="Nirmala UI" panose="020B0502040204020203" pitchFamily="34" charset="0"/>
                <a:cs typeface="Nirmala UI" panose="020B0502040204020203" pitchFamily="34" charset="0"/>
              </a:rPr>
              <a:t>recurrent neural network</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nSpc>
                <a:spcPct val="100000"/>
              </a:lnSpc>
            </a:pPr>
            <a:r>
              <a:rPr lang="en-US" sz="1600" b="0" i="0" dirty="0">
                <a:solidFill>
                  <a:srgbClr val="273239"/>
                </a:solidFill>
                <a:effectLst/>
                <a:latin typeface="Nunito" pitchFamily="2" charset="0"/>
              </a:rPr>
              <a:t>Recurrent Neural Network(RNN) is a type of Neural Network where the output from the previous step is fed as input to the current step.</a:t>
            </a:r>
          </a:p>
          <a:p>
            <a:pPr>
              <a:lnSpc>
                <a:spcPct val="100000"/>
              </a:lnSpc>
            </a:pPr>
            <a:r>
              <a:rPr lang="en-US" sz="1600" dirty="0">
                <a:solidFill>
                  <a:srgbClr val="273239"/>
                </a:solidFill>
                <a:latin typeface="Nunito" pitchFamily="2" charset="0"/>
              </a:rPr>
              <a:t>I</a:t>
            </a:r>
            <a:r>
              <a:rPr lang="en-US" sz="1600" b="0" i="0" dirty="0">
                <a:solidFill>
                  <a:srgbClr val="273239"/>
                </a:solidFill>
                <a:effectLst/>
                <a:latin typeface="Nunito" pitchFamily="2" charset="0"/>
              </a:rPr>
              <a:t>n some cases when it is required to predict the next word of a sentence, the previous words are required and hence there is a need to remember the previous words</a:t>
            </a:r>
          </a:p>
          <a:p>
            <a:pPr>
              <a:lnSpc>
                <a:spcPct val="100000"/>
              </a:lnSpc>
            </a:pPr>
            <a:r>
              <a:rPr lang="en-US" sz="1600" dirty="0">
                <a:solidFill>
                  <a:srgbClr val="273239"/>
                </a:solidFill>
                <a:latin typeface="Nunito" pitchFamily="2" charset="0"/>
              </a:rPr>
              <a:t>Here RNN is used </a:t>
            </a:r>
          </a:p>
          <a:p>
            <a:pPr>
              <a:lnSpc>
                <a:spcPct val="100000"/>
              </a:lnSpc>
            </a:pPr>
            <a:r>
              <a:rPr lang="en-US" sz="1600" dirty="0">
                <a:solidFill>
                  <a:srgbClr val="273239"/>
                </a:solidFill>
                <a:latin typeface="Nunito" pitchFamily="2" charset="0"/>
              </a:rPr>
              <a:t>It comes up with the Hidden State to solve this issue</a:t>
            </a:r>
          </a:p>
          <a:p>
            <a:pPr>
              <a:lnSpc>
                <a:spcPct val="100000"/>
              </a:lnSpc>
            </a:pPr>
            <a:r>
              <a:rPr lang="en-US" sz="1600" dirty="0">
                <a:solidFill>
                  <a:srgbClr val="273239"/>
                </a:solidFill>
                <a:latin typeface="Nunito" pitchFamily="2" charset="0"/>
              </a:rPr>
              <a:t>This reduces the complexity of parameters, unlike other neural networks.</a:t>
            </a:r>
            <a:endParaRPr lang="en-US" sz="2000" dirty="0"/>
          </a:p>
        </p:txBody>
      </p:sp>
      <p:pic>
        <p:nvPicPr>
          <p:cNvPr id="5" name="Picture 2" descr="NCCC'18 @MCET">
            <a:extLst>
              <a:ext uri="{FF2B5EF4-FFF2-40B4-BE49-F238E27FC236}">
                <a16:creationId xmlns:a16="http://schemas.microsoft.com/office/drawing/2014/main" id="{094CAB2C-23A5-1BC6-F186-57C21E1588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4682" y="194085"/>
            <a:ext cx="1837999" cy="8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820535"/>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IN" sz="4000" b="1" dirty="0">
                <a:latin typeface="Nirmala UI" panose="020B0502040204020203" pitchFamily="34" charset="0"/>
                <a:ea typeface="Nirmala UI" panose="020B0502040204020203" pitchFamily="34" charset="0"/>
                <a:cs typeface="Nirmala UI" panose="020B0502040204020203" pitchFamily="34" charset="0"/>
              </a:rPr>
              <a:t>recurrent neural network</a:t>
            </a:r>
            <a:endParaRPr lang="en-US" dirty="0"/>
          </a:p>
        </p:txBody>
      </p:sp>
      <p:pic>
        <p:nvPicPr>
          <p:cNvPr id="4" name="Content Placeholder 3">
            <a:extLst>
              <a:ext uri="{FF2B5EF4-FFF2-40B4-BE49-F238E27FC236}">
                <a16:creationId xmlns:a16="http://schemas.microsoft.com/office/drawing/2014/main" id="{96ADE6D8-F7D0-B2E6-C5AC-50223F6A18F4}"/>
              </a:ext>
            </a:extLst>
          </p:cNvPr>
          <p:cNvPicPr>
            <a:picLocks noGrp="1" noChangeAspect="1"/>
          </p:cNvPicPr>
          <p:nvPr>
            <p:ph idx="1"/>
          </p:nvPr>
        </p:nvPicPr>
        <p:blipFill rotWithShape="1">
          <a:blip r:embed="rId3"/>
          <a:srcRect t="11169"/>
          <a:stretch/>
        </p:blipFill>
        <p:spPr>
          <a:xfrm>
            <a:off x="5193597" y="2858413"/>
            <a:ext cx="4893640" cy="3215161"/>
          </a:xfrm>
          <a:prstGeom prst="rect">
            <a:avLst/>
          </a:prstGeom>
        </p:spPr>
      </p:pic>
      <p:pic>
        <p:nvPicPr>
          <p:cNvPr id="5" name="Picture 2" descr="NCCC'18 @MCET">
            <a:extLst>
              <a:ext uri="{FF2B5EF4-FFF2-40B4-BE49-F238E27FC236}">
                <a16:creationId xmlns:a16="http://schemas.microsoft.com/office/drawing/2014/main" id="{5A6070AB-367F-F695-326D-D4820CD247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4682" y="194085"/>
            <a:ext cx="1837999" cy="8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83975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23500" y="2186311"/>
            <a:ext cx="7267066" cy="2754772"/>
          </a:xfrm>
        </p:spPr>
        <p:txBody>
          <a:bodyPr anchor="ctr">
            <a:normAutofit/>
          </a:bodyPr>
          <a:lstStyle/>
          <a:p>
            <a:pPr algn="r"/>
            <a:r>
              <a:rPr lang="en-US" sz="5400" dirty="0"/>
              <a:t>CONVOLUTIONAL Neural networks</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pic>
        <p:nvPicPr>
          <p:cNvPr id="6" name="Picture 2" descr="NCCC'18 @MCET">
            <a:extLst>
              <a:ext uri="{FF2B5EF4-FFF2-40B4-BE49-F238E27FC236}">
                <a16:creationId xmlns:a16="http://schemas.microsoft.com/office/drawing/2014/main" id="{232DA1E5-3069-2874-DC08-EBAE11990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3649" y="234584"/>
            <a:ext cx="1837999" cy="8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39795"/>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IN" sz="4000" b="1" dirty="0">
                <a:latin typeface="Nirmala UI" panose="020B0502040204020203" pitchFamily="34" charset="0"/>
                <a:ea typeface="Nirmala UI" panose="020B0502040204020203" pitchFamily="34" charset="0"/>
                <a:cs typeface="Nirmala UI" panose="020B0502040204020203" pitchFamily="34" charset="0"/>
              </a:rPr>
              <a:t>TYPES OF RNN</a:t>
            </a:r>
            <a:endParaRPr lang="en-US" dirty="0"/>
          </a:p>
        </p:txBody>
      </p:sp>
      <p:sp>
        <p:nvSpPr>
          <p:cNvPr id="5" name="Content Placeholder 4">
            <a:extLst>
              <a:ext uri="{FF2B5EF4-FFF2-40B4-BE49-F238E27FC236}">
                <a16:creationId xmlns:a16="http://schemas.microsoft.com/office/drawing/2014/main" id="{A075150E-BA4D-B441-9EB0-A794BF3CED13}"/>
              </a:ext>
            </a:extLst>
          </p:cNvPr>
          <p:cNvSpPr>
            <a:spLocks noGrp="1"/>
          </p:cNvSpPr>
          <p:nvPr>
            <p:ph idx="1"/>
          </p:nvPr>
        </p:nvSpPr>
        <p:spPr>
          <a:xfrm>
            <a:off x="4088820" y="2238703"/>
            <a:ext cx="7417380" cy="3979982"/>
          </a:xfrm>
        </p:spPr>
        <p:txBody>
          <a:bodyPr/>
          <a:lstStyle/>
          <a:p>
            <a:r>
              <a:rPr lang="en-IN" dirty="0"/>
              <a:t>One to One </a:t>
            </a:r>
          </a:p>
          <a:p>
            <a:r>
              <a:rPr lang="en-IN" dirty="0"/>
              <a:t>One to Many</a:t>
            </a:r>
          </a:p>
          <a:p>
            <a:r>
              <a:rPr lang="en-IN" dirty="0"/>
              <a:t>Many to One </a:t>
            </a:r>
          </a:p>
          <a:p>
            <a:r>
              <a:rPr lang="en-IN" dirty="0"/>
              <a:t>Many to Many</a:t>
            </a:r>
          </a:p>
        </p:txBody>
      </p:sp>
      <p:pic>
        <p:nvPicPr>
          <p:cNvPr id="9" name="Picture 2" descr="NCCC'18 @MCET">
            <a:extLst>
              <a:ext uri="{FF2B5EF4-FFF2-40B4-BE49-F238E27FC236}">
                <a16:creationId xmlns:a16="http://schemas.microsoft.com/office/drawing/2014/main" id="{73616EA4-132D-A5DA-931F-CE0B2679A5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4682" y="194085"/>
            <a:ext cx="1837999" cy="8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101849"/>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IN" sz="4000" b="1" dirty="0">
                <a:latin typeface="Nirmala UI" panose="020B0502040204020203" pitchFamily="34" charset="0"/>
                <a:ea typeface="Nirmala UI" panose="020B0502040204020203" pitchFamily="34" charset="0"/>
                <a:cs typeface="Nirmala UI" panose="020B0502040204020203" pitchFamily="34" charset="0"/>
              </a:rPr>
              <a:t>One to one </a:t>
            </a:r>
            <a:endParaRPr lang="en-US" dirty="0"/>
          </a:p>
        </p:txBody>
      </p:sp>
      <p:sp>
        <p:nvSpPr>
          <p:cNvPr id="5" name="Content Placeholder 4">
            <a:extLst>
              <a:ext uri="{FF2B5EF4-FFF2-40B4-BE49-F238E27FC236}">
                <a16:creationId xmlns:a16="http://schemas.microsoft.com/office/drawing/2014/main" id="{A075150E-BA4D-B441-9EB0-A794BF3CED13}"/>
              </a:ext>
            </a:extLst>
          </p:cNvPr>
          <p:cNvSpPr>
            <a:spLocks noGrp="1"/>
          </p:cNvSpPr>
          <p:nvPr>
            <p:ph idx="1"/>
          </p:nvPr>
        </p:nvSpPr>
        <p:spPr>
          <a:xfrm>
            <a:off x="4091155" y="2113645"/>
            <a:ext cx="7417380" cy="3979982"/>
          </a:xfrm>
        </p:spPr>
        <p:txBody>
          <a:bodyPr/>
          <a:lstStyle/>
          <a:p>
            <a:r>
              <a:rPr lang="en-US" b="0" i="0" dirty="0">
                <a:solidFill>
                  <a:srgbClr val="273239"/>
                </a:solidFill>
                <a:effectLst/>
                <a:latin typeface="Nunito" pitchFamily="2" charset="0"/>
              </a:rPr>
              <a:t>This type of RNN behaves the same as any simple Neural network it is also known as Vanilla Neural Network. In this Neural network, there is only one input and one output.</a:t>
            </a:r>
            <a:endParaRPr lang="en-IN" dirty="0"/>
          </a:p>
        </p:txBody>
      </p:sp>
      <p:sp>
        <p:nvSpPr>
          <p:cNvPr id="3" name="AutoShape 2" descr="Lightbox">
            <a:extLst>
              <a:ext uri="{FF2B5EF4-FFF2-40B4-BE49-F238E27FC236}">
                <a16:creationId xmlns:a16="http://schemas.microsoft.com/office/drawing/2014/main" id="{FDE921BC-D1B6-7EA9-4ADF-7BBB6FF38C4F}"/>
              </a:ext>
            </a:extLst>
          </p:cNvPr>
          <p:cNvSpPr>
            <a:spLocks noChangeAspect="1" noChangeArrowheads="1"/>
          </p:cNvSpPr>
          <p:nvPr/>
        </p:nvSpPr>
        <p:spPr bwMode="auto">
          <a:xfrm>
            <a:off x="5945935" y="31515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747B7BD4-1AD8-21B3-2CF0-30B495D76139}"/>
              </a:ext>
            </a:extLst>
          </p:cNvPr>
          <p:cNvPicPr>
            <a:picLocks noChangeAspect="1"/>
          </p:cNvPicPr>
          <p:nvPr/>
        </p:nvPicPr>
        <p:blipFill>
          <a:blip r:embed="rId3"/>
          <a:stretch>
            <a:fillRect/>
          </a:stretch>
        </p:blipFill>
        <p:spPr>
          <a:xfrm>
            <a:off x="5834265" y="3949506"/>
            <a:ext cx="3245770" cy="2571926"/>
          </a:xfrm>
          <a:prstGeom prst="rect">
            <a:avLst/>
          </a:prstGeom>
        </p:spPr>
      </p:pic>
      <p:pic>
        <p:nvPicPr>
          <p:cNvPr id="7" name="Picture 2" descr="NCCC'18 @MCET">
            <a:extLst>
              <a:ext uri="{FF2B5EF4-FFF2-40B4-BE49-F238E27FC236}">
                <a16:creationId xmlns:a16="http://schemas.microsoft.com/office/drawing/2014/main" id="{CE1D1F24-0E4D-6CC4-2753-8F903C2FE9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4682" y="194085"/>
            <a:ext cx="1837999" cy="8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582187"/>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IN" sz="4000" b="1" dirty="0">
                <a:latin typeface="Nirmala UI" panose="020B0502040204020203" pitchFamily="34" charset="0"/>
                <a:ea typeface="Nirmala UI" panose="020B0502040204020203" pitchFamily="34" charset="0"/>
                <a:cs typeface="Nirmala UI" panose="020B0502040204020203" pitchFamily="34" charset="0"/>
              </a:rPr>
              <a:t>One to </a:t>
            </a:r>
            <a:r>
              <a:rPr lang="en-IN" b="1" dirty="0">
                <a:latin typeface="Nirmala UI" panose="020B0502040204020203" pitchFamily="34" charset="0"/>
                <a:ea typeface="Nirmala UI" panose="020B0502040204020203" pitchFamily="34" charset="0"/>
                <a:cs typeface="Nirmala UI" panose="020B0502040204020203" pitchFamily="34" charset="0"/>
              </a:rPr>
              <a:t>Many</a:t>
            </a:r>
            <a:r>
              <a:rPr lang="en-IN" sz="4000" b="1" dirty="0">
                <a:latin typeface="Nirmala UI" panose="020B0502040204020203" pitchFamily="34" charset="0"/>
                <a:ea typeface="Nirmala UI" panose="020B0502040204020203" pitchFamily="34" charset="0"/>
                <a:cs typeface="Nirmala UI" panose="020B0502040204020203" pitchFamily="34" charset="0"/>
              </a:rPr>
              <a:t> </a:t>
            </a:r>
            <a:endParaRPr lang="en-US" dirty="0"/>
          </a:p>
        </p:txBody>
      </p:sp>
      <p:sp>
        <p:nvSpPr>
          <p:cNvPr id="5" name="Content Placeholder 4">
            <a:extLst>
              <a:ext uri="{FF2B5EF4-FFF2-40B4-BE49-F238E27FC236}">
                <a16:creationId xmlns:a16="http://schemas.microsoft.com/office/drawing/2014/main" id="{A075150E-BA4D-B441-9EB0-A794BF3CED13}"/>
              </a:ext>
            </a:extLst>
          </p:cNvPr>
          <p:cNvSpPr>
            <a:spLocks noGrp="1"/>
          </p:cNvSpPr>
          <p:nvPr>
            <p:ph idx="1"/>
          </p:nvPr>
        </p:nvSpPr>
        <p:spPr>
          <a:xfrm>
            <a:off x="4090507" y="2113645"/>
            <a:ext cx="7417380" cy="3979982"/>
          </a:xfrm>
        </p:spPr>
        <p:txBody>
          <a:bodyPr/>
          <a:lstStyle/>
          <a:p>
            <a:r>
              <a:rPr lang="en-US" dirty="0">
                <a:solidFill>
                  <a:srgbClr val="273239"/>
                </a:solidFill>
                <a:latin typeface="Nunito" pitchFamily="2" charset="0"/>
              </a:rPr>
              <a:t>O</a:t>
            </a:r>
            <a:r>
              <a:rPr lang="en-US" b="0" i="0" dirty="0">
                <a:solidFill>
                  <a:srgbClr val="273239"/>
                </a:solidFill>
                <a:effectLst/>
                <a:latin typeface="Nunito" pitchFamily="2" charset="0"/>
              </a:rPr>
              <a:t>ne input and many outputs associated with it. One of the most used examples of this network is Image captioning where given an image we predict a sentence having Multiple words.</a:t>
            </a:r>
            <a:endParaRPr lang="en-IN" dirty="0"/>
          </a:p>
        </p:txBody>
      </p:sp>
      <p:sp>
        <p:nvSpPr>
          <p:cNvPr id="3" name="AutoShape 2" descr="Lightbox">
            <a:extLst>
              <a:ext uri="{FF2B5EF4-FFF2-40B4-BE49-F238E27FC236}">
                <a16:creationId xmlns:a16="http://schemas.microsoft.com/office/drawing/2014/main" id="{FDE921BC-D1B6-7EA9-4ADF-7BBB6FF38C4F}"/>
              </a:ext>
            </a:extLst>
          </p:cNvPr>
          <p:cNvSpPr>
            <a:spLocks noChangeAspect="1" noChangeArrowheads="1"/>
          </p:cNvSpPr>
          <p:nvPr/>
        </p:nvSpPr>
        <p:spPr bwMode="auto">
          <a:xfrm>
            <a:off x="5945935" y="31515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2" descr="Lightbox">
            <a:extLst>
              <a:ext uri="{FF2B5EF4-FFF2-40B4-BE49-F238E27FC236}">
                <a16:creationId xmlns:a16="http://schemas.microsoft.com/office/drawing/2014/main" id="{D644D0F1-D22D-F1F8-0BB3-F62372A563E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93E347AD-2D42-313A-A99A-CFAF343143A8}"/>
              </a:ext>
            </a:extLst>
          </p:cNvPr>
          <p:cNvPicPr>
            <a:picLocks noChangeAspect="1"/>
          </p:cNvPicPr>
          <p:nvPr/>
        </p:nvPicPr>
        <p:blipFill>
          <a:blip r:embed="rId3"/>
          <a:stretch>
            <a:fillRect/>
          </a:stretch>
        </p:blipFill>
        <p:spPr>
          <a:xfrm>
            <a:off x="5892766" y="4134870"/>
            <a:ext cx="2892843" cy="2292269"/>
          </a:xfrm>
          <a:prstGeom prst="rect">
            <a:avLst/>
          </a:prstGeom>
        </p:spPr>
      </p:pic>
      <p:pic>
        <p:nvPicPr>
          <p:cNvPr id="9" name="Picture 2" descr="NCCC'18 @MCET">
            <a:extLst>
              <a:ext uri="{FF2B5EF4-FFF2-40B4-BE49-F238E27FC236}">
                <a16:creationId xmlns:a16="http://schemas.microsoft.com/office/drawing/2014/main" id="{809CABE0-D567-C66B-906F-04F85643CB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4682" y="194085"/>
            <a:ext cx="1837999" cy="8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98825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IN" b="1" dirty="0">
                <a:latin typeface="Nirmala UI" panose="020B0502040204020203" pitchFamily="34" charset="0"/>
                <a:ea typeface="Nirmala UI" panose="020B0502040204020203" pitchFamily="34" charset="0"/>
                <a:cs typeface="Nirmala UI" panose="020B0502040204020203" pitchFamily="34" charset="0"/>
              </a:rPr>
              <a:t>Many</a:t>
            </a:r>
            <a:r>
              <a:rPr lang="en-IN" sz="4000" b="1" dirty="0">
                <a:latin typeface="Nirmala UI" panose="020B0502040204020203" pitchFamily="34" charset="0"/>
                <a:ea typeface="Nirmala UI" panose="020B0502040204020203" pitchFamily="34" charset="0"/>
                <a:cs typeface="Nirmala UI" panose="020B0502040204020203" pitchFamily="34" charset="0"/>
              </a:rPr>
              <a:t> to one </a:t>
            </a:r>
            <a:endParaRPr lang="en-US" dirty="0"/>
          </a:p>
        </p:txBody>
      </p:sp>
      <p:sp>
        <p:nvSpPr>
          <p:cNvPr id="5" name="Content Placeholder 4">
            <a:extLst>
              <a:ext uri="{FF2B5EF4-FFF2-40B4-BE49-F238E27FC236}">
                <a16:creationId xmlns:a16="http://schemas.microsoft.com/office/drawing/2014/main" id="{A075150E-BA4D-B441-9EB0-A794BF3CED13}"/>
              </a:ext>
            </a:extLst>
          </p:cNvPr>
          <p:cNvSpPr>
            <a:spLocks noGrp="1"/>
          </p:cNvSpPr>
          <p:nvPr>
            <p:ph idx="1"/>
          </p:nvPr>
        </p:nvSpPr>
        <p:spPr>
          <a:xfrm>
            <a:off x="4091155" y="2113645"/>
            <a:ext cx="7417380" cy="3979982"/>
          </a:xfrm>
        </p:spPr>
        <p:txBody>
          <a:bodyPr/>
          <a:lstStyle/>
          <a:p>
            <a:r>
              <a:rPr lang="en-US" b="0" i="0" dirty="0">
                <a:solidFill>
                  <a:srgbClr val="273239"/>
                </a:solidFill>
                <a:effectLst/>
                <a:latin typeface="Nunito" pitchFamily="2" charset="0"/>
              </a:rPr>
              <a:t>Many inputs are fed to the network at several states of the network generating only one output. Where we give multiple words as input and predict only the sentiment of the sentence as output. Used in Sentiment Analysis</a:t>
            </a:r>
            <a:endParaRPr lang="en-IN" dirty="0"/>
          </a:p>
        </p:txBody>
      </p:sp>
      <p:sp>
        <p:nvSpPr>
          <p:cNvPr id="3" name="AutoShape 2" descr="Lightbox">
            <a:extLst>
              <a:ext uri="{FF2B5EF4-FFF2-40B4-BE49-F238E27FC236}">
                <a16:creationId xmlns:a16="http://schemas.microsoft.com/office/drawing/2014/main" id="{FDE921BC-D1B6-7EA9-4ADF-7BBB6FF38C4F}"/>
              </a:ext>
            </a:extLst>
          </p:cNvPr>
          <p:cNvSpPr>
            <a:spLocks noChangeAspect="1" noChangeArrowheads="1"/>
          </p:cNvSpPr>
          <p:nvPr/>
        </p:nvSpPr>
        <p:spPr bwMode="auto">
          <a:xfrm>
            <a:off x="5945935" y="31515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2" descr="Lightbox">
            <a:extLst>
              <a:ext uri="{FF2B5EF4-FFF2-40B4-BE49-F238E27FC236}">
                <a16:creationId xmlns:a16="http://schemas.microsoft.com/office/drawing/2014/main" id="{D644D0F1-D22D-F1F8-0BB3-F62372A563E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54466C16-5CE4-1B1E-26AB-72E07407155B}"/>
              </a:ext>
            </a:extLst>
          </p:cNvPr>
          <p:cNvPicPr>
            <a:picLocks noChangeAspect="1"/>
          </p:cNvPicPr>
          <p:nvPr/>
        </p:nvPicPr>
        <p:blipFill>
          <a:blip r:embed="rId3"/>
          <a:stretch>
            <a:fillRect/>
          </a:stretch>
        </p:blipFill>
        <p:spPr>
          <a:xfrm>
            <a:off x="5932871" y="4103636"/>
            <a:ext cx="2852738" cy="2260490"/>
          </a:xfrm>
          <a:prstGeom prst="rect">
            <a:avLst/>
          </a:prstGeom>
        </p:spPr>
      </p:pic>
      <p:pic>
        <p:nvPicPr>
          <p:cNvPr id="9" name="Picture 2" descr="NCCC'18 @MCET">
            <a:extLst>
              <a:ext uri="{FF2B5EF4-FFF2-40B4-BE49-F238E27FC236}">
                <a16:creationId xmlns:a16="http://schemas.microsoft.com/office/drawing/2014/main" id="{3901D004-FFCF-8255-C8CD-28A7D24427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4682" y="194085"/>
            <a:ext cx="1837999" cy="8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63084"/>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IN" b="1" dirty="0">
                <a:latin typeface="Nirmala UI" panose="020B0502040204020203" pitchFamily="34" charset="0"/>
                <a:ea typeface="Nirmala UI" panose="020B0502040204020203" pitchFamily="34" charset="0"/>
                <a:cs typeface="Nirmala UI" panose="020B0502040204020203" pitchFamily="34" charset="0"/>
              </a:rPr>
              <a:t>Many</a:t>
            </a:r>
            <a:r>
              <a:rPr lang="en-IN" sz="4000" b="1" dirty="0">
                <a:latin typeface="Nirmala UI" panose="020B0502040204020203" pitchFamily="34" charset="0"/>
                <a:ea typeface="Nirmala UI" panose="020B0502040204020203" pitchFamily="34" charset="0"/>
                <a:cs typeface="Nirmala UI" panose="020B0502040204020203" pitchFamily="34" charset="0"/>
              </a:rPr>
              <a:t> to </a:t>
            </a:r>
            <a:r>
              <a:rPr lang="en-IN" b="1" dirty="0">
                <a:latin typeface="Nirmala UI" panose="020B0502040204020203" pitchFamily="34" charset="0"/>
                <a:ea typeface="Nirmala UI" panose="020B0502040204020203" pitchFamily="34" charset="0"/>
                <a:cs typeface="Nirmala UI" panose="020B0502040204020203" pitchFamily="34" charset="0"/>
              </a:rPr>
              <a:t>many</a:t>
            </a:r>
            <a:r>
              <a:rPr lang="en-IN" sz="4000" b="1" dirty="0">
                <a:latin typeface="Nirmala UI" panose="020B0502040204020203" pitchFamily="34" charset="0"/>
                <a:ea typeface="Nirmala UI" panose="020B0502040204020203" pitchFamily="34" charset="0"/>
                <a:cs typeface="Nirmala UI" panose="020B0502040204020203" pitchFamily="34" charset="0"/>
              </a:rPr>
              <a:t> </a:t>
            </a:r>
            <a:endParaRPr lang="en-US" dirty="0"/>
          </a:p>
        </p:txBody>
      </p:sp>
      <p:sp>
        <p:nvSpPr>
          <p:cNvPr id="5" name="Content Placeholder 4">
            <a:extLst>
              <a:ext uri="{FF2B5EF4-FFF2-40B4-BE49-F238E27FC236}">
                <a16:creationId xmlns:a16="http://schemas.microsoft.com/office/drawing/2014/main" id="{A075150E-BA4D-B441-9EB0-A794BF3CED13}"/>
              </a:ext>
            </a:extLst>
          </p:cNvPr>
          <p:cNvSpPr>
            <a:spLocks noGrp="1"/>
          </p:cNvSpPr>
          <p:nvPr>
            <p:ph idx="1"/>
          </p:nvPr>
        </p:nvSpPr>
        <p:spPr>
          <a:xfrm>
            <a:off x="4091155" y="2113645"/>
            <a:ext cx="7417380" cy="3979982"/>
          </a:xfrm>
        </p:spPr>
        <p:txBody>
          <a:bodyPr/>
          <a:lstStyle/>
          <a:p>
            <a:r>
              <a:rPr lang="en-US" dirty="0">
                <a:solidFill>
                  <a:srgbClr val="273239"/>
                </a:solidFill>
                <a:latin typeface="Nunito" pitchFamily="2" charset="0"/>
              </a:rPr>
              <a:t>M</a:t>
            </a:r>
            <a:r>
              <a:rPr lang="en-US" b="0" i="0" dirty="0">
                <a:solidFill>
                  <a:srgbClr val="273239"/>
                </a:solidFill>
                <a:effectLst/>
                <a:latin typeface="Nunito" pitchFamily="2" charset="0"/>
              </a:rPr>
              <a:t>ultiple inputs and multiple outputs corresponding to a problem. In language translation, we provide multiple words from one language as input and predict multiple words from the second language as output. Used in Language Translation</a:t>
            </a:r>
            <a:endParaRPr lang="en-IN" dirty="0"/>
          </a:p>
        </p:txBody>
      </p:sp>
      <p:sp>
        <p:nvSpPr>
          <p:cNvPr id="3" name="AutoShape 2" descr="Lightbox">
            <a:extLst>
              <a:ext uri="{FF2B5EF4-FFF2-40B4-BE49-F238E27FC236}">
                <a16:creationId xmlns:a16="http://schemas.microsoft.com/office/drawing/2014/main" id="{FDE921BC-D1B6-7EA9-4ADF-7BBB6FF38C4F}"/>
              </a:ext>
            </a:extLst>
          </p:cNvPr>
          <p:cNvSpPr>
            <a:spLocks noChangeAspect="1" noChangeArrowheads="1"/>
          </p:cNvSpPr>
          <p:nvPr/>
        </p:nvSpPr>
        <p:spPr bwMode="auto">
          <a:xfrm>
            <a:off x="5945935" y="31515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2" descr="Lightbox">
            <a:extLst>
              <a:ext uri="{FF2B5EF4-FFF2-40B4-BE49-F238E27FC236}">
                <a16:creationId xmlns:a16="http://schemas.microsoft.com/office/drawing/2014/main" id="{D644D0F1-D22D-F1F8-0BB3-F62372A563E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6FC40135-6D28-0C49-FB9E-4E47C40EF78B}"/>
              </a:ext>
            </a:extLst>
          </p:cNvPr>
          <p:cNvPicPr>
            <a:picLocks noChangeAspect="1"/>
          </p:cNvPicPr>
          <p:nvPr/>
        </p:nvPicPr>
        <p:blipFill>
          <a:blip r:embed="rId3"/>
          <a:stretch>
            <a:fillRect/>
          </a:stretch>
        </p:blipFill>
        <p:spPr>
          <a:xfrm>
            <a:off x="6096000" y="4264317"/>
            <a:ext cx="2825243" cy="2238703"/>
          </a:xfrm>
          <a:prstGeom prst="rect">
            <a:avLst/>
          </a:prstGeom>
        </p:spPr>
      </p:pic>
      <p:pic>
        <p:nvPicPr>
          <p:cNvPr id="9" name="Picture 2" descr="NCCC'18 @MCET">
            <a:extLst>
              <a:ext uri="{FF2B5EF4-FFF2-40B4-BE49-F238E27FC236}">
                <a16:creationId xmlns:a16="http://schemas.microsoft.com/office/drawing/2014/main" id="{AE98C976-8D84-191B-2A7B-83BB8648B6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4682" y="194085"/>
            <a:ext cx="1837999" cy="8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25879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6" y="1084544"/>
            <a:ext cx="7434070" cy="1474330"/>
          </a:xfrm>
        </p:spPr>
        <p:txBody>
          <a:bodyPr>
            <a:normAutofit/>
          </a:bodyPr>
          <a:lstStyle/>
          <a:p>
            <a:pPr algn="l"/>
            <a:r>
              <a:rPr lang="en-IN" b="1" dirty="0">
                <a:latin typeface="Nirmala UI" panose="020B0502040204020203" pitchFamily="34" charset="0"/>
                <a:ea typeface="Nirmala UI" panose="020B0502040204020203" pitchFamily="34" charset="0"/>
                <a:cs typeface="Nirmala UI" panose="020B0502040204020203" pitchFamily="34" charset="0"/>
              </a:rPr>
              <a:t>VARIATION OF RECURRENT NEURAL NETWORK (RNN)</a:t>
            </a:r>
            <a:endParaRPr lang="en-US" dirty="0"/>
          </a:p>
        </p:txBody>
      </p:sp>
      <p:sp>
        <p:nvSpPr>
          <p:cNvPr id="5" name="Content Placeholder 4">
            <a:extLst>
              <a:ext uri="{FF2B5EF4-FFF2-40B4-BE49-F238E27FC236}">
                <a16:creationId xmlns:a16="http://schemas.microsoft.com/office/drawing/2014/main" id="{A075150E-BA4D-B441-9EB0-A794BF3CED13}"/>
              </a:ext>
            </a:extLst>
          </p:cNvPr>
          <p:cNvSpPr>
            <a:spLocks noGrp="1"/>
          </p:cNvSpPr>
          <p:nvPr>
            <p:ph idx="1"/>
          </p:nvPr>
        </p:nvSpPr>
        <p:spPr>
          <a:xfrm>
            <a:off x="4090506" y="2629307"/>
            <a:ext cx="7417380" cy="3979982"/>
          </a:xfrm>
        </p:spPr>
        <p:txBody>
          <a:bodyPr/>
          <a:lstStyle/>
          <a:p>
            <a:r>
              <a:rPr lang="en-IN" dirty="0"/>
              <a:t>Bidirectional Neural Network (BiNN)</a:t>
            </a:r>
          </a:p>
          <a:p>
            <a:r>
              <a:rPr lang="en-IN" dirty="0"/>
              <a:t>Long Short-Term Memory (LSTM)</a:t>
            </a:r>
          </a:p>
        </p:txBody>
      </p:sp>
      <p:sp>
        <p:nvSpPr>
          <p:cNvPr id="3" name="AutoShape 2" descr="Lightbox">
            <a:extLst>
              <a:ext uri="{FF2B5EF4-FFF2-40B4-BE49-F238E27FC236}">
                <a16:creationId xmlns:a16="http://schemas.microsoft.com/office/drawing/2014/main" id="{FDE921BC-D1B6-7EA9-4ADF-7BBB6FF38C4F}"/>
              </a:ext>
            </a:extLst>
          </p:cNvPr>
          <p:cNvSpPr>
            <a:spLocks noChangeAspect="1" noChangeArrowheads="1"/>
          </p:cNvSpPr>
          <p:nvPr/>
        </p:nvSpPr>
        <p:spPr bwMode="auto">
          <a:xfrm>
            <a:off x="5945935" y="31515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2" descr="Lightbox">
            <a:extLst>
              <a:ext uri="{FF2B5EF4-FFF2-40B4-BE49-F238E27FC236}">
                <a16:creationId xmlns:a16="http://schemas.microsoft.com/office/drawing/2014/main" id="{D644D0F1-D22D-F1F8-0BB3-F62372A563E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2" descr="NCCC'18 @MCET">
            <a:extLst>
              <a:ext uri="{FF2B5EF4-FFF2-40B4-BE49-F238E27FC236}">
                <a16:creationId xmlns:a16="http://schemas.microsoft.com/office/drawing/2014/main" id="{D59D260D-14C4-3293-B62C-5353B562A3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4682" y="194085"/>
            <a:ext cx="1837999" cy="8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392684"/>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23500" y="2186311"/>
            <a:ext cx="7267066" cy="2754772"/>
          </a:xfrm>
        </p:spPr>
        <p:txBody>
          <a:bodyPr anchor="ctr">
            <a:normAutofit/>
          </a:bodyPr>
          <a:lstStyle/>
          <a:p>
            <a:pPr algn="r"/>
            <a:r>
              <a:rPr lang="en-US" sz="5400" dirty="0"/>
              <a:t>LONG SHORT-TERM MEMORY</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pic>
        <p:nvPicPr>
          <p:cNvPr id="3" name="Picture 2" descr="NCCC'18 @MCET">
            <a:extLst>
              <a:ext uri="{FF2B5EF4-FFF2-40B4-BE49-F238E27FC236}">
                <a16:creationId xmlns:a16="http://schemas.microsoft.com/office/drawing/2014/main" id="{3CF9389B-1BA4-C2EC-6A10-20E06559D7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5482" y="290337"/>
            <a:ext cx="1837999" cy="8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465267"/>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IN" b="1" dirty="0">
                <a:latin typeface="Nirmala UI" panose="020B0502040204020203" pitchFamily="34" charset="0"/>
                <a:ea typeface="Nirmala UI" panose="020B0502040204020203" pitchFamily="34" charset="0"/>
                <a:cs typeface="Nirmala UI" panose="020B0502040204020203" pitchFamily="34" charset="0"/>
              </a:rPr>
              <a:t>LONG SHORT-TERM MEMORY</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nSpc>
                <a:spcPct val="100000"/>
              </a:lnSpc>
            </a:pPr>
            <a:r>
              <a:rPr lang="en-US" sz="1600" b="0" i="0" dirty="0">
                <a:solidFill>
                  <a:srgbClr val="222222"/>
                </a:solidFill>
                <a:effectLst/>
                <a:latin typeface="Lato" panose="020B0604020202020204" pitchFamily="34" charset="0"/>
              </a:rPr>
              <a:t>Long Short-Term Memory Networks is a deep learning, sequential neural network that allows information to persist.</a:t>
            </a:r>
          </a:p>
          <a:p>
            <a:pPr>
              <a:lnSpc>
                <a:spcPct val="100000"/>
              </a:lnSpc>
            </a:pPr>
            <a:r>
              <a:rPr lang="en-US" sz="1600" b="0" i="0" dirty="0">
                <a:solidFill>
                  <a:srgbClr val="222222"/>
                </a:solidFill>
                <a:effectLst/>
                <a:latin typeface="Lato" panose="020F0502020204030203" pitchFamily="34" charset="0"/>
              </a:rPr>
              <a:t>LSTM resolves the problem caused by traditional RNNS</a:t>
            </a:r>
            <a:endParaRPr lang="en-US" sz="2000" dirty="0"/>
          </a:p>
        </p:txBody>
      </p:sp>
      <p:pic>
        <p:nvPicPr>
          <p:cNvPr id="4" name="Picture 2" descr="NCCC'18 @MCET">
            <a:extLst>
              <a:ext uri="{FF2B5EF4-FFF2-40B4-BE49-F238E27FC236}">
                <a16:creationId xmlns:a16="http://schemas.microsoft.com/office/drawing/2014/main" id="{5B817566-8B5C-B45E-109D-71647CA8E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4682" y="194085"/>
            <a:ext cx="1837999" cy="8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60222"/>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IN" b="1" dirty="0">
                <a:latin typeface="Nirmala UI" panose="020B0502040204020203" pitchFamily="34" charset="0"/>
                <a:ea typeface="Nirmala UI" panose="020B0502040204020203" pitchFamily="34" charset="0"/>
                <a:cs typeface="Nirmala UI" panose="020B0502040204020203" pitchFamily="34" charset="0"/>
              </a:rPr>
              <a:t>LSTM ARCHITECTURE</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nSpc>
                <a:spcPct val="100000"/>
              </a:lnSpc>
            </a:pPr>
            <a:r>
              <a:rPr lang="en-US" sz="2000" dirty="0"/>
              <a:t>Forget Gate</a:t>
            </a:r>
          </a:p>
          <a:p>
            <a:pPr>
              <a:lnSpc>
                <a:spcPct val="100000"/>
              </a:lnSpc>
            </a:pPr>
            <a:r>
              <a:rPr lang="en-US" sz="2000" dirty="0"/>
              <a:t>Input Gate </a:t>
            </a:r>
          </a:p>
          <a:p>
            <a:pPr>
              <a:lnSpc>
                <a:spcPct val="100000"/>
              </a:lnSpc>
            </a:pPr>
            <a:r>
              <a:rPr lang="en-US" sz="2000" dirty="0"/>
              <a:t>New Information </a:t>
            </a:r>
          </a:p>
          <a:p>
            <a:pPr>
              <a:lnSpc>
                <a:spcPct val="100000"/>
              </a:lnSpc>
            </a:pPr>
            <a:r>
              <a:rPr lang="en-US" sz="2000" dirty="0"/>
              <a:t>Output Gate </a:t>
            </a:r>
          </a:p>
        </p:txBody>
      </p:sp>
      <p:pic>
        <p:nvPicPr>
          <p:cNvPr id="4" name="Picture 2" descr="NCCC'18 @MCET">
            <a:extLst>
              <a:ext uri="{FF2B5EF4-FFF2-40B4-BE49-F238E27FC236}">
                <a16:creationId xmlns:a16="http://schemas.microsoft.com/office/drawing/2014/main" id="{19666BEB-0F84-29D0-0A26-CFE49A718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4682" y="194085"/>
            <a:ext cx="1837999" cy="8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317233"/>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IN" b="1" dirty="0">
                <a:latin typeface="Nirmala UI" panose="020B0502040204020203" pitchFamily="34" charset="0"/>
                <a:ea typeface="Nirmala UI" panose="020B0502040204020203" pitchFamily="34" charset="0"/>
                <a:cs typeface="Nirmala UI" panose="020B0502040204020203" pitchFamily="34" charset="0"/>
              </a:rPr>
              <a:t>LONG SHORT-TERM MEMORY</a:t>
            </a:r>
            <a:endParaRPr lang="en-US" dirty="0"/>
          </a:p>
        </p:txBody>
      </p:sp>
      <p:pic>
        <p:nvPicPr>
          <p:cNvPr id="3074" name="Picture 2" descr="LSTM | Introduction to LSTM | Long Short Term Memory Algorithms">
            <a:extLst>
              <a:ext uri="{FF2B5EF4-FFF2-40B4-BE49-F238E27FC236}">
                <a16:creationId xmlns:a16="http://schemas.microsoft.com/office/drawing/2014/main" id="{6C3CBCED-F842-691C-A431-D04D061DB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7365" y="2717852"/>
            <a:ext cx="5715000" cy="25431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NCCC'18 @MCET">
            <a:extLst>
              <a:ext uri="{FF2B5EF4-FFF2-40B4-BE49-F238E27FC236}">
                <a16:creationId xmlns:a16="http://schemas.microsoft.com/office/drawing/2014/main" id="{FAF91067-BFDE-AE87-1809-9D90A72F25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4682" y="194085"/>
            <a:ext cx="1837999" cy="8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65178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IN" sz="4000" b="1" dirty="0">
                <a:latin typeface="Nirmala UI" panose="020B0502040204020203" pitchFamily="34" charset="0"/>
                <a:ea typeface="Nirmala UI" panose="020B0502040204020203" pitchFamily="34" charset="0"/>
                <a:cs typeface="Nirmala UI" panose="020B0502040204020203" pitchFamily="34" charset="0"/>
              </a:rPr>
              <a:t>Introduction</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nSpc>
                <a:spcPct val="100000"/>
              </a:lnSpc>
            </a:pPr>
            <a:r>
              <a:rPr lang="en-US" sz="2000" b="0" i="0" dirty="0">
                <a:solidFill>
                  <a:srgbClr val="242731"/>
                </a:solidFill>
                <a:effectLst/>
                <a:latin typeface="Manrope"/>
              </a:rPr>
              <a:t>A Convolutional Neural Network (CNN) is </a:t>
            </a:r>
            <a:r>
              <a:rPr lang="en-US" sz="2000" b="1" i="0" dirty="0">
                <a:solidFill>
                  <a:srgbClr val="242731"/>
                </a:solidFill>
                <a:effectLst/>
                <a:latin typeface="inherit"/>
              </a:rPr>
              <a:t>a type of deep learning algorithm that specializes in processing data that has a grid-like topology, such as images</a:t>
            </a:r>
            <a:r>
              <a:rPr lang="en-US" sz="2000" b="0" i="0" dirty="0">
                <a:solidFill>
                  <a:srgbClr val="242731"/>
                </a:solidFill>
                <a:effectLst/>
                <a:latin typeface="Manrope"/>
              </a:rPr>
              <a:t>.</a:t>
            </a:r>
            <a:endParaRPr lang="en-US" sz="2000" baseline="30000" dirty="0">
              <a:solidFill>
                <a:srgbClr val="242731"/>
              </a:solidFill>
              <a:latin typeface="Manrope"/>
            </a:endParaRPr>
          </a:p>
          <a:p>
            <a:pPr marL="0" indent="0">
              <a:lnSpc>
                <a:spcPct val="100000"/>
              </a:lnSpc>
              <a:buNone/>
            </a:pPr>
            <a:endParaRPr lang="en-US" sz="2000" dirty="0"/>
          </a:p>
        </p:txBody>
      </p:sp>
      <p:pic>
        <p:nvPicPr>
          <p:cNvPr id="4" name="Picture 4" descr="CNN Architecture">
            <a:extLst>
              <a:ext uri="{FF2B5EF4-FFF2-40B4-BE49-F238E27FC236}">
                <a16:creationId xmlns:a16="http://schemas.microsoft.com/office/drawing/2014/main" id="{B1E3F415-BA05-5F51-263D-71ABF8A5E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2144" y="3799173"/>
            <a:ext cx="5785435" cy="21845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NCCC'18 @MCET">
            <a:extLst>
              <a:ext uri="{FF2B5EF4-FFF2-40B4-BE49-F238E27FC236}">
                <a16:creationId xmlns:a16="http://schemas.microsoft.com/office/drawing/2014/main" id="{99610F39-BBDE-2E3C-1442-05694E9727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4682" y="194085"/>
            <a:ext cx="1837999" cy="8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IN" b="1" dirty="0">
                <a:latin typeface="Nirmala UI" panose="020B0502040204020203" pitchFamily="34" charset="0"/>
                <a:ea typeface="Nirmala UI" panose="020B0502040204020203" pitchFamily="34" charset="0"/>
                <a:cs typeface="Nirmala UI" panose="020B0502040204020203" pitchFamily="34" charset="0"/>
              </a:rPr>
              <a:t>How it works ?</a:t>
            </a:r>
            <a:endParaRPr lang="en-US" dirty="0"/>
          </a:p>
        </p:txBody>
      </p:sp>
      <p:sp>
        <p:nvSpPr>
          <p:cNvPr id="4" name="TextBox 3">
            <a:extLst>
              <a:ext uri="{FF2B5EF4-FFF2-40B4-BE49-F238E27FC236}">
                <a16:creationId xmlns:a16="http://schemas.microsoft.com/office/drawing/2014/main" id="{47AC08AC-B09F-F4D2-5E8A-996364A2B44D}"/>
              </a:ext>
            </a:extLst>
          </p:cNvPr>
          <p:cNvSpPr txBox="1"/>
          <p:nvPr/>
        </p:nvSpPr>
        <p:spPr>
          <a:xfrm>
            <a:off x="4264429" y="2552007"/>
            <a:ext cx="7260148" cy="2457532"/>
          </a:xfrm>
          <a:prstGeom prst="rect">
            <a:avLst/>
          </a:prstGeom>
          <a:noFill/>
        </p:spPr>
        <p:txBody>
          <a:bodyPr wrap="square" rtlCol="0">
            <a:spAutoFit/>
          </a:bodyPr>
          <a:lstStyle/>
          <a:p>
            <a:pPr>
              <a:lnSpc>
                <a:spcPct val="200000"/>
              </a:lnSpc>
            </a:pPr>
            <a:r>
              <a:rPr lang="en-IN" sz="2000" dirty="0"/>
              <a:t>Raju eats samosa almost everyday, it shouldn’t be hard to guess that his favourite cuisine is Indian. His Brother Jajju however is a lover of pasta and cheese that means his favourite cuisine is Italian.</a:t>
            </a:r>
          </a:p>
        </p:txBody>
      </p:sp>
      <p:pic>
        <p:nvPicPr>
          <p:cNvPr id="5" name="Picture 2" descr="NCCC'18 @MCET">
            <a:extLst>
              <a:ext uri="{FF2B5EF4-FFF2-40B4-BE49-F238E27FC236}">
                <a16:creationId xmlns:a16="http://schemas.microsoft.com/office/drawing/2014/main" id="{E8CBBDBA-4D8F-7A4A-220D-8DBBA1446C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4682" y="194085"/>
            <a:ext cx="1837999" cy="8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320738"/>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IN" b="1" dirty="0">
                <a:latin typeface="Nirmala UI" panose="020B0502040204020203" pitchFamily="34" charset="0"/>
                <a:ea typeface="Nirmala UI" panose="020B0502040204020203" pitchFamily="34" charset="0"/>
                <a:cs typeface="Nirmala UI" panose="020B0502040204020203" pitchFamily="34" charset="0"/>
              </a:rPr>
              <a:t>APPLICATIONS </a:t>
            </a:r>
            <a:endParaRPr lang="en-US" dirty="0"/>
          </a:p>
        </p:txBody>
      </p:sp>
      <p:sp>
        <p:nvSpPr>
          <p:cNvPr id="3" name="Content Placeholder 4">
            <a:extLst>
              <a:ext uri="{FF2B5EF4-FFF2-40B4-BE49-F238E27FC236}">
                <a16:creationId xmlns:a16="http://schemas.microsoft.com/office/drawing/2014/main" id="{B2A89DF7-183F-85BE-67FF-0504120439D2}"/>
              </a:ext>
            </a:extLst>
          </p:cNvPr>
          <p:cNvSpPr>
            <a:spLocks noGrp="1"/>
          </p:cNvSpPr>
          <p:nvPr>
            <p:ph idx="1"/>
          </p:nvPr>
        </p:nvSpPr>
        <p:spPr>
          <a:xfrm>
            <a:off x="4090507" y="2113645"/>
            <a:ext cx="7417380" cy="3979982"/>
          </a:xfrm>
        </p:spPr>
        <p:txBody>
          <a:bodyPr/>
          <a:lstStyle/>
          <a:p>
            <a:r>
              <a:rPr lang="en-IN" dirty="0"/>
              <a:t>Language modelling or text generation</a:t>
            </a:r>
          </a:p>
          <a:p>
            <a:r>
              <a:rPr lang="en-IN" dirty="0"/>
              <a:t>Image processing</a:t>
            </a:r>
          </a:p>
          <a:p>
            <a:r>
              <a:rPr lang="en-IN" dirty="0"/>
              <a:t>Speech and Handwriting Recognition</a:t>
            </a:r>
          </a:p>
          <a:p>
            <a:r>
              <a:rPr lang="en-IN" dirty="0"/>
              <a:t>Music generation</a:t>
            </a:r>
          </a:p>
          <a:p>
            <a:r>
              <a:rPr lang="en-IN" dirty="0"/>
              <a:t>Language Translation </a:t>
            </a:r>
          </a:p>
        </p:txBody>
      </p:sp>
      <p:pic>
        <p:nvPicPr>
          <p:cNvPr id="5" name="Picture 2" descr="NCCC'18 @MCET">
            <a:extLst>
              <a:ext uri="{FF2B5EF4-FFF2-40B4-BE49-F238E27FC236}">
                <a16:creationId xmlns:a16="http://schemas.microsoft.com/office/drawing/2014/main" id="{F7D6A737-4129-40D7-42FB-97E810536C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4682" y="194085"/>
            <a:ext cx="1837999" cy="8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192036"/>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IN" b="1" dirty="0" err="1">
                <a:latin typeface="Nirmala UI" panose="020B0502040204020203" pitchFamily="34" charset="0"/>
                <a:ea typeface="Nirmala UI" panose="020B0502040204020203" pitchFamily="34" charset="0"/>
                <a:cs typeface="Nirmala UI" panose="020B0502040204020203" pitchFamily="34" charset="0"/>
              </a:rPr>
              <a:t>Rnn</a:t>
            </a:r>
            <a:r>
              <a:rPr lang="en-IN" b="1" dirty="0">
                <a:latin typeface="Nirmala UI" panose="020B0502040204020203" pitchFamily="34" charset="0"/>
                <a:ea typeface="Nirmala UI" panose="020B0502040204020203" pitchFamily="34" charset="0"/>
                <a:cs typeface="Nirmala UI" panose="020B0502040204020203" pitchFamily="34" charset="0"/>
              </a:rPr>
              <a:t> vs </a:t>
            </a:r>
            <a:r>
              <a:rPr lang="en-IN" b="1" dirty="0" err="1">
                <a:latin typeface="Nirmala UI" panose="020B0502040204020203" pitchFamily="34" charset="0"/>
                <a:ea typeface="Nirmala UI" panose="020B0502040204020203" pitchFamily="34" charset="0"/>
                <a:cs typeface="Nirmala UI" panose="020B0502040204020203" pitchFamily="34" charset="0"/>
              </a:rPr>
              <a:t>lstm</a:t>
            </a:r>
            <a:endParaRPr lang="en-US" dirty="0"/>
          </a:p>
        </p:txBody>
      </p:sp>
      <p:graphicFrame>
        <p:nvGraphicFramePr>
          <p:cNvPr id="6" name="Table 6">
            <a:extLst>
              <a:ext uri="{FF2B5EF4-FFF2-40B4-BE49-F238E27FC236}">
                <a16:creationId xmlns:a16="http://schemas.microsoft.com/office/drawing/2014/main" id="{51B61E33-64CA-EB5E-CE95-65BA0BD4EE2D}"/>
              </a:ext>
            </a:extLst>
          </p:cNvPr>
          <p:cNvGraphicFramePr>
            <a:graphicFrameLocks noGrp="1"/>
          </p:cNvGraphicFramePr>
          <p:nvPr>
            <p:ph idx="1"/>
            <p:extLst>
              <p:ext uri="{D42A27DB-BD31-4B8C-83A1-F6EECF244321}">
                <p14:modId xmlns:p14="http://schemas.microsoft.com/office/powerpoint/2010/main" val="991874692"/>
              </p:ext>
            </p:extLst>
          </p:nvPr>
        </p:nvGraphicFramePr>
        <p:xfrm>
          <a:off x="4043108" y="2065589"/>
          <a:ext cx="7640054" cy="3981566"/>
        </p:xfrm>
        <a:graphic>
          <a:graphicData uri="http://schemas.openxmlformats.org/drawingml/2006/table">
            <a:tbl>
              <a:tblPr firstRow="1" bandRow="1">
                <a:tableStyleId>{5940675A-B579-460E-94D1-54222C63F5DA}</a:tableStyleId>
              </a:tblPr>
              <a:tblGrid>
                <a:gridCol w="3820027">
                  <a:extLst>
                    <a:ext uri="{9D8B030D-6E8A-4147-A177-3AD203B41FA5}">
                      <a16:colId xmlns:a16="http://schemas.microsoft.com/office/drawing/2014/main" val="1608391042"/>
                    </a:ext>
                  </a:extLst>
                </a:gridCol>
                <a:gridCol w="3820027">
                  <a:extLst>
                    <a:ext uri="{9D8B030D-6E8A-4147-A177-3AD203B41FA5}">
                      <a16:colId xmlns:a16="http://schemas.microsoft.com/office/drawing/2014/main" val="2221924840"/>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tx1"/>
                          </a:solidFill>
                          <a:effectLst/>
                          <a:latin typeface="+mn-lt"/>
                          <a:ea typeface="+mn-ea"/>
                          <a:cs typeface="+mn-cs"/>
                        </a:rPr>
                        <a:t>RNN</a:t>
                      </a:r>
                      <a:endParaRPr lang="en-IN" sz="1800" b="0" i="0" kern="1200" dirty="0">
                        <a:solidFill>
                          <a:schemeClr val="tx1"/>
                        </a:solidFill>
                        <a:effectLst/>
                        <a:latin typeface="+mn-lt"/>
                        <a:ea typeface="+mn-ea"/>
                        <a:cs typeface="+mn-cs"/>
                      </a:endParaRP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tx1"/>
                          </a:solidFill>
                          <a:effectLst/>
                          <a:latin typeface="+mn-lt"/>
                          <a:ea typeface="+mn-ea"/>
                          <a:cs typeface="+mn-cs"/>
                        </a:rPr>
                        <a:t>LSTM</a:t>
                      </a:r>
                      <a:endParaRPr lang="en-IN" sz="1800" b="0" i="0" kern="1200" dirty="0">
                        <a:solidFill>
                          <a:schemeClr val="tx1"/>
                        </a:solidFill>
                        <a:effectLst/>
                        <a:latin typeface="+mn-lt"/>
                        <a:ea typeface="+mn-ea"/>
                        <a:cs typeface="+mn-cs"/>
                      </a:endParaRPr>
                    </a:p>
                    <a:p>
                      <a:pPr algn="ctr"/>
                      <a:endParaRPr lang="en-IN" dirty="0"/>
                    </a:p>
                  </a:txBody>
                  <a:tcPr/>
                </a:tc>
                <a:extLst>
                  <a:ext uri="{0D108BD9-81ED-4DB2-BD59-A6C34878D82A}">
                    <a16:rowId xmlns:a16="http://schemas.microsoft.com/office/drawing/2014/main" val="2773500133"/>
                  </a:ext>
                </a:extLst>
              </a:tr>
              <a:tr h="1670743">
                <a:tc>
                  <a:txBody>
                    <a:bodyPr/>
                    <a:lstStyle/>
                    <a:p>
                      <a:r>
                        <a:rPr lang="en-US" sz="1800" b="0" i="0" kern="1200" dirty="0">
                          <a:solidFill>
                            <a:schemeClr val="tx1"/>
                          </a:solidFill>
                          <a:effectLst/>
                          <a:latin typeface="+mn-lt"/>
                          <a:ea typeface="+mn-ea"/>
                          <a:cs typeface="+mn-cs"/>
                        </a:rPr>
                        <a:t>It can be difficult to train standard RNNs to solve problems that require learning long-term temporal dependencies.</a:t>
                      </a:r>
                      <a:endParaRPr lang="en-IN" dirty="0"/>
                    </a:p>
                  </a:txBody>
                  <a:tcPr/>
                </a:tc>
                <a:tc>
                  <a:txBody>
                    <a:bodyPr/>
                    <a:lstStyle/>
                    <a:p>
                      <a:r>
                        <a:rPr lang="en-US" sz="1800" b="0" i="0" kern="1200">
                          <a:solidFill>
                            <a:schemeClr val="tx1"/>
                          </a:solidFill>
                          <a:effectLst/>
                          <a:latin typeface="+mn-lt"/>
                          <a:ea typeface="+mn-ea"/>
                          <a:cs typeface="+mn-cs"/>
                        </a:rPr>
                        <a:t>LSTM units include a ‘memory cell’ that can maintain information in memory for long periods of time.</a:t>
                      </a:r>
                      <a:endParaRPr lang="en-IN" dirty="0"/>
                    </a:p>
                  </a:txBody>
                  <a:tcPr/>
                </a:tc>
                <a:extLst>
                  <a:ext uri="{0D108BD9-81ED-4DB2-BD59-A6C34878D82A}">
                    <a16:rowId xmlns:a16="http://schemas.microsoft.com/office/drawing/2014/main" val="3587821560"/>
                  </a:ext>
                </a:extLst>
              </a:tr>
              <a:tr h="1670743">
                <a:tc>
                  <a:txBody>
                    <a:bodyPr/>
                    <a:lstStyle/>
                    <a:p>
                      <a:r>
                        <a:rPr lang="en-US" sz="1800" b="0" i="0" kern="1200" dirty="0">
                          <a:solidFill>
                            <a:schemeClr val="tx1"/>
                          </a:solidFill>
                          <a:effectLst/>
                          <a:latin typeface="+mn-lt"/>
                          <a:ea typeface="+mn-ea"/>
                          <a:cs typeface="+mn-cs"/>
                        </a:rPr>
                        <a:t>The gradient of the loss function decays exponentially with time (called the vanishing gradient problem).</a:t>
                      </a:r>
                      <a:endParaRPr lang="en-IN" dirty="0"/>
                    </a:p>
                  </a:txBody>
                  <a:tcPr/>
                </a:tc>
                <a:tc>
                  <a:txBody>
                    <a:bodyPr/>
                    <a:lstStyle/>
                    <a:p>
                      <a:r>
                        <a:rPr lang="en-US" sz="1800" b="0" i="0" kern="1200" dirty="0">
                          <a:solidFill>
                            <a:schemeClr val="tx1"/>
                          </a:solidFill>
                          <a:effectLst/>
                          <a:latin typeface="+mn-lt"/>
                          <a:ea typeface="+mn-ea"/>
                          <a:cs typeface="+mn-cs"/>
                        </a:rPr>
                        <a:t>LSTMs deal with vanishing and exploding gradient problem by introducing new gates, such as input and forget gates</a:t>
                      </a:r>
                      <a:endParaRPr lang="en-IN" dirty="0"/>
                    </a:p>
                  </a:txBody>
                  <a:tcPr/>
                </a:tc>
                <a:extLst>
                  <a:ext uri="{0D108BD9-81ED-4DB2-BD59-A6C34878D82A}">
                    <a16:rowId xmlns:a16="http://schemas.microsoft.com/office/drawing/2014/main" val="1185583666"/>
                  </a:ext>
                </a:extLst>
              </a:tr>
            </a:tbl>
          </a:graphicData>
        </a:graphic>
      </p:graphicFrame>
      <p:pic>
        <p:nvPicPr>
          <p:cNvPr id="7" name="Picture 2" descr="NCCC'18 @MCET">
            <a:extLst>
              <a:ext uri="{FF2B5EF4-FFF2-40B4-BE49-F238E27FC236}">
                <a16:creationId xmlns:a16="http://schemas.microsoft.com/office/drawing/2014/main" id="{A0D8D2ED-8314-DB2D-3C55-8C4E7E4AB2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4682" y="194085"/>
            <a:ext cx="1837999" cy="8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27268"/>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1696" y="2051614"/>
            <a:ext cx="7267066" cy="2754772"/>
          </a:xfrm>
        </p:spPr>
        <p:txBody>
          <a:bodyPr anchor="ctr">
            <a:normAutofit/>
          </a:bodyPr>
          <a:lstStyle/>
          <a:p>
            <a:pPr algn="r"/>
            <a:r>
              <a:rPr lang="en-US" sz="5400" dirty="0"/>
              <a:t>THANKYOU</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pic>
        <p:nvPicPr>
          <p:cNvPr id="5" name="Picture 2" descr="NCCC'18 @MCET">
            <a:extLst>
              <a:ext uri="{FF2B5EF4-FFF2-40B4-BE49-F238E27FC236}">
                <a16:creationId xmlns:a16="http://schemas.microsoft.com/office/drawing/2014/main" id="{AE8E399D-F1AE-DA38-335E-BD5EE791F1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3649" y="234584"/>
            <a:ext cx="1837999" cy="8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44170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89627" y="1015449"/>
            <a:ext cx="7434070" cy="1474330"/>
          </a:xfrm>
        </p:spPr>
        <p:txBody>
          <a:bodyPr>
            <a:normAutofit/>
          </a:bodyPr>
          <a:lstStyle/>
          <a:p>
            <a:pPr algn="l"/>
            <a:r>
              <a:rPr lang="en-US" altLang="en-US" sz="4000" b="1" dirty="0">
                <a:latin typeface="Nirmala UI" panose="020B0502040204020203" pitchFamily="34" charset="0"/>
                <a:ea typeface="Nirmala UI" panose="020B0502040204020203" pitchFamily="34" charset="0"/>
                <a:cs typeface="Nirmala UI" panose="020B0502040204020203" pitchFamily="34" charset="0"/>
              </a:rPr>
              <a:t>A Convolutional layer</a:t>
            </a:r>
            <a:br>
              <a:rPr lang="en-US" altLang="en-US" sz="4000" b="1" dirty="0">
                <a:latin typeface="Nirmala UI" panose="020B0502040204020203" pitchFamily="34" charset="0"/>
                <a:ea typeface="Nirmala UI" panose="020B0502040204020203" pitchFamily="34" charset="0"/>
                <a:cs typeface="Nirmala UI" panose="020B0502040204020203" pitchFamily="34" charset="0"/>
              </a:rPr>
            </a:b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238703"/>
            <a:ext cx="7454077" cy="3589785"/>
          </a:xfrm>
        </p:spPr>
        <p:txBody>
          <a:bodyPr>
            <a:normAutofit/>
          </a:bodyPr>
          <a:lstStyle/>
          <a:p>
            <a:pPr eaLnBrk="1" hangingPunct="1"/>
            <a:r>
              <a:rPr lang="en-US" altLang="en-US" sz="1600" dirty="0"/>
              <a:t>A CNN is a neural network with some convolutional layers (and some other layers).  </a:t>
            </a:r>
          </a:p>
          <a:p>
            <a:pPr eaLnBrk="1" hangingPunct="1"/>
            <a:r>
              <a:rPr lang="en-US" altLang="en-US" sz="1600" dirty="0"/>
              <a:t>A convolutional layer has a number of filters that does convolutional operation. </a:t>
            </a:r>
          </a:p>
          <a:p>
            <a:pPr marL="0" indent="0">
              <a:lnSpc>
                <a:spcPct val="100000"/>
              </a:lnSpc>
              <a:buNone/>
            </a:pPr>
            <a:endParaRPr lang="en-US" sz="2000" dirty="0"/>
          </a:p>
        </p:txBody>
      </p:sp>
      <p:pic>
        <p:nvPicPr>
          <p:cNvPr id="5" name="Picture 3">
            <a:extLst>
              <a:ext uri="{FF2B5EF4-FFF2-40B4-BE49-F238E27FC236}">
                <a16:creationId xmlns:a16="http://schemas.microsoft.com/office/drawing/2014/main" id="{3342BFB1-198E-A126-ADD9-9463FCE48F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634448"/>
            <a:ext cx="2992495" cy="2459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NCCC'18 @MCET">
            <a:extLst>
              <a:ext uri="{FF2B5EF4-FFF2-40B4-BE49-F238E27FC236}">
                <a16:creationId xmlns:a16="http://schemas.microsoft.com/office/drawing/2014/main" id="{9368A1D5-4076-9EB0-E2D5-F03D7933F9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6752" y="203575"/>
            <a:ext cx="1837999" cy="8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9484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908565"/>
            <a:ext cx="7434070" cy="1474330"/>
          </a:xfrm>
        </p:spPr>
        <p:txBody>
          <a:bodyPr>
            <a:normAutofit fontScale="90000"/>
          </a:bodyPr>
          <a:lstStyle/>
          <a:p>
            <a:pPr algn="l"/>
            <a:r>
              <a:rPr lang="en-US" altLang="en-US" sz="4000" b="1" dirty="0">
                <a:latin typeface="Nirmala UI" panose="020B0502040204020203" pitchFamily="34" charset="0"/>
                <a:ea typeface="Nirmala UI" panose="020B0502040204020203" pitchFamily="34" charset="0"/>
                <a:cs typeface="Nirmala UI" panose="020B0502040204020203" pitchFamily="34" charset="0"/>
              </a:rPr>
              <a:t>Color image: rgb 3 channels</a:t>
            </a:r>
            <a:br>
              <a:rPr lang="en-US" altLang="en-US" sz="4000" b="1" dirty="0">
                <a:latin typeface="Nirmala UI" panose="020B0502040204020203" pitchFamily="34" charset="0"/>
                <a:ea typeface="Nirmala UI" panose="020B0502040204020203" pitchFamily="34" charset="0"/>
                <a:cs typeface="Nirmala UI" panose="020B0502040204020203" pitchFamily="34" charset="0"/>
              </a:rPr>
            </a:br>
            <a:endParaRPr lang="en-US" dirty="0"/>
          </a:p>
        </p:txBody>
      </p:sp>
      <p:grpSp>
        <p:nvGrpSpPr>
          <p:cNvPr id="14" name="群組 17">
            <a:extLst>
              <a:ext uri="{FF2B5EF4-FFF2-40B4-BE49-F238E27FC236}">
                <a16:creationId xmlns:a16="http://schemas.microsoft.com/office/drawing/2014/main" id="{D7C63C8A-FECB-295F-8709-58224B121F2D}"/>
              </a:ext>
            </a:extLst>
          </p:cNvPr>
          <p:cNvGrpSpPr>
            <a:grpSpLocks/>
          </p:cNvGrpSpPr>
          <p:nvPr/>
        </p:nvGrpSpPr>
        <p:grpSpPr bwMode="auto">
          <a:xfrm>
            <a:off x="4011177" y="2436438"/>
            <a:ext cx="3552451" cy="4077335"/>
            <a:chOff x="353683" y="3059766"/>
            <a:chExt cx="3927509" cy="3629534"/>
          </a:xfrm>
        </p:grpSpPr>
        <p:pic>
          <p:nvPicPr>
            <p:cNvPr id="15" name="圖片 3">
              <a:extLst>
                <a:ext uri="{FF2B5EF4-FFF2-40B4-BE49-F238E27FC236}">
                  <a16:creationId xmlns:a16="http://schemas.microsoft.com/office/drawing/2014/main" id="{CD6572F3-27DB-959B-469C-C4DD2F841C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4122" y="3442427"/>
              <a:ext cx="3907070" cy="32468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文字方塊 16">
              <a:extLst>
                <a:ext uri="{FF2B5EF4-FFF2-40B4-BE49-F238E27FC236}">
                  <a16:creationId xmlns:a16="http://schemas.microsoft.com/office/drawing/2014/main" id="{3A0BA8C0-881B-4D86-027A-037A6F073A2F}"/>
                </a:ext>
              </a:extLst>
            </p:cNvPr>
            <p:cNvSpPr txBox="1">
              <a:spLocks noChangeArrowheads="1"/>
            </p:cNvSpPr>
            <p:nvPr/>
          </p:nvSpPr>
          <p:spPr bwMode="auto">
            <a:xfrm>
              <a:off x="353683" y="3059766"/>
              <a:ext cx="2540070" cy="571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TW" dirty="0"/>
                <a:t>Color image</a:t>
              </a:r>
              <a:endParaRPr lang="zh-TW" altLang="en-US" dirty="0"/>
            </a:p>
          </p:txBody>
        </p:sp>
      </p:grpSp>
      <p:pic>
        <p:nvPicPr>
          <p:cNvPr id="17" name="Picture 16">
            <a:extLst>
              <a:ext uri="{FF2B5EF4-FFF2-40B4-BE49-F238E27FC236}">
                <a16:creationId xmlns:a16="http://schemas.microsoft.com/office/drawing/2014/main" id="{A63E5E30-88C5-1DF0-1592-6ED67FBA3102}"/>
              </a:ext>
            </a:extLst>
          </p:cNvPr>
          <p:cNvPicPr>
            <a:picLocks noChangeAspect="1"/>
          </p:cNvPicPr>
          <p:nvPr/>
        </p:nvPicPr>
        <p:blipFill>
          <a:blip r:embed="rId4"/>
          <a:stretch>
            <a:fillRect/>
          </a:stretch>
        </p:blipFill>
        <p:spPr>
          <a:xfrm>
            <a:off x="7792652" y="2102447"/>
            <a:ext cx="1950889" cy="1822862"/>
          </a:xfrm>
          <a:prstGeom prst="rect">
            <a:avLst/>
          </a:prstGeom>
        </p:spPr>
      </p:pic>
      <p:pic>
        <p:nvPicPr>
          <p:cNvPr id="18" name="Picture 17">
            <a:extLst>
              <a:ext uri="{FF2B5EF4-FFF2-40B4-BE49-F238E27FC236}">
                <a16:creationId xmlns:a16="http://schemas.microsoft.com/office/drawing/2014/main" id="{D74A3AB9-E2E6-4ECC-2D9D-A549EB18EC4D}"/>
              </a:ext>
            </a:extLst>
          </p:cNvPr>
          <p:cNvPicPr>
            <a:picLocks noChangeAspect="1"/>
          </p:cNvPicPr>
          <p:nvPr/>
        </p:nvPicPr>
        <p:blipFill>
          <a:blip r:embed="rId5"/>
          <a:stretch>
            <a:fillRect/>
          </a:stretch>
        </p:blipFill>
        <p:spPr>
          <a:xfrm>
            <a:off x="10195058" y="2068510"/>
            <a:ext cx="1847248" cy="1847248"/>
          </a:xfrm>
          <a:prstGeom prst="rect">
            <a:avLst/>
          </a:prstGeom>
        </p:spPr>
      </p:pic>
      <p:pic>
        <p:nvPicPr>
          <p:cNvPr id="19" name="Picture 18">
            <a:extLst>
              <a:ext uri="{FF2B5EF4-FFF2-40B4-BE49-F238E27FC236}">
                <a16:creationId xmlns:a16="http://schemas.microsoft.com/office/drawing/2014/main" id="{CDA7E245-C4D9-2372-76A4-9CFB919B6506}"/>
              </a:ext>
            </a:extLst>
          </p:cNvPr>
          <p:cNvPicPr>
            <a:picLocks noChangeAspect="1"/>
          </p:cNvPicPr>
          <p:nvPr/>
        </p:nvPicPr>
        <p:blipFill>
          <a:blip r:embed="rId6"/>
          <a:stretch>
            <a:fillRect/>
          </a:stretch>
        </p:blipFill>
        <p:spPr>
          <a:xfrm>
            <a:off x="9226637" y="4079651"/>
            <a:ext cx="2566546" cy="2624007"/>
          </a:xfrm>
          <a:prstGeom prst="rect">
            <a:avLst/>
          </a:prstGeom>
        </p:spPr>
      </p:pic>
      <p:pic>
        <p:nvPicPr>
          <p:cNvPr id="24" name="Picture 23">
            <a:extLst>
              <a:ext uri="{FF2B5EF4-FFF2-40B4-BE49-F238E27FC236}">
                <a16:creationId xmlns:a16="http://schemas.microsoft.com/office/drawing/2014/main" id="{1309345A-2883-552C-5DD6-993916D15D6A}"/>
              </a:ext>
            </a:extLst>
          </p:cNvPr>
          <p:cNvPicPr>
            <a:picLocks noChangeAspect="1"/>
          </p:cNvPicPr>
          <p:nvPr/>
        </p:nvPicPr>
        <p:blipFill>
          <a:blip r:embed="rId7"/>
          <a:stretch>
            <a:fillRect/>
          </a:stretch>
        </p:blipFill>
        <p:spPr>
          <a:xfrm>
            <a:off x="7939266" y="4864921"/>
            <a:ext cx="911733" cy="595826"/>
          </a:xfrm>
          <a:prstGeom prst="rect">
            <a:avLst/>
          </a:prstGeom>
        </p:spPr>
      </p:pic>
      <p:sp>
        <p:nvSpPr>
          <p:cNvPr id="25" name="文字方塊 9">
            <a:extLst>
              <a:ext uri="{FF2B5EF4-FFF2-40B4-BE49-F238E27FC236}">
                <a16:creationId xmlns:a16="http://schemas.microsoft.com/office/drawing/2014/main" id="{A298A07F-069F-F5F7-3890-DBE7B09F3F4B}"/>
              </a:ext>
            </a:extLst>
          </p:cNvPr>
          <p:cNvSpPr txBox="1">
            <a:spLocks noChangeArrowheads="1"/>
          </p:cNvSpPr>
          <p:nvPr/>
        </p:nvSpPr>
        <p:spPr bwMode="auto">
          <a:xfrm>
            <a:off x="7857292" y="1717124"/>
            <a:ext cx="144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dirty="0"/>
              <a:t>Filter 1</a:t>
            </a:r>
            <a:endParaRPr lang="zh-TW" altLang="en-US" dirty="0"/>
          </a:p>
        </p:txBody>
      </p:sp>
      <p:sp>
        <p:nvSpPr>
          <p:cNvPr id="26" name="文字方塊 9">
            <a:extLst>
              <a:ext uri="{FF2B5EF4-FFF2-40B4-BE49-F238E27FC236}">
                <a16:creationId xmlns:a16="http://schemas.microsoft.com/office/drawing/2014/main" id="{D53C86FE-E0D6-5486-4228-CA651E4D2B07}"/>
              </a:ext>
            </a:extLst>
          </p:cNvPr>
          <p:cNvSpPr txBox="1">
            <a:spLocks noChangeArrowheads="1"/>
          </p:cNvSpPr>
          <p:nvPr/>
        </p:nvSpPr>
        <p:spPr bwMode="auto">
          <a:xfrm>
            <a:off x="10410489" y="1677320"/>
            <a:ext cx="144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TW" dirty="0"/>
              <a:t>Filter 2</a:t>
            </a:r>
            <a:endParaRPr lang="zh-TW" altLang="en-US" dirty="0"/>
          </a:p>
        </p:txBody>
      </p:sp>
      <p:pic>
        <p:nvPicPr>
          <p:cNvPr id="27" name="Picture 2" descr="NCCC'18 @MCET">
            <a:extLst>
              <a:ext uri="{FF2B5EF4-FFF2-40B4-BE49-F238E27FC236}">
                <a16:creationId xmlns:a16="http://schemas.microsoft.com/office/drawing/2014/main" id="{D3B80910-0DA3-2AD5-A6BE-58215121706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74682" y="194085"/>
            <a:ext cx="1837999" cy="8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8073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IN" sz="4000" b="1" dirty="0">
                <a:latin typeface="Nirmala UI" panose="020B0502040204020203" pitchFamily="34" charset="0"/>
                <a:ea typeface="Nirmala UI" panose="020B0502040204020203" pitchFamily="34" charset="0"/>
                <a:cs typeface="Nirmala UI" panose="020B0502040204020203" pitchFamily="34" charset="0"/>
              </a:rPr>
              <a:t>Pooling</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r>
              <a:rPr lang="en-IN" sz="2400" dirty="0"/>
              <a:t>Spatial downscaling</a:t>
            </a:r>
          </a:p>
          <a:p>
            <a:r>
              <a:rPr lang="en-IN" sz="2400" dirty="0"/>
              <a:t>Dimensionality reduction</a:t>
            </a:r>
          </a:p>
          <a:p>
            <a:pPr marL="0" indent="0">
              <a:lnSpc>
                <a:spcPct val="100000"/>
              </a:lnSpc>
              <a:buNone/>
            </a:pPr>
            <a:endParaRPr lang="en-US" sz="2000" dirty="0"/>
          </a:p>
        </p:txBody>
      </p:sp>
      <p:pic>
        <p:nvPicPr>
          <p:cNvPr id="5" name="Picture 2" descr="Increasing&quot; the resolution of a raster using Downscaling in QGIS – GIS Crack">
            <a:extLst>
              <a:ext uri="{FF2B5EF4-FFF2-40B4-BE49-F238E27FC236}">
                <a16:creationId xmlns:a16="http://schemas.microsoft.com/office/drawing/2014/main" id="{2FA95BED-2912-5603-5367-D7C3CC864F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6561" y="4090737"/>
            <a:ext cx="3208420" cy="18047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ntroduction to Dimensionality Reduction - GeeksforGeeks">
            <a:extLst>
              <a:ext uri="{FF2B5EF4-FFF2-40B4-BE49-F238E27FC236}">
                <a16:creationId xmlns:a16="http://schemas.microsoft.com/office/drawing/2014/main" id="{D9C96485-880C-C688-7485-C80A1F908D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0769" y="3673825"/>
            <a:ext cx="3063808" cy="22766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NCCC'18 @MCET">
            <a:extLst>
              <a:ext uri="{FF2B5EF4-FFF2-40B4-BE49-F238E27FC236}">
                <a16:creationId xmlns:a16="http://schemas.microsoft.com/office/drawing/2014/main" id="{A26EF215-0869-B1DF-D3BC-9B01D93F2D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74682" y="194085"/>
            <a:ext cx="1837999" cy="8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99453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IN" b="1" dirty="0">
                <a:latin typeface="Nirmala UI" panose="020B0502040204020203" pitchFamily="34" charset="0"/>
                <a:ea typeface="Nirmala UI" panose="020B0502040204020203" pitchFamily="34" charset="0"/>
                <a:cs typeface="Nirmala UI" panose="020B0502040204020203" pitchFamily="34" charset="0"/>
              </a:rPr>
              <a:t>Types of Pooling</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r>
              <a:rPr lang="en-IN" sz="2400" dirty="0"/>
              <a:t>Max Pooling </a:t>
            </a:r>
          </a:p>
          <a:p>
            <a:r>
              <a:rPr lang="en-IN" sz="2400" dirty="0"/>
              <a:t>Average Pooling</a:t>
            </a:r>
          </a:p>
          <a:p>
            <a:pPr marL="0" indent="0">
              <a:lnSpc>
                <a:spcPct val="100000"/>
              </a:lnSpc>
              <a:buNone/>
            </a:pPr>
            <a:endParaRPr lang="en-US" sz="2000" dirty="0"/>
          </a:p>
        </p:txBody>
      </p:sp>
      <p:pic>
        <p:nvPicPr>
          <p:cNvPr id="4" name="Picture 2" descr="NCCC'18 @MCET">
            <a:extLst>
              <a:ext uri="{FF2B5EF4-FFF2-40B4-BE49-F238E27FC236}">
                <a16:creationId xmlns:a16="http://schemas.microsoft.com/office/drawing/2014/main" id="{7F6A232D-93FB-B80D-D2A1-02B1934F05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4682" y="194085"/>
            <a:ext cx="1837999" cy="8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06772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IN" sz="4000" b="1" dirty="0">
                <a:latin typeface="Nirmala UI" panose="020B0502040204020203" pitchFamily="34" charset="0"/>
                <a:ea typeface="Nirmala UI" panose="020B0502040204020203" pitchFamily="34" charset="0"/>
                <a:cs typeface="Nirmala UI" panose="020B0502040204020203" pitchFamily="34" charset="0"/>
              </a:rPr>
              <a:t>Max Pooling</a:t>
            </a:r>
            <a:br>
              <a:rPr lang="en-IN" sz="4000" b="1" dirty="0">
                <a:latin typeface="Nirmala UI" panose="020B0502040204020203" pitchFamily="34" charset="0"/>
                <a:ea typeface="Nirmala UI" panose="020B0502040204020203" pitchFamily="34" charset="0"/>
                <a:cs typeface="Nirmala UI" panose="020B0502040204020203" pitchFamily="34" charset="0"/>
              </a:rPr>
            </a:b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marL="0" indent="0">
              <a:lnSpc>
                <a:spcPct val="100000"/>
              </a:lnSpc>
              <a:buNone/>
            </a:pPr>
            <a:r>
              <a:rPr lang="en-US" sz="2000" b="0" i="0" dirty="0">
                <a:solidFill>
                  <a:srgbClr val="273239"/>
                </a:solidFill>
                <a:effectLst/>
                <a:latin typeface="Nunito" pitchFamily="2" charset="0"/>
              </a:rPr>
              <a:t>Max pooling is a pooling operation that selects the maximum element from the region of the feature map covered by the filter. </a:t>
            </a:r>
            <a:endParaRPr lang="en-IN" sz="1600" dirty="0"/>
          </a:p>
          <a:p>
            <a:pPr marL="0" indent="0">
              <a:lnSpc>
                <a:spcPct val="100000"/>
              </a:lnSpc>
              <a:buNone/>
            </a:pPr>
            <a:endParaRPr lang="en-US" sz="2000" dirty="0"/>
          </a:p>
        </p:txBody>
      </p:sp>
      <p:pic>
        <p:nvPicPr>
          <p:cNvPr id="4" name="Picture 2">
            <a:extLst>
              <a:ext uri="{FF2B5EF4-FFF2-40B4-BE49-F238E27FC236}">
                <a16:creationId xmlns:a16="http://schemas.microsoft.com/office/drawing/2014/main" id="{BB3DFA20-83A2-B086-0578-DD660B87A7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4405" y="3871102"/>
            <a:ext cx="6228448" cy="22225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NCCC'18 @MCET">
            <a:extLst>
              <a:ext uri="{FF2B5EF4-FFF2-40B4-BE49-F238E27FC236}">
                <a16:creationId xmlns:a16="http://schemas.microsoft.com/office/drawing/2014/main" id="{6EA0C095-B8EA-4CC0-3F89-06F4931EAF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4682" y="194085"/>
            <a:ext cx="1837999" cy="8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65822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fontScale="90000"/>
          </a:bodyPr>
          <a:lstStyle/>
          <a:p>
            <a:pPr algn="l"/>
            <a:r>
              <a:rPr lang="en-IN" sz="4000" b="1" dirty="0">
                <a:latin typeface="Nirmala UI" panose="020B0502040204020203" pitchFamily="34" charset="0"/>
                <a:ea typeface="Nirmala UI" panose="020B0502040204020203" pitchFamily="34" charset="0"/>
                <a:cs typeface="Nirmala UI" panose="020B0502040204020203" pitchFamily="34" charset="0"/>
              </a:rPr>
              <a:t>Average Pooling</a:t>
            </a:r>
            <a:br>
              <a:rPr lang="en-IN" sz="4000" b="1" dirty="0">
                <a:latin typeface="Nirmala UI" panose="020B0502040204020203" pitchFamily="34" charset="0"/>
                <a:ea typeface="Nirmala UI" panose="020B0502040204020203" pitchFamily="34" charset="0"/>
                <a:cs typeface="Nirmala UI" panose="020B0502040204020203" pitchFamily="34" charset="0"/>
              </a:rPr>
            </a:br>
            <a:br>
              <a:rPr lang="en-IN" sz="4000" b="1" dirty="0">
                <a:latin typeface="Nirmala UI" panose="020B0502040204020203" pitchFamily="34" charset="0"/>
                <a:ea typeface="Nirmala UI" panose="020B0502040204020203" pitchFamily="34" charset="0"/>
                <a:cs typeface="Nirmala UI" panose="020B0502040204020203" pitchFamily="34" charset="0"/>
              </a:rPr>
            </a:b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238703"/>
            <a:ext cx="7454077" cy="3589785"/>
          </a:xfrm>
        </p:spPr>
        <p:txBody>
          <a:bodyPr>
            <a:normAutofit/>
          </a:bodyPr>
          <a:lstStyle/>
          <a:p>
            <a:pPr marL="342900" indent="-342900">
              <a:buFont typeface="Arial" panose="020B0604020202020204" pitchFamily="34" charset="0"/>
              <a:buChar char="•"/>
            </a:pPr>
            <a:r>
              <a:rPr lang="en-US" sz="2000" b="0" i="0" dirty="0">
                <a:solidFill>
                  <a:srgbClr val="273239"/>
                </a:solidFill>
                <a:effectLst/>
                <a:latin typeface="Nunito" pitchFamily="2" charset="0"/>
              </a:rPr>
              <a:t>Average pooling computes the average of the elements present in the region of feature map covered by the filter.</a:t>
            </a:r>
          </a:p>
          <a:p>
            <a:pPr marL="342900" indent="-342900">
              <a:buFont typeface="Arial" panose="020B0604020202020204" pitchFamily="34" charset="0"/>
              <a:buChar char="•"/>
            </a:pPr>
            <a:r>
              <a:rPr lang="en-US" sz="2000" b="0" i="0" dirty="0">
                <a:solidFill>
                  <a:srgbClr val="273239"/>
                </a:solidFill>
                <a:effectLst/>
                <a:latin typeface="Nunito" pitchFamily="2" charset="0"/>
              </a:rPr>
              <a:t>Thus, while max pooling gives the most prominent feature in a particular patch of the feature map, average pooling gives the average of features present in a patch. </a:t>
            </a:r>
            <a:endParaRPr lang="en-IN" sz="2000" dirty="0"/>
          </a:p>
          <a:p>
            <a:pPr marL="0" indent="0">
              <a:lnSpc>
                <a:spcPct val="100000"/>
              </a:lnSpc>
              <a:buNone/>
            </a:pPr>
            <a:endParaRPr lang="en-US" sz="2000" dirty="0"/>
          </a:p>
        </p:txBody>
      </p:sp>
      <p:pic>
        <p:nvPicPr>
          <p:cNvPr id="5" name="Picture 2" descr="Lightbox">
            <a:extLst>
              <a:ext uri="{FF2B5EF4-FFF2-40B4-BE49-F238E27FC236}">
                <a16:creationId xmlns:a16="http://schemas.microsoft.com/office/drawing/2014/main" id="{86F98E7A-EFC3-98D4-2F17-B5B8C34B9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318" y="4154635"/>
            <a:ext cx="5478829" cy="19389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NCCC'18 @MCET">
            <a:extLst>
              <a:ext uri="{FF2B5EF4-FFF2-40B4-BE49-F238E27FC236}">
                <a16:creationId xmlns:a16="http://schemas.microsoft.com/office/drawing/2014/main" id="{47447072-7F3E-D0FD-D2AC-B92D9EFE5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4682" y="194085"/>
            <a:ext cx="1837999" cy="89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55653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C15755C94056449D3970D64B942714" ma:contentTypeVersion="2" ma:contentTypeDescription="Create a new document." ma:contentTypeScope="" ma:versionID="0f473449a418faa2151ada67825bfd51">
  <xsd:schema xmlns:xsd="http://www.w3.org/2001/XMLSchema" xmlns:xs="http://www.w3.org/2001/XMLSchema" xmlns:p="http://schemas.microsoft.com/office/2006/metadata/properties" xmlns:ns3="50927885-7481-4853-a784-81d8032ac744" targetNamespace="http://schemas.microsoft.com/office/2006/metadata/properties" ma:root="true" ma:fieldsID="83f1118329da0c7bde997a8ea6f77b4a" ns3:_="">
    <xsd:import namespace="50927885-7481-4853-a784-81d8032ac744"/>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927885-7481-4853-a784-81d8032ac7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10EE66-8707-456F-8F2E-091D581CB030}">
  <ds:schemaRefs>
    <ds:schemaRef ds:uri="http://purl.org/dc/elements/1.1/"/>
    <ds:schemaRef ds:uri="http://purl.org/dc/dcmitype/"/>
    <ds:schemaRef ds:uri="http://www.w3.org/XML/1998/namespace"/>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50927885-7481-4853-a784-81d8032ac744"/>
    <ds:schemaRef ds:uri="http://schemas.microsoft.com/office/2006/metadata/properties"/>
  </ds:schemaRefs>
</ds:datastoreItem>
</file>

<file path=customXml/itemProps2.xml><?xml version="1.0" encoding="utf-8"?>
<ds:datastoreItem xmlns:ds="http://schemas.openxmlformats.org/officeDocument/2006/customXml" ds:itemID="{D2247944-3FAD-4775-9FC0-817424425D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927885-7481-4853-a784-81d8032ac7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Vapor Trail design</Template>
  <TotalTime>214</TotalTime>
  <Words>903</Words>
  <Application>Microsoft Office PowerPoint</Application>
  <PresentationFormat>Widescreen</PresentationFormat>
  <Paragraphs>109</Paragraphs>
  <Slides>33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Arial</vt:lpstr>
      <vt:lpstr>Calibri</vt:lpstr>
      <vt:lpstr>Century Gothic</vt:lpstr>
      <vt:lpstr>inherit</vt:lpstr>
      <vt:lpstr>Lato</vt:lpstr>
      <vt:lpstr>Manrope</vt:lpstr>
      <vt:lpstr>Nirmala UI</vt:lpstr>
      <vt:lpstr>Nunito</vt:lpstr>
      <vt:lpstr>Raleway</vt:lpstr>
      <vt:lpstr>Times New Roman</vt:lpstr>
      <vt:lpstr>Vapor Trail</vt:lpstr>
      <vt:lpstr>DEEP LEARNING   (CNN, RNN AND LSTM)</vt:lpstr>
      <vt:lpstr>CONVOLUTIONAL Neural networks</vt:lpstr>
      <vt:lpstr>Introduction</vt:lpstr>
      <vt:lpstr>A Convolutional layer </vt:lpstr>
      <vt:lpstr>Color image: rgb 3 channels </vt:lpstr>
      <vt:lpstr>Pooling</vt:lpstr>
      <vt:lpstr>Types of Pooling</vt:lpstr>
      <vt:lpstr>Max Pooling </vt:lpstr>
      <vt:lpstr>Average Pooling  </vt:lpstr>
      <vt:lpstr>Flattening  </vt:lpstr>
      <vt:lpstr>       – Rectified Linear Unit  </vt:lpstr>
      <vt:lpstr>The Dropout Layer  </vt:lpstr>
      <vt:lpstr>Fully Connected Layers </vt:lpstr>
      <vt:lpstr>Output Layer </vt:lpstr>
      <vt:lpstr>CNN Architecture  </vt:lpstr>
      <vt:lpstr>Applications  </vt:lpstr>
      <vt:lpstr>Recurrent neural network</vt:lpstr>
      <vt:lpstr>recurrent neural network</vt:lpstr>
      <vt:lpstr>recurrent neural network</vt:lpstr>
      <vt:lpstr>TYPES OF RNN</vt:lpstr>
      <vt:lpstr>One to one </vt:lpstr>
      <vt:lpstr>One to Many </vt:lpstr>
      <vt:lpstr>Many to one </vt:lpstr>
      <vt:lpstr>Many to many </vt:lpstr>
      <vt:lpstr>VARIATION OF RECURRENT NEURAL NETWORK (RNN)</vt:lpstr>
      <vt:lpstr>LONG SHORT-TERM MEMORY</vt:lpstr>
      <vt:lpstr>LONG SHORT-TERM MEMORY</vt:lpstr>
      <vt:lpstr>LSTM ARCHITECTURE</vt:lpstr>
      <vt:lpstr>LONG SHORT-TERM MEMORY</vt:lpstr>
      <vt:lpstr>How it works ?</vt:lpstr>
      <vt:lpstr>APPLICATIONS </vt:lpstr>
      <vt:lpstr>Rnn vs lstm</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(CNN, RNN AND LSTM)</dc:title>
  <dc:creator>Abinivesh M</dc:creator>
  <cp:lastModifiedBy>Abinivesh M</cp:lastModifiedBy>
  <cp:revision>2</cp:revision>
  <dcterms:created xsi:type="dcterms:W3CDTF">2023-06-30T12:00:57Z</dcterms:created>
  <dcterms:modified xsi:type="dcterms:W3CDTF">2023-07-01T01:16:33Z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0x0101005DC15755C94056449D3970D64B942714</vt:lpwstr>
  </property>
</Properties>
</file>