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3" r:id="rId9"/>
    <p:sldId id="262" r:id="rId10"/>
    <p:sldId id="263" r:id="rId11"/>
    <p:sldId id="274" r:id="rId12"/>
    <p:sldId id="264" r:id="rId13"/>
    <p:sldId id="265" r:id="rId14"/>
    <p:sldId id="266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12:22:31.5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12:22:52.6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330 1 24575,'0'13'0,"0"62"0,-15 127 0,3-134 0,3-18 0,1-1 0,0 68 0,8-90 0,0 0 0,-2 1 0,-10 49 0,-14 46 0,22-95 0,1-1 0,1 1 0,1 0 0,3 31 0,-2 51 0,-1-96 0,-1 0 0,0 0 0,-1 0 0,0-1 0,-10 24 0,4-17 0,0 1 0,1 1 0,2 0 0,0 0 0,1 0 0,1 1 0,-1 27 0,4-23 0,-10 48 0,6-47 0,-3 42 0,7-23 0,-12 76 0,5-62 0,3 0 0,6 112 0,1-64 0,-4-66 0,-9 52 0,5-51 0,-1 47 0,6-78 0,0 1 0,-2-1 0,0 0 0,0 0 0,-10 24 0,7-23 0,2 1 0,-1-1 0,2 1 0,-4 22 0,7 109 0,2-101 0,-2 0 0,-11 79 0,-1-16 0,7-52 0,2-35-1365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12:23:00.2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1 266 24575,'1'-10'0,"0"0"0,1 1 0,0-1 0,1 0 0,0 1 0,7-14 0,7-24 0,-4 3 0,-6 21 0,-1 0 0,4-25 0,-14 131 0,-3 39 0,7-121 0,-7 45 0,2 1 0,2-1 0,3 53 0,1-92 0,1 0 0,0 0 0,1 0 0,-1 0 0,1-1 0,1 1 0,-1-1 0,1 1 0,0-1 0,1 0 0,9 9 0,-6-6 0,0-1 0,1 0 0,0 0 0,1-1 0,-1 0 0,18 9 0,-5-7 0,1-1 0,0-1 0,0 0 0,1-2 0,47 4 0,-18-6 0,89-7 0,-119 1 0,0-1 0,1 0 0,-2-2 0,29-10 0,85-44 0,4 0 0,-77 35 215,-44 16-441,-1 1 1,1 1-1,0 1 0,1 0 0,-1 2 1,24-3-1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12:23:10.3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194 1 24575,'2'113'0,"-5"124"0,1-225 0,0 0 0,-1 0 0,0-1 0,-10 21 0,7-19 0,2 1 0,-1-1 0,-2 18 0,4-5 0,0 39 0,3-43 0,0 1 0,-8 40 0,-23 136 0,6-25 0,18-114 0,2 0 0,6 109 0,1-59 0,-2 363 0,-1-452 0,-1 0 0,-10 38 0,2-11 0,8-40 55,0 0 0,0 0-1,-1 0 1,-1 0 0,-6 11 0,-10 27-1749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12:23:22.6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1771 24575,'0'-1770'-1365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16:23:23.75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16:24:28.1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16:24:28.43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612FD-AAC4-4233-B9A9-9F651B823D3B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8BCDD-18BA-4038-816D-4E4F239C6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885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92BD9-468E-8F54-FB73-71BC6030B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C5A72-FEA9-0E11-F1F2-7B0CA2FB0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FBF25-2AB9-4B28-CAFC-C8E9578B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A6F4-1748-4763-8B1B-36DADA66269A}" type="datetime1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E1B86-3ABA-10BE-F7C0-77D0625BB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25902-ED19-0AED-ACCC-C24E035D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0460-28BE-4022-8060-6B0727E8B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23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983C-5EB8-83F2-298A-8923D963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971AE-3A94-33D6-C25B-9424D8E41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BFE97-2D6C-FA3A-A45D-B16062EF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D6BB-4D5A-4E93-BDE6-A092BD4DEDBE}" type="datetime1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D6CA5-65D8-4752-0D3A-8540519E5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7F638-C6C3-A7C5-0FEF-2EB95587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0460-28BE-4022-8060-6B0727E8B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3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191D7-1740-E3EF-7E10-35EC3D39B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62951-8F51-21CD-C55A-3A354E097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09287-8506-170C-AE3F-DFCED788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57C5-5D46-448F-A1A1-E090706F0D67}" type="datetime1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2CEBE-730C-F0C7-ECA6-4A21163C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689BA-9B57-4ABD-3F09-DD44C2FE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0460-28BE-4022-8060-6B0727E8B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35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FACE-8AB0-AE03-10D6-63A72818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69B1E-D511-CAFE-C95A-C2FFFAE5F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A0DCE-46B5-DA2D-4768-8C65E0013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C45B-5DFD-4F51-9EDA-631C9DAFD150}" type="datetime1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A6E5C-9ED2-7CB8-F9F0-9C96AAD9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0DC6E-29E9-2188-0EC7-03A8EC8F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0460-28BE-4022-8060-6B0727E8B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7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9E3FF-94EF-5762-8576-FFAC6BBCF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00EC2-1DA4-1FF5-FC82-CA49DAD7E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FD675-446C-E04A-A51C-9CD66930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6905-2225-41C3-8330-3AB4DDA5F333}" type="datetime1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7709B-7851-0D00-D22E-D82E51B21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3D78F-329B-9C1A-DD15-A55AFC78D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0460-28BE-4022-8060-6B0727E8B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50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80306-25F9-39D2-315D-9D6AC8E5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33A50-F8AF-5279-FD72-FBF718040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D24C5-57F5-CE26-2AC8-633E70D56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C1B92-D4EF-923C-CAD9-831FD1834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636F-5616-429A-BBFE-2A334D9894C3}" type="datetime1">
              <a:rPr lang="en-IN" smtClean="0"/>
              <a:t>27-06-2023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4DFE4-518B-F3C1-0E2E-AB58ABA2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0E495-1375-A39E-B717-630128D9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0460-28BE-4022-8060-6B0727E8B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07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516B-3407-F583-9ABF-563032305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568AF-A890-A08F-83C3-F49ADA385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5528F-1784-7021-9D97-42DD8BD08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DE5042-BB85-4688-458B-BEAEA2C6F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50AE2-05D2-A5FA-2239-1773FC67B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B5FFB8-D79A-BC1E-C883-C40216088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A991-70F6-4B2A-9C61-7FBC3EDBFBC9}" type="datetime1">
              <a:rPr lang="en-IN" smtClean="0"/>
              <a:t>27-06-2023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4B9B5D-5A60-58DB-A735-424BF9A55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1D698-7A2F-28DA-D0CE-076B2EE58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0460-28BE-4022-8060-6B0727E8B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71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BB8C0-EBEC-1548-AFFD-B9062666C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68F93-5F91-A5FF-BA75-5BF032A5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2A66-678D-406B-BF51-9FED473A37D1}" type="datetime1">
              <a:rPr lang="en-IN" smtClean="0"/>
              <a:t>27-06-2023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94769-19C0-7FF5-4967-65FB4BED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CEBBB-C5F5-E9E2-F331-2827015B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0460-28BE-4022-8060-6B0727E8B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56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9368D-9E54-7BA2-E5BB-0FEC65E77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E942-6972-4B61-AC41-6BC85587AFFA}" type="datetime1">
              <a:rPr lang="en-IN" smtClean="0"/>
              <a:t>27-06-2023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C5A172-DAA7-C38F-0631-F30F9AD8A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1AAAE-FD0E-FF22-9AB7-5DD55BC8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0460-28BE-4022-8060-6B0727E8B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06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62FD-C348-7DAE-9325-81064BE42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7CE39-F543-F2C2-8F13-E505AA775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45CA3-E82A-F605-B80D-55CA0A804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4FD99-BCD5-B1B2-D3E7-4165ADBC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A0CB-D3ED-425E-8F15-9A3F9014F71C}" type="datetime1">
              <a:rPr lang="en-IN" smtClean="0"/>
              <a:t>27-06-2023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9DDC4-4E0B-CBDB-AE67-6D2DAE9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50D18-6667-BF67-E4D8-A15267A8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0460-28BE-4022-8060-6B0727E8B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55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C90C7-1425-5DCF-7C41-2CDEB9A1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9F1DA6-5CC9-9B6A-2CC5-661C97A03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DC5AE-79D9-685E-AB10-88FA18DB7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762CE-CE69-8C81-3790-D063DB2D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2799-45B8-45D7-8EDE-DC6C6C102F91}" type="datetime1">
              <a:rPr lang="en-IN" smtClean="0"/>
              <a:t>27-06-2023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B67A1-36C0-AAEF-3796-EB8759A60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3E460-5496-B4B1-8CC9-8F0E74EC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0460-28BE-4022-8060-6B0727E8B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91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7546DD-C833-92E2-DB06-EE7A84447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48177-54DA-C61C-BABD-562C4FC61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924E3-21BD-18C2-347F-05262A706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07F4D-3F7B-43A3-8EAD-FE43E5DF4C0C}" type="datetime1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0072D-0C1D-50CD-ED13-7539DAA00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DC29F-A142-DE7F-FBFF-7F5DC5106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E0460-28BE-4022-8060-6B0727E8B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63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8.jpeg"/><Relationship Id="rId10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7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5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5F820-73F1-511B-F563-219FFDFB1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80094"/>
            <a:ext cx="12192000" cy="277906"/>
          </a:xfrm>
          <a:solidFill>
            <a:srgbClr val="FF0000"/>
          </a:solidFill>
        </p:spPr>
        <p:txBody>
          <a:bodyPr>
            <a:normAutofit fontScale="62500" lnSpcReduction="20000"/>
          </a:bodyPr>
          <a:lstStyle/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NCCC'18 @MCET">
            <a:extLst>
              <a:ext uri="{FF2B5EF4-FFF2-40B4-BE49-F238E27FC236}">
                <a16:creationId xmlns:a16="http://schemas.microsoft.com/office/drawing/2014/main" id="{9ECF3396-8F66-2027-2ABA-C68DAFD3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0" y="0"/>
            <a:ext cx="1676960" cy="8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B1F94D-257C-97B8-EBFA-3CCF1A7FC865}"/>
              </a:ext>
            </a:extLst>
          </p:cNvPr>
          <p:cNvSpPr txBox="1"/>
          <p:nvPr/>
        </p:nvSpPr>
        <p:spPr>
          <a:xfrm>
            <a:off x="0" y="0"/>
            <a:ext cx="10434918" cy="6969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9DCC265-BCD2-0C04-798D-2827E8CC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191" y="6580094"/>
            <a:ext cx="364938" cy="277906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0</a:t>
            </a:r>
            <a:fld id="{A061DA24-FB9A-4238-BBD5-6C5AB9CBD3A5}" type="slidenum">
              <a:rPr lang="en-US" smtClean="0">
                <a:solidFill>
                  <a:schemeClr val="bg1"/>
                </a:solidFill>
              </a:rPr>
              <a:pPr algn="ctr"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608D46-7B7C-6795-5419-CA56E0B645D7}"/>
              </a:ext>
            </a:extLst>
          </p:cNvPr>
          <p:cNvSpPr txBox="1"/>
          <p:nvPr/>
        </p:nvSpPr>
        <p:spPr>
          <a:xfrm>
            <a:off x="2287376" y="3749766"/>
            <a:ext cx="7879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CONVOLUTIONAL NEURAL NETWORKS</a:t>
            </a:r>
            <a:endParaRPr lang="en-IN" sz="3600" b="1" dirty="0">
              <a:solidFill>
                <a:schemeClr val="tx1">
                  <a:lumMod val="95000"/>
                  <a:lumOff val="5000"/>
                </a:schemeClr>
              </a:solidFill>
              <a:latin typeface="Tw Cen MT" panose="020B0602020104020603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D0C8F9-CC3D-777C-FD83-BA9C26691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442" y="2299703"/>
            <a:ext cx="3657600" cy="101917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35FD926-184A-AE1B-E8EA-FFDA114215E8}"/>
              </a:ext>
            </a:extLst>
          </p:cNvPr>
          <p:cNvGrpSpPr/>
          <p:nvPr/>
        </p:nvGrpSpPr>
        <p:grpSpPr>
          <a:xfrm>
            <a:off x="8967833" y="5502873"/>
            <a:ext cx="3094413" cy="861775"/>
            <a:chOff x="8967833" y="5100833"/>
            <a:chExt cx="3094413" cy="861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92EA2CD-95C0-135D-ECF5-72104FC9BCC8}"/>
                </a:ext>
              </a:extLst>
            </p:cNvPr>
            <p:cNvSpPr txBox="1"/>
            <p:nvPr/>
          </p:nvSpPr>
          <p:spPr>
            <a:xfrm>
              <a:off x="10375587" y="5100833"/>
              <a:ext cx="15295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ABINIVESH M</a:t>
              </a:r>
            </a:p>
            <a:p>
              <a:endParaRPr lang="en-IN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FDF62F6-8586-182E-A276-5E28CBB87A46}"/>
                </a:ext>
              </a:extLst>
            </p:cNvPr>
            <p:cNvSpPr txBox="1"/>
            <p:nvPr/>
          </p:nvSpPr>
          <p:spPr>
            <a:xfrm flipH="1">
              <a:off x="8967833" y="5531721"/>
              <a:ext cx="309441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200" b="1" dirty="0"/>
                <a:t>INTERNSHIP JUNE-2023</a:t>
              </a:r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63A5A58-A9D1-607A-7A9C-163C16E8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F9DE-523F-4E99-A6CE-14F1D489A4E4}" type="datetime1">
              <a:rPr lang="en-IN" smtClean="0"/>
              <a:t>27-06-2023</a:t>
            </a:fld>
            <a:endParaRPr lang="en-IN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C311CF5-5F50-69FF-26E9-CA1F9263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7268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5F820-73F1-511B-F563-219FFDFB1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80094"/>
            <a:ext cx="12192000" cy="277906"/>
          </a:xfrm>
          <a:solidFill>
            <a:srgbClr val="FF0000"/>
          </a:solidFill>
        </p:spPr>
        <p:txBody>
          <a:bodyPr>
            <a:normAutofit fontScale="62500" lnSpcReduction="20000"/>
          </a:bodyPr>
          <a:lstStyle/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NCCC'18 @MCET">
            <a:extLst>
              <a:ext uri="{FF2B5EF4-FFF2-40B4-BE49-F238E27FC236}">
                <a16:creationId xmlns:a16="http://schemas.microsoft.com/office/drawing/2014/main" id="{9ECF3396-8F66-2027-2ABA-C68DAFD3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0" y="0"/>
            <a:ext cx="1676960" cy="8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B1F94D-257C-97B8-EBFA-3CCF1A7FC865}"/>
              </a:ext>
            </a:extLst>
          </p:cNvPr>
          <p:cNvSpPr txBox="1"/>
          <p:nvPr/>
        </p:nvSpPr>
        <p:spPr>
          <a:xfrm>
            <a:off x="0" y="0"/>
            <a:ext cx="10434918" cy="6969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9DCC265-BCD2-0C04-798D-2827E8CC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191" y="6580094"/>
            <a:ext cx="364938" cy="277906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BEB71-C0C4-12D1-7F4D-0F1C1FDE1A37}"/>
              </a:ext>
            </a:extLst>
          </p:cNvPr>
          <p:cNvSpPr txBox="1"/>
          <p:nvPr/>
        </p:nvSpPr>
        <p:spPr>
          <a:xfrm>
            <a:off x="499261" y="1490008"/>
            <a:ext cx="860288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Average pooling computes the average of the elements present in the region of feature map covered by the filter.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Thus, while max pooling gives the most prominent feature in a particular patch of the feature map, average pooling gives the average of features present in a patch. </a:t>
            </a:r>
            <a:endParaRPr lang="en-IN" sz="2400" dirty="0"/>
          </a:p>
        </p:txBody>
      </p:sp>
      <p:pic>
        <p:nvPicPr>
          <p:cNvPr id="8194" name="Picture 2" descr="Lightbox">
            <a:extLst>
              <a:ext uri="{FF2B5EF4-FFF2-40B4-BE49-F238E27FC236}">
                <a16:creationId xmlns:a16="http://schemas.microsoft.com/office/drawing/2014/main" id="{351943A3-CF15-4D65-8100-EC6CA5EBE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044" y="3957486"/>
            <a:ext cx="5478829" cy="193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821690-D346-C292-4849-384F4CD629BC}"/>
              </a:ext>
            </a:extLst>
          </p:cNvPr>
          <p:cNvSpPr txBox="1"/>
          <p:nvPr/>
        </p:nvSpPr>
        <p:spPr>
          <a:xfrm>
            <a:off x="843136" y="826608"/>
            <a:ext cx="39575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Average Pooling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F75AAD-BC7D-DE2E-C6B6-524AD5452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78EA-F201-4287-B691-EA3097D59D2C}" type="datetime1">
              <a:rPr lang="en-IN" smtClean="0"/>
              <a:t>27-06-2023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446B31-4961-27A0-A38B-608635E0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28821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5F820-73F1-511B-F563-219FFDFB1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80094"/>
            <a:ext cx="12192000" cy="277906"/>
          </a:xfrm>
          <a:solidFill>
            <a:srgbClr val="FF0000"/>
          </a:solidFill>
        </p:spPr>
        <p:txBody>
          <a:bodyPr>
            <a:normAutofit fontScale="62500" lnSpcReduction="20000"/>
          </a:bodyPr>
          <a:lstStyle/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NCCC'18 @MCET">
            <a:extLst>
              <a:ext uri="{FF2B5EF4-FFF2-40B4-BE49-F238E27FC236}">
                <a16:creationId xmlns:a16="http://schemas.microsoft.com/office/drawing/2014/main" id="{9ECF3396-8F66-2027-2ABA-C68DAFD3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0" y="0"/>
            <a:ext cx="1676960" cy="8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B1F94D-257C-97B8-EBFA-3CCF1A7FC865}"/>
              </a:ext>
            </a:extLst>
          </p:cNvPr>
          <p:cNvSpPr txBox="1"/>
          <p:nvPr/>
        </p:nvSpPr>
        <p:spPr>
          <a:xfrm>
            <a:off x="0" y="0"/>
            <a:ext cx="10434918" cy="6969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821690-D346-C292-4849-384F4CD629BC}"/>
              </a:ext>
            </a:extLst>
          </p:cNvPr>
          <p:cNvSpPr txBox="1"/>
          <p:nvPr/>
        </p:nvSpPr>
        <p:spPr>
          <a:xfrm>
            <a:off x="499261" y="812440"/>
            <a:ext cx="39575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Flattening</a:t>
            </a:r>
          </a:p>
        </p:txBody>
      </p:sp>
      <p:pic>
        <p:nvPicPr>
          <p:cNvPr id="11266" name="Picture 2" descr="Convolutional Neural Network Tutorial [Update]">
            <a:extLst>
              <a:ext uri="{FF2B5EF4-FFF2-40B4-BE49-F238E27FC236}">
                <a16:creationId xmlns:a16="http://schemas.microsoft.com/office/drawing/2014/main" id="{ECBFC725-AF44-FB2E-B69A-D1EB879DC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675" y="3429000"/>
            <a:ext cx="399097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3A973A-0B8E-3BB1-DDC1-DC6D41A006B2}"/>
              </a:ext>
            </a:extLst>
          </p:cNvPr>
          <p:cNvSpPr txBox="1"/>
          <p:nvPr/>
        </p:nvSpPr>
        <p:spPr>
          <a:xfrm>
            <a:off x="607853" y="1559223"/>
            <a:ext cx="67536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4D5156"/>
                </a:solidFill>
                <a:effectLst/>
              </a:rPr>
              <a:t>Flattening is </a:t>
            </a:r>
            <a:r>
              <a:rPr lang="en-US" sz="2400" b="0" i="0" dirty="0">
                <a:solidFill>
                  <a:srgbClr val="040C28"/>
                </a:solidFill>
                <a:effectLst/>
              </a:rPr>
              <a:t>used to convert all the resultant 2-Dimensional arrays from pooled feature maps into a single long continuous linear vector</a:t>
            </a:r>
            <a:r>
              <a:rPr lang="en-US" sz="2400" b="0" i="0" dirty="0">
                <a:solidFill>
                  <a:srgbClr val="4D5156"/>
                </a:solidFill>
                <a:effectLst/>
              </a:rPr>
              <a:t>.</a:t>
            </a:r>
            <a:endParaRPr lang="en-IN" sz="24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C1F231-7202-742A-280D-40D6588D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44F2-92AF-4D26-8A37-71BDC2432522}" type="datetime1">
              <a:rPr lang="en-IN" smtClean="0"/>
              <a:t>27-06-2023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A5D58-132F-45A4-F167-42CF9D09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32F4722-0414-0F5C-86C3-CFE1CC252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0460-28BE-4022-8060-6B0727E8BCF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829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5F820-73F1-511B-F563-219FFDFB1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80094"/>
            <a:ext cx="12192000" cy="277906"/>
          </a:xfrm>
          <a:solidFill>
            <a:srgbClr val="FF0000"/>
          </a:solidFill>
        </p:spPr>
        <p:txBody>
          <a:bodyPr>
            <a:normAutofit fontScale="62500" lnSpcReduction="20000"/>
          </a:bodyPr>
          <a:lstStyle/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NCCC'18 @MCET">
            <a:extLst>
              <a:ext uri="{FF2B5EF4-FFF2-40B4-BE49-F238E27FC236}">
                <a16:creationId xmlns:a16="http://schemas.microsoft.com/office/drawing/2014/main" id="{9ECF3396-8F66-2027-2ABA-C68DAFD3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0" y="0"/>
            <a:ext cx="1676960" cy="8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B1F94D-257C-97B8-EBFA-3CCF1A7FC865}"/>
              </a:ext>
            </a:extLst>
          </p:cNvPr>
          <p:cNvSpPr txBox="1"/>
          <p:nvPr/>
        </p:nvSpPr>
        <p:spPr>
          <a:xfrm>
            <a:off x="0" y="0"/>
            <a:ext cx="10434918" cy="6969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9DCC265-BCD2-0C04-798D-2827E8CC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191" y="6580094"/>
            <a:ext cx="364938" cy="277906"/>
          </a:xfrm>
        </p:spPr>
        <p:txBody>
          <a:bodyPr/>
          <a:lstStyle/>
          <a:p>
            <a:pPr algn="ctr">
              <a:defRPr/>
            </a:pPr>
            <a:fld id="{A061DA24-FB9A-4238-BBD5-6C5AB9CBD3A5}" type="slidenum">
              <a:rPr lang="en-US" smtClean="0">
                <a:solidFill>
                  <a:schemeClr val="bg1"/>
                </a:solidFill>
              </a:rPr>
              <a:pPr algn="ctr"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C82165-BAAB-3E0A-C49C-C52EA36C3AF8}"/>
              </a:ext>
            </a:extLst>
          </p:cNvPr>
          <p:cNvSpPr txBox="1"/>
          <p:nvPr/>
        </p:nvSpPr>
        <p:spPr>
          <a:xfrm>
            <a:off x="902824" y="1351729"/>
            <a:ext cx="750039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ReLU</a:t>
            </a:r>
            <a:r>
              <a:rPr lang="en-IN" sz="3000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– </a:t>
            </a:r>
            <a:r>
              <a:rPr lang="en-US" sz="3000" b="1" i="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Rectified Linear Unit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The most common of such functions is the Rectified Linear function, and a neuron that uses it is called Rectified Linear Unit (ReLU)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Raleway" panose="020B0604020202020204" pitchFamily="2" charset="0"/>
              </a:rPr>
              <a:t>T</a:t>
            </a:r>
            <a:r>
              <a:rPr lang="en-US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he usage of ReLU helps to prevent the exponential growth in the computation required to operate the neural network.</a:t>
            </a:r>
            <a:endParaRPr lang="en-US" dirty="0">
              <a:solidFill>
                <a:srgbClr val="000000"/>
              </a:solidFill>
              <a:latin typeface="Raleway" panose="020B0604020202020204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816F8-FEF7-7BD3-8378-F6A46379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2C3C7-1713-488A-92A2-E8E69B1D7993}" type="datetime1">
              <a:rPr lang="en-IN" smtClean="0"/>
              <a:t>27-06-2023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F0A8C-D4E0-AAE1-ACE0-F7BB26044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13672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5F820-73F1-511B-F563-219FFDFB1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80094"/>
            <a:ext cx="12192000" cy="277906"/>
          </a:xfrm>
          <a:solidFill>
            <a:srgbClr val="FF0000"/>
          </a:solidFill>
        </p:spPr>
        <p:txBody>
          <a:bodyPr>
            <a:normAutofit fontScale="62500" lnSpcReduction="20000"/>
          </a:bodyPr>
          <a:lstStyle/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NCCC'18 @MCET">
            <a:extLst>
              <a:ext uri="{FF2B5EF4-FFF2-40B4-BE49-F238E27FC236}">
                <a16:creationId xmlns:a16="http://schemas.microsoft.com/office/drawing/2014/main" id="{9ECF3396-8F66-2027-2ABA-C68DAFD3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0" y="0"/>
            <a:ext cx="1676960" cy="8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B1F94D-257C-97B8-EBFA-3CCF1A7FC865}"/>
              </a:ext>
            </a:extLst>
          </p:cNvPr>
          <p:cNvSpPr txBox="1"/>
          <p:nvPr/>
        </p:nvSpPr>
        <p:spPr>
          <a:xfrm>
            <a:off x="0" y="0"/>
            <a:ext cx="10434918" cy="6969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9DCC265-BCD2-0C04-798D-2827E8CC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191" y="6580094"/>
            <a:ext cx="364938" cy="277906"/>
          </a:xfrm>
        </p:spPr>
        <p:txBody>
          <a:bodyPr/>
          <a:lstStyle/>
          <a:p>
            <a:pPr algn="ctr">
              <a:defRPr/>
            </a:pPr>
            <a:fld id="{A061DA24-FB9A-4238-BBD5-6C5AB9CBD3A5}" type="slidenum">
              <a:rPr lang="en-US" smtClean="0">
                <a:solidFill>
                  <a:schemeClr val="bg1"/>
                </a:solidFill>
              </a:rPr>
              <a:pPr algn="ctr"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B3771D2-B538-CDD8-7288-3851812844E6}"/>
                  </a:ext>
                </a:extLst>
              </p14:cNvPr>
              <p14:cNvContentPartPr/>
              <p14:nvPr/>
            </p14:nvContentPartPr>
            <p14:xfrm>
              <a:off x="14329053" y="6469906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B3771D2-B538-CDD8-7288-3851812844E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266413" y="6406906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A53154B-D4CE-7C08-9A31-E5AA50D05B21}"/>
              </a:ext>
            </a:extLst>
          </p:cNvPr>
          <p:cNvSpPr txBox="1"/>
          <p:nvPr/>
        </p:nvSpPr>
        <p:spPr>
          <a:xfrm>
            <a:off x="807334" y="1233233"/>
            <a:ext cx="723996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000" b="1" i="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The Dropout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A978DA-71FC-1F63-3664-872E64B6923C}"/>
              </a:ext>
            </a:extLst>
          </p:cNvPr>
          <p:cNvSpPr txBox="1"/>
          <p:nvPr/>
        </p:nvSpPr>
        <p:spPr>
          <a:xfrm>
            <a:off x="807334" y="2021105"/>
            <a:ext cx="7239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Raleway" pitchFamily="2" charset="0"/>
              </a:rPr>
              <a:t>The Dropout layer is a mask that nullifies the contribution of some neurons towards the next layer and leaves unmodified all others.</a:t>
            </a:r>
            <a:endParaRPr lang="en-IN" dirty="0"/>
          </a:p>
        </p:txBody>
      </p:sp>
      <p:pic>
        <p:nvPicPr>
          <p:cNvPr id="9218" name="Picture 2" descr="2-1">
            <a:extLst>
              <a:ext uri="{FF2B5EF4-FFF2-40B4-BE49-F238E27FC236}">
                <a16:creationId xmlns:a16="http://schemas.microsoft.com/office/drawing/2014/main" id="{B5D516F2-AAB5-5F32-BEE5-59AEB28FE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51649"/>
            <a:ext cx="7442522" cy="270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E0421081-662E-7F7C-12A7-F3224D06C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CB6C-F25C-4D5D-A203-6A25D8F65C87}" type="datetime1">
              <a:rPr lang="en-IN" smtClean="0"/>
              <a:t>27-06-2023</a:t>
            </a:fld>
            <a:endParaRPr lang="en-IN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31FFFD7-E45A-E731-36CE-AA822092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50593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5F820-73F1-511B-F563-219FFDFB1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80094"/>
            <a:ext cx="12192000" cy="277906"/>
          </a:xfrm>
          <a:solidFill>
            <a:srgbClr val="FF0000"/>
          </a:solidFill>
        </p:spPr>
        <p:txBody>
          <a:bodyPr>
            <a:normAutofit fontScale="62500" lnSpcReduction="20000"/>
          </a:bodyPr>
          <a:lstStyle/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NCCC'18 @MCET">
            <a:extLst>
              <a:ext uri="{FF2B5EF4-FFF2-40B4-BE49-F238E27FC236}">
                <a16:creationId xmlns:a16="http://schemas.microsoft.com/office/drawing/2014/main" id="{9ECF3396-8F66-2027-2ABA-C68DAFD3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0" y="0"/>
            <a:ext cx="1676960" cy="8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B1F94D-257C-97B8-EBFA-3CCF1A7FC865}"/>
              </a:ext>
            </a:extLst>
          </p:cNvPr>
          <p:cNvSpPr txBox="1"/>
          <p:nvPr/>
        </p:nvSpPr>
        <p:spPr>
          <a:xfrm>
            <a:off x="0" y="0"/>
            <a:ext cx="10434918" cy="6969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9DCC265-BCD2-0C04-798D-2827E8CC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191" y="6580094"/>
            <a:ext cx="364938" cy="277906"/>
          </a:xfrm>
        </p:spPr>
        <p:txBody>
          <a:bodyPr/>
          <a:lstStyle/>
          <a:p>
            <a:pPr algn="ctr">
              <a:defRPr/>
            </a:pPr>
            <a:fld id="{A061DA24-FB9A-4238-BBD5-6C5AB9CBD3A5}" type="slidenum">
              <a:rPr lang="en-US" smtClean="0">
                <a:solidFill>
                  <a:schemeClr val="bg1"/>
                </a:solidFill>
              </a:rPr>
              <a:pPr algn="ctr"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17E4804-4DD3-7403-8003-E436DAE1BEDD}"/>
                  </a:ext>
                </a:extLst>
              </p14:cNvPr>
              <p14:cNvContentPartPr/>
              <p14:nvPr/>
            </p14:nvContentPartPr>
            <p14:xfrm>
              <a:off x="-2130147" y="70558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17E4804-4DD3-7403-8003-E436DAE1BE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192787" y="64294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A5303A0-128E-0BBE-3C03-3A1C0A389BA7}"/>
                  </a:ext>
                </a:extLst>
              </p14:cNvPr>
              <p14:cNvContentPartPr/>
              <p14:nvPr/>
            </p14:nvContentPartPr>
            <p14:xfrm>
              <a:off x="-2130147" y="705586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A5303A0-128E-0BBE-3C03-3A1C0A389B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192787" y="642946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10244" name="Picture 4" descr="topic mage">
            <a:extLst>
              <a:ext uri="{FF2B5EF4-FFF2-40B4-BE49-F238E27FC236}">
                <a16:creationId xmlns:a16="http://schemas.microsoft.com/office/drawing/2014/main" id="{5479076E-A9ED-59D8-D2C6-5EC09F428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256" y="3574684"/>
            <a:ext cx="3937201" cy="279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BF8ECE-9834-918B-D690-A8C7A2E376A6}"/>
              </a:ext>
            </a:extLst>
          </p:cNvPr>
          <p:cNvSpPr txBox="1"/>
          <p:nvPr/>
        </p:nvSpPr>
        <p:spPr>
          <a:xfrm>
            <a:off x="601884" y="1773862"/>
            <a:ext cx="614615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90A0B"/>
                </a:solidFill>
                <a:effectLst/>
                <a:latin typeface="Arial" panose="020B0604020202020204" pitchFamily="34" charset="0"/>
              </a:rPr>
              <a:t>Fully Connected layers</a:t>
            </a:r>
            <a:r>
              <a:rPr lang="en-US" sz="2400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 in a neural networks are those layers where all the inputs from one layer are connected to every </a:t>
            </a:r>
            <a:r>
              <a:rPr lang="en-US" sz="2400" b="1" i="0" dirty="0">
                <a:solidFill>
                  <a:srgbClr val="090A0B"/>
                </a:solidFill>
                <a:effectLst/>
                <a:latin typeface="Arial" panose="020B0604020202020204" pitchFamily="34" charset="0"/>
              </a:rPr>
              <a:t>activation unit</a:t>
            </a:r>
            <a:r>
              <a:rPr lang="en-US" sz="2400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 of the next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C484E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1" i="0" dirty="0">
                <a:solidFill>
                  <a:srgbClr val="090A0B"/>
                </a:solidFill>
                <a:effectLst/>
                <a:latin typeface="Arial" panose="020B0604020202020204" pitchFamily="34" charset="0"/>
              </a:rPr>
              <a:t>compiles the data extracted</a:t>
            </a:r>
            <a:r>
              <a:rPr lang="en-US" sz="2400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 by previous layers to form the final output</a:t>
            </a:r>
            <a:endParaRPr lang="en-US" sz="2400" dirty="0">
              <a:solidFill>
                <a:srgbClr val="3C484E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C484E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It is the second most time consuming layer second to Convolution Layer.</a:t>
            </a: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A531EE-9C51-7000-5ADF-071540ADF7AA}"/>
              </a:ext>
            </a:extLst>
          </p:cNvPr>
          <p:cNvSpPr txBox="1"/>
          <p:nvPr/>
        </p:nvSpPr>
        <p:spPr>
          <a:xfrm>
            <a:off x="601884" y="958427"/>
            <a:ext cx="51160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Fully Connected Layers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750B6EBA-A389-92A9-D5A1-4D9ADA230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4774-B4BF-42BD-84E0-55639EF4C3CD}" type="datetime1">
              <a:rPr lang="en-IN" smtClean="0"/>
              <a:t>27-06-2023</a:t>
            </a:fld>
            <a:endParaRPr lang="en-IN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E73A3DFE-EB38-C478-D801-82DC3E671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00361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5F820-73F1-511B-F563-219FFDFB1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80094"/>
            <a:ext cx="12192000" cy="277906"/>
          </a:xfrm>
          <a:solidFill>
            <a:srgbClr val="FF0000"/>
          </a:solidFill>
        </p:spPr>
        <p:txBody>
          <a:bodyPr>
            <a:normAutofit fontScale="62500" lnSpcReduction="20000"/>
          </a:bodyPr>
          <a:lstStyle/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NCCC'18 @MCET">
            <a:extLst>
              <a:ext uri="{FF2B5EF4-FFF2-40B4-BE49-F238E27FC236}">
                <a16:creationId xmlns:a16="http://schemas.microsoft.com/office/drawing/2014/main" id="{9ECF3396-8F66-2027-2ABA-C68DAFD3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0" y="0"/>
            <a:ext cx="1676960" cy="8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B1F94D-257C-97B8-EBFA-3CCF1A7FC865}"/>
              </a:ext>
            </a:extLst>
          </p:cNvPr>
          <p:cNvSpPr txBox="1"/>
          <p:nvPr/>
        </p:nvSpPr>
        <p:spPr>
          <a:xfrm>
            <a:off x="0" y="0"/>
            <a:ext cx="10434918" cy="6969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9DCC265-BCD2-0C04-798D-2827E8CC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191" y="6580094"/>
            <a:ext cx="364938" cy="277906"/>
          </a:xfrm>
        </p:spPr>
        <p:txBody>
          <a:bodyPr/>
          <a:lstStyle/>
          <a:p>
            <a:pPr algn="ctr">
              <a:defRPr/>
            </a:pPr>
            <a:fld id="{A061DA24-FB9A-4238-BBD5-6C5AB9CBD3A5}" type="slidenum">
              <a:rPr lang="en-US" smtClean="0">
                <a:solidFill>
                  <a:schemeClr val="bg1"/>
                </a:solidFill>
              </a:rPr>
              <a:pPr algn="ctr"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AE1F6-767E-599F-D56B-7763EC1D04E2}"/>
              </a:ext>
            </a:extLst>
          </p:cNvPr>
          <p:cNvSpPr txBox="1"/>
          <p:nvPr/>
        </p:nvSpPr>
        <p:spPr>
          <a:xfrm>
            <a:off x="807333" y="2202060"/>
            <a:ext cx="910059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24242"/>
                </a:solidFill>
                <a:effectLst/>
              </a:rPr>
              <a:t>Last layer of neurons that produces given outputs for the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424242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24242"/>
                </a:solidFill>
                <a:effectLst/>
              </a:rPr>
              <a:t>Simple feedforward neural networks with three individual layers provide basic easy-to-understand models</a:t>
            </a:r>
          </a:p>
          <a:p>
            <a:endParaRPr lang="en-US" sz="2400" dirty="0">
              <a:solidFill>
                <a:srgbClr val="42424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24242"/>
                </a:solidFill>
                <a:effectLst/>
              </a:rPr>
              <a:t>More sophisticated, innovative neural networks may have more than one of any type of layer – and as mentioned, each type of layer may be built differently</a:t>
            </a: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683BDA-F55D-63A9-BF0D-99D85117F709}"/>
              </a:ext>
            </a:extLst>
          </p:cNvPr>
          <p:cNvSpPr txBox="1"/>
          <p:nvPr/>
        </p:nvSpPr>
        <p:spPr>
          <a:xfrm>
            <a:off x="960699" y="1238491"/>
            <a:ext cx="51353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Output Layer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BB50733-95A3-838F-5637-D48DFC64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7EAC-A285-4DD0-B90F-42274344B014}" type="datetime1">
              <a:rPr lang="en-IN" smtClean="0"/>
              <a:t>27-06-2023</a:t>
            </a:fld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A1BC364-4867-69AC-A657-62E781FD5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34622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5F820-73F1-511B-F563-219FFDFB1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80094"/>
            <a:ext cx="12192000" cy="277906"/>
          </a:xfrm>
          <a:solidFill>
            <a:srgbClr val="FF0000"/>
          </a:solidFill>
        </p:spPr>
        <p:txBody>
          <a:bodyPr>
            <a:normAutofit fontScale="62500" lnSpcReduction="20000"/>
          </a:bodyPr>
          <a:lstStyle/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NCCC'18 @MCET">
            <a:extLst>
              <a:ext uri="{FF2B5EF4-FFF2-40B4-BE49-F238E27FC236}">
                <a16:creationId xmlns:a16="http://schemas.microsoft.com/office/drawing/2014/main" id="{9ECF3396-8F66-2027-2ABA-C68DAFD3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0" y="0"/>
            <a:ext cx="1676960" cy="8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B1F94D-257C-97B8-EBFA-3CCF1A7FC865}"/>
              </a:ext>
            </a:extLst>
          </p:cNvPr>
          <p:cNvSpPr txBox="1"/>
          <p:nvPr/>
        </p:nvSpPr>
        <p:spPr>
          <a:xfrm>
            <a:off x="0" y="0"/>
            <a:ext cx="10434918" cy="6969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9DCC265-BCD2-0C04-798D-2827E8CC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191" y="6580094"/>
            <a:ext cx="364938" cy="277906"/>
          </a:xfrm>
        </p:spPr>
        <p:txBody>
          <a:bodyPr/>
          <a:lstStyle/>
          <a:p>
            <a:pPr algn="ctr">
              <a:defRPr/>
            </a:pPr>
            <a:fld id="{A061DA24-FB9A-4238-BBD5-6C5AB9CBD3A5}" type="slidenum">
              <a:rPr lang="en-US" smtClean="0">
                <a:solidFill>
                  <a:schemeClr val="bg1"/>
                </a:solidFill>
              </a:rPr>
              <a:pPr algn="ctr"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D8685A-B236-8625-3E1C-0B770BA1F9F5}"/>
              </a:ext>
            </a:extLst>
          </p:cNvPr>
          <p:cNvSpPr txBox="1"/>
          <p:nvPr/>
        </p:nvSpPr>
        <p:spPr>
          <a:xfrm>
            <a:off x="441652" y="1097703"/>
            <a:ext cx="113086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CNN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EEF0B3-CF3F-CDD1-CA1E-1A5457E3BC95}"/>
              </a:ext>
            </a:extLst>
          </p:cNvPr>
          <p:cNvSpPr txBox="1"/>
          <p:nvPr/>
        </p:nvSpPr>
        <p:spPr>
          <a:xfrm>
            <a:off x="833378" y="1797772"/>
            <a:ext cx="339138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InceptionV3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InceptionResnet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NasNet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EfficientNet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ConvNeXt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BB0784-2CBD-1771-0D42-216EB1A03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825D-BEB1-4173-A32F-14655ABCF5E2}" type="datetime1">
              <a:rPr lang="en-IN" smtClean="0"/>
              <a:t>27-06-2023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95C53-A7F6-7910-C308-E2688D233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47090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5F820-73F1-511B-F563-219FFDFB1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80094"/>
            <a:ext cx="12192000" cy="277906"/>
          </a:xfrm>
          <a:solidFill>
            <a:srgbClr val="FF0000"/>
          </a:solidFill>
        </p:spPr>
        <p:txBody>
          <a:bodyPr>
            <a:normAutofit fontScale="62500" lnSpcReduction="20000"/>
          </a:bodyPr>
          <a:lstStyle/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NCCC'18 @MCET">
            <a:extLst>
              <a:ext uri="{FF2B5EF4-FFF2-40B4-BE49-F238E27FC236}">
                <a16:creationId xmlns:a16="http://schemas.microsoft.com/office/drawing/2014/main" id="{9ECF3396-8F66-2027-2ABA-C68DAFD3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0" y="0"/>
            <a:ext cx="1676960" cy="8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B1F94D-257C-97B8-EBFA-3CCF1A7FC865}"/>
              </a:ext>
            </a:extLst>
          </p:cNvPr>
          <p:cNvSpPr txBox="1"/>
          <p:nvPr/>
        </p:nvSpPr>
        <p:spPr>
          <a:xfrm>
            <a:off x="0" y="0"/>
            <a:ext cx="10434918" cy="6969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9DCC265-BCD2-0C04-798D-2827E8CC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191" y="6580094"/>
            <a:ext cx="364938" cy="277906"/>
          </a:xfrm>
        </p:spPr>
        <p:txBody>
          <a:bodyPr/>
          <a:lstStyle/>
          <a:p>
            <a:pPr algn="ctr">
              <a:defRPr/>
            </a:pPr>
            <a:fld id="{A061DA24-FB9A-4238-BBD5-6C5AB9CBD3A5}" type="slidenum">
              <a:rPr lang="en-US" smtClean="0">
                <a:solidFill>
                  <a:schemeClr val="bg1"/>
                </a:solidFill>
              </a:rPr>
              <a:pPr algn="ctr"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25D95C-C9AD-44A2-B5B0-55A99BA80B0F}"/>
              </a:ext>
            </a:extLst>
          </p:cNvPr>
          <p:cNvSpPr txBox="1"/>
          <p:nvPr/>
        </p:nvSpPr>
        <p:spPr>
          <a:xfrm>
            <a:off x="838200" y="1398645"/>
            <a:ext cx="1130869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Applications</a:t>
            </a:r>
          </a:p>
          <a:p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Classification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Sematic Segmentation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Generation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A7262-5AEA-644A-A6E6-FE3E9CD6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D9B6-93B0-4CA8-BF15-BC6FF43DA2E4}" type="datetime1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99A70-ADF3-BEB8-20E8-E88E9B6B8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49341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6368D-6950-7282-35EA-2A6A6CFD9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469" y="2766218"/>
            <a:ext cx="5169061" cy="132556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FF0000"/>
                </a:solidFill>
                <a:latin typeface="Algerian" panose="04020705040A02060702" pitchFamily="82" charset="0"/>
              </a:rPr>
              <a:t>Thank you</a:t>
            </a:r>
            <a:endParaRPr lang="en-IN" sz="72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B7DD3-DAFA-3B02-5BE9-3232E624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E471-2F1E-4A47-A76B-9DBBD5281C9E}" type="datetime1">
              <a:rPr lang="en-IN" smtClean="0"/>
              <a:t>27-06-2023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18194-1CD4-C810-8257-156395878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23A93-D1A2-DFCF-27AA-76BF29E9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0460-28BE-4022-8060-6B0727E8BCF0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080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5F820-73F1-511B-F563-219FFDFB1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80094"/>
            <a:ext cx="12192000" cy="277906"/>
          </a:xfrm>
          <a:solidFill>
            <a:srgbClr val="FF0000"/>
          </a:solidFill>
        </p:spPr>
        <p:txBody>
          <a:bodyPr>
            <a:normAutofit fontScale="62500" lnSpcReduction="20000"/>
          </a:bodyPr>
          <a:lstStyle/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NCCC'18 @MCET">
            <a:extLst>
              <a:ext uri="{FF2B5EF4-FFF2-40B4-BE49-F238E27FC236}">
                <a16:creationId xmlns:a16="http://schemas.microsoft.com/office/drawing/2014/main" id="{9ECF3396-8F66-2027-2ABA-C68DAFD3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0" y="0"/>
            <a:ext cx="1676960" cy="8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B1F94D-257C-97B8-EBFA-3CCF1A7FC865}"/>
              </a:ext>
            </a:extLst>
          </p:cNvPr>
          <p:cNvSpPr txBox="1"/>
          <p:nvPr/>
        </p:nvSpPr>
        <p:spPr>
          <a:xfrm>
            <a:off x="0" y="0"/>
            <a:ext cx="10434918" cy="6969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9DCC265-BCD2-0C04-798D-2827E8CC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191" y="6580094"/>
            <a:ext cx="364938" cy="277906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0</a:t>
            </a:r>
            <a:fld id="{F4E497D9-3BB0-448A-926F-67C37919BC0C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5AABF2-7986-FCC7-C9B8-72CC61AF0739}"/>
              </a:ext>
            </a:extLst>
          </p:cNvPr>
          <p:cNvSpPr txBox="1"/>
          <p:nvPr/>
        </p:nvSpPr>
        <p:spPr>
          <a:xfrm>
            <a:off x="413964" y="1135568"/>
            <a:ext cx="1130869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  <a:p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 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Pooling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Flattening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Architecture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6CDB3-16A2-43C2-090B-AC681DEA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DC68-A0F8-4DE8-897D-C7DECB1FD723}" type="datetime1">
              <a:rPr lang="en-IN" smtClean="0"/>
              <a:t>27-06-2023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3DBD0F-10C6-BD89-434D-D5894D39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1569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5F820-73F1-511B-F563-219FFDFB1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80094"/>
            <a:ext cx="12192000" cy="277906"/>
          </a:xfrm>
          <a:solidFill>
            <a:srgbClr val="FF0000"/>
          </a:solidFill>
        </p:spPr>
        <p:txBody>
          <a:bodyPr>
            <a:normAutofit fontScale="62500" lnSpcReduction="20000"/>
          </a:bodyPr>
          <a:lstStyle/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NCCC'18 @MCET">
            <a:extLst>
              <a:ext uri="{FF2B5EF4-FFF2-40B4-BE49-F238E27FC236}">
                <a16:creationId xmlns:a16="http://schemas.microsoft.com/office/drawing/2014/main" id="{9ECF3396-8F66-2027-2ABA-C68DAFD3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0" y="0"/>
            <a:ext cx="1676960" cy="8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B1F94D-257C-97B8-EBFA-3CCF1A7FC865}"/>
              </a:ext>
            </a:extLst>
          </p:cNvPr>
          <p:cNvSpPr txBox="1"/>
          <p:nvPr/>
        </p:nvSpPr>
        <p:spPr>
          <a:xfrm>
            <a:off x="0" y="0"/>
            <a:ext cx="10434918" cy="6969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9DCC265-BCD2-0C04-798D-2827E8CC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191" y="6580094"/>
            <a:ext cx="364938" cy="277906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0</a:t>
            </a:r>
            <a:fld id="{A061DA24-FB9A-4238-BBD5-6C5AB9CBD3A5}" type="slidenum">
              <a:rPr lang="en-US" smtClean="0">
                <a:solidFill>
                  <a:schemeClr val="bg1"/>
                </a:solidFill>
              </a:rPr>
              <a:pPr algn="ctr"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8" name="Picture 4" descr="CNN architecture -Geeksforgeeks">
            <a:extLst>
              <a:ext uri="{FF2B5EF4-FFF2-40B4-BE49-F238E27FC236}">
                <a16:creationId xmlns:a16="http://schemas.microsoft.com/office/drawing/2014/main" id="{4D18579D-DDBD-054B-B649-91C5A801F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2" y="3429000"/>
            <a:ext cx="688657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7AE2D21-DF0A-AFBD-2E39-8A91BC1BDCE4}"/>
                  </a:ext>
                </a:extLst>
              </p14:cNvPr>
              <p14:cNvContentPartPr/>
              <p14:nvPr/>
            </p14:nvContentPartPr>
            <p14:xfrm>
              <a:off x="1891461" y="3630558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7AE2D21-DF0A-AFBD-2E39-8A91BC1BDC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8821" y="356791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EEDDE6B-EF2B-CB2F-70F8-0DA58293A2E2}"/>
                  </a:ext>
                </a:extLst>
              </p14:cNvPr>
              <p14:cNvContentPartPr/>
              <p14:nvPr/>
            </p14:nvContentPartPr>
            <p14:xfrm>
              <a:off x="2588781" y="3460278"/>
              <a:ext cx="119160" cy="1164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EEDDE6B-EF2B-CB2F-70F8-0DA58293A2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26141" y="3397638"/>
                <a:ext cx="244800" cy="12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B891E4F-BF6D-1014-7717-7E2179663216}"/>
                  </a:ext>
                </a:extLst>
              </p14:cNvPr>
              <p14:cNvContentPartPr/>
              <p14:nvPr/>
            </p14:nvContentPartPr>
            <p14:xfrm>
              <a:off x="2769861" y="6009438"/>
              <a:ext cx="430920" cy="2318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B891E4F-BF6D-1014-7717-7E217966321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07221" y="5946438"/>
                <a:ext cx="55656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21237D2-FE0D-DC60-CD44-C10A7634CDCE}"/>
                  </a:ext>
                </a:extLst>
              </p14:cNvPr>
              <p14:cNvContentPartPr/>
              <p14:nvPr/>
            </p14:nvContentPartPr>
            <p14:xfrm>
              <a:off x="2592741" y="5324718"/>
              <a:ext cx="70560" cy="791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21237D2-FE0D-DC60-CD44-C10A7634CDC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30101" y="5262078"/>
                <a:ext cx="196200" cy="9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74795E9-F8E1-C4DD-3339-0A67C9A6BC8D}"/>
                  </a:ext>
                </a:extLst>
              </p14:cNvPr>
              <p14:cNvContentPartPr/>
              <p14:nvPr/>
            </p14:nvContentPartPr>
            <p14:xfrm>
              <a:off x="2608581" y="4660878"/>
              <a:ext cx="360" cy="6375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74795E9-F8E1-C4DD-3339-0A67C9A6BC8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45941" y="4598238"/>
                <a:ext cx="126000" cy="7632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01CA3E2-F272-3CC3-11A7-ABF1977E5662}"/>
              </a:ext>
            </a:extLst>
          </p:cNvPr>
          <p:cNvSpPr txBox="1"/>
          <p:nvPr/>
        </p:nvSpPr>
        <p:spPr>
          <a:xfrm>
            <a:off x="481263" y="1738373"/>
            <a:ext cx="6648255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0" i="0" dirty="0">
                <a:solidFill>
                  <a:srgbClr val="242731"/>
                </a:solidFill>
                <a:effectLst/>
                <a:latin typeface="Manrope"/>
              </a:rPr>
              <a:t>A Convolutional Neural Network (CNN) is </a:t>
            </a:r>
            <a:r>
              <a:rPr lang="en-US" sz="2600" b="1" i="0" dirty="0">
                <a:solidFill>
                  <a:srgbClr val="242731"/>
                </a:solidFill>
                <a:effectLst/>
                <a:latin typeface="inherit"/>
              </a:rPr>
              <a:t>a type of deep learning algorithm that specializes in processing data that has a grid-like topology, such as images</a:t>
            </a:r>
            <a:r>
              <a:rPr lang="en-US" sz="2600" b="0" i="0" dirty="0">
                <a:solidFill>
                  <a:srgbClr val="242731"/>
                </a:solidFill>
                <a:effectLst/>
                <a:latin typeface="Manrope"/>
              </a:rPr>
              <a:t>.</a:t>
            </a:r>
            <a:endParaRPr lang="en-US" sz="2600" baseline="30000" dirty="0">
              <a:solidFill>
                <a:srgbClr val="242731"/>
              </a:solidFill>
              <a:latin typeface="Manrop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D6A14-6402-73C4-51F7-F905DF1AC581}"/>
              </a:ext>
            </a:extLst>
          </p:cNvPr>
          <p:cNvSpPr txBox="1"/>
          <p:nvPr/>
        </p:nvSpPr>
        <p:spPr>
          <a:xfrm>
            <a:off x="481263" y="883727"/>
            <a:ext cx="82135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Introduction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5D25379-94D2-B471-1E70-57455D9C3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E8A2-F4A9-40AC-9251-E22B63F4DD7C}" type="datetime1">
              <a:rPr lang="en-IN" smtClean="0"/>
              <a:t>27-06-2023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664B3A-7BA8-27D4-B4BF-086F14D4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13976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5F820-73F1-511B-F563-219FFDFB1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80094"/>
            <a:ext cx="12192000" cy="277906"/>
          </a:xfrm>
          <a:solidFill>
            <a:srgbClr val="FF0000"/>
          </a:solidFill>
        </p:spPr>
        <p:txBody>
          <a:bodyPr>
            <a:normAutofit fontScale="62500" lnSpcReduction="20000"/>
          </a:bodyPr>
          <a:lstStyle/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NCCC'18 @MCET">
            <a:extLst>
              <a:ext uri="{FF2B5EF4-FFF2-40B4-BE49-F238E27FC236}">
                <a16:creationId xmlns:a16="http://schemas.microsoft.com/office/drawing/2014/main" id="{9ECF3396-8F66-2027-2ABA-C68DAFD3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0" y="0"/>
            <a:ext cx="1676960" cy="8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B1F94D-257C-97B8-EBFA-3CCF1A7FC865}"/>
              </a:ext>
            </a:extLst>
          </p:cNvPr>
          <p:cNvSpPr txBox="1"/>
          <p:nvPr/>
        </p:nvSpPr>
        <p:spPr>
          <a:xfrm>
            <a:off x="0" y="0"/>
            <a:ext cx="10434918" cy="6969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9DCC265-BCD2-0C04-798D-2827E8CC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191" y="6580094"/>
            <a:ext cx="364938" cy="277906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0</a:t>
            </a:r>
            <a:fld id="{A061DA24-FB9A-4238-BBD5-6C5AB9CBD3A5}" type="slidenum">
              <a:rPr lang="en-US" smtClean="0">
                <a:solidFill>
                  <a:schemeClr val="bg1"/>
                </a:solidFill>
              </a:rPr>
              <a:pPr algn="ctr"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A518B8-1CA6-EE10-DDD9-9774DDF33F0B}"/>
              </a:ext>
            </a:extLst>
          </p:cNvPr>
          <p:cNvSpPr txBox="1">
            <a:spLocks/>
          </p:cNvSpPr>
          <p:nvPr/>
        </p:nvSpPr>
        <p:spPr>
          <a:xfrm>
            <a:off x="-1601071" y="4783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000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 Convolutional layer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E6BFCB15-9FB4-7DE4-676B-662A73D8A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491" y="2017772"/>
            <a:ext cx="855522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A CNN is a neural network with some convolutional layers </a:t>
            </a:r>
          </a:p>
          <a:p>
            <a:pPr eaLnBrk="1" hangingPunct="1"/>
            <a:r>
              <a:rPr lang="en-US" altLang="en-US" dirty="0"/>
              <a:t>(and some other layers).  A convolutional layer has a number </a:t>
            </a:r>
          </a:p>
          <a:p>
            <a:pPr eaLnBrk="1" hangingPunct="1"/>
            <a:r>
              <a:rPr lang="en-US" altLang="en-US" dirty="0"/>
              <a:t>of filters that does convolutional operation. 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46333A64-4D8C-02CA-4540-833D7FA4D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979" y="3302344"/>
            <a:ext cx="38481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074EA10-B379-6B6C-2844-C9D98FDB4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A343-883C-4662-B6E0-064DA2FA75A6}" type="datetime1">
              <a:rPr lang="en-IN" smtClean="0"/>
              <a:t>27-06-2023</a:t>
            </a:fld>
            <a:endParaRPr lang="en-IN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D320A82-0FB3-71B0-A152-4246730B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6612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5F820-73F1-511B-F563-219FFDFB1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80094"/>
            <a:ext cx="12192000" cy="277906"/>
          </a:xfrm>
          <a:solidFill>
            <a:srgbClr val="FF0000"/>
          </a:solidFill>
        </p:spPr>
        <p:txBody>
          <a:bodyPr>
            <a:normAutofit fontScale="62500" lnSpcReduction="20000"/>
          </a:bodyPr>
          <a:lstStyle/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NCCC'18 @MCET">
            <a:extLst>
              <a:ext uri="{FF2B5EF4-FFF2-40B4-BE49-F238E27FC236}">
                <a16:creationId xmlns:a16="http://schemas.microsoft.com/office/drawing/2014/main" id="{9ECF3396-8F66-2027-2ABA-C68DAFD3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0" y="0"/>
            <a:ext cx="1676960" cy="8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B1F94D-257C-97B8-EBFA-3CCF1A7FC865}"/>
              </a:ext>
            </a:extLst>
          </p:cNvPr>
          <p:cNvSpPr txBox="1"/>
          <p:nvPr/>
        </p:nvSpPr>
        <p:spPr>
          <a:xfrm>
            <a:off x="0" y="16630"/>
            <a:ext cx="10434918" cy="6969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9DCC265-BCD2-0C04-798D-2827E8CC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191" y="6580094"/>
            <a:ext cx="364938" cy="277906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0</a:t>
            </a:r>
            <a:fld id="{A061DA24-FB9A-4238-BBD5-6C5AB9CBD3A5}" type="slidenum">
              <a:rPr lang="en-US" smtClean="0">
                <a:solidFill>
                  <a:schemeClr val="bg1"/>
                </a:solidFill>
              </a:rPr>
              <a:pPr algn="ctr"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09188348-2514-C20B-741F-411003143244}"/>
              </a:ext>
            </a:extLst>
          </p:cNvPr>
          <p:cNvSpPr txBox="1">
            <a:spLocks/>
          </p:cNvSpPr>
          <p:nvPr/>
        </p:nvSpPr>
        <p:spPr>
          <a:xfrm>
            <a:off x="-1942148" y="40622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Convolution</a:t>
            </a:r>
            <a:endParaRPr lang="zh-TW" altLang="en-US" sz="3000" b="1" dirty="0"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6" name="文字方塊 10">
            <a:extLst>
              <a:ext uri="{FF2B5EF4-FFF2-40B4-BE49-F238E27FC236}">
                <a16:creationId xmlns:a16="http://schemas.microsoft.com/office/drawing/2014/main" id="{1D1A702A-B899-2F79-307D-A17814B46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0856" y="3013075"/>
            <a:ext cx="3962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b="1" dirty="0">
                <a:solidFill>
                  <a:srgbClr val="FF0000"/>
                </a:solidFill>
              </a:rPr>
              <a:t>These are the network parameters to be learned.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759AE406-398A-B28E-FA4E-9662C0A96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442042"/>
              </p:ext>
            </p:extLst>
          </p:nvPr>
        </p:nvGraphicFramePr>
        <p:xfrm>
          <a:off x="8499893" y="2060991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文字方塊 6">
            <a:extLst>
              <a:ext uri="{FF2B5EF4-FFF2-40B4-BE49-F238E27FC236}">
                <a16:creationId xmlns:a16="http://schemas.microsoft.com/office/drawing/2014/main" id="{75A8F5D8-63EE-49FA-82E7-6327DBE16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5591" y="2606987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dirty="0"/>
              <a:t>Filter 1</a:t>
            </a:r>
            <a:endParaRPr lang="zh-TW" altLang="en-US" dirty="0"/>
          </a:p>
        </p:txBody>
      </p:sp>
      <p:graphicFrame>
        <p:nvGraphicFramePr>
          <p:cNvPr id="13" name="表格 7">
            <a:extLst>
              <a:ext uri="{FF2B5EF4-FFF2-40B4-BE49-F238E27FC236}">
                <a16:creationId xmlns:a16="http://schemas.microsoft.com/office/drawing/2014/main" id="{FCBCEF28-0D63-B310-DF4C-7C0C238BE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633946"/>
              </p:ext>
            </p:extLst>
          </p:nvPr>
        </p:nvGraphicFramePr>
        <p:xfrm>
          <a:off x="8499893" y="3654678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文字方塊 8">
            <a:extLst>
              <a:ext uri="{FF2B5EF4-FFF2-40B4-BE49-F238E27FC236}">
                <a16:creationId xmlns:a16="http://schemas.microsoft.com/office/drawing/2014/main" id="{A9508DFD-0F92-A9B6-C673-8320DD954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4860" y="4446331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dirty="0"/>
              <a:t>Filter 2</a:t>
            </a:r>
            <a:endParaRPr lang="zh-TW" altLang="en-US" dirty="0"/>
          </a:p>
        </p:txBody>
      </p:sp>
      <p:sp>
        <p:nvSpPr>
          <p:cNvPr id="15" name="文字方塊 9">
            <a:extLst>
              <a:ext uri="{FF2B5EF4-FFF2-40B4-BE49-F238E27FC236}">
                <a16:creationId xmlns:a16="http://schemas.microsoft.com/office/drawing/2014/main" id="{42ECD66D-47F4-6E2D-BD5A-34770C25F972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9176696" y="5220064"/>
            <a:ext cx="7080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16" name="文字方塊 12">
            <a:extLst>
              <a:ext uri="{FF2B5EF4-FFF2-40B4-BE49-F238E27FC236}">
                <a16:creationId xmlns:a16="http://schemas.microsoft.com/office/drawing/2014/main" id="{610B5A4B-78D2-DC48-E366-F8D15D1F9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520" y="5604523"/>
            <a:ext cx="3556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dirty="0"/>
              <a:t>Each filter detects a small pattern (3 x 3). </a:t>
            </a:r>
            <a:endParaRPr lang="zh-TW" altLang="en-US" dirty="0"/>
          </a:p>
        </p:txBody>
      </p:sp>
      <p:graphicFrame>
        <p:nvGraphicFramePr>
          <p:cNvPr id="17" name="內容版面配置區 3">
            <a:extLst>
              <a:ext uri="{FF2B5EF4-FFF2-40B4-BE49-F238E27FC236}">
                <a16:creationId xmlns:a16="http://schemas.microsoft.com/office/drawing/2014/main" id="{A72B4109-C9EF-7699-C425-ED3B13AB3F43}"/>
              </a:ext>
            </a:extLst>
          </p:cNvPr>
          <p:cNvGraphicFramePr>
            <a:graphicFrameLocks/>
          </p:cNvGraphicFramePr>
          <p:nvPr/>
        </p:nvGraphicFramePr>
        <p:xfrm>
          <a:off x="985838" y="2398713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文字方塊 4">
            <a:extLst>
              <a:ext uri="{FF2B5EF4-FFF2-40B4-BE49-F238E27FC236}">
                <a16:creationId xmlns:a16="http://schemas.microsoft.com/office/drawing/2014/main" id="{C490FFE1-3D36-8C91-05FB-4E4E4052B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363" y="5389563"/>
            <a:ext cx="2346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dirty="0"/>
              <a:t>6 x 6 image</a:t>
            </a:r>
            <a:endParaRPr lang="zh-TW" altLang="en-US" dirty="0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9F767C3A-05BF-A021-0306-1F86FCEE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0A0C-D107-4901-A3B7-3ABCDC701B3A}" type="datetime1">
              <a:rPr lang="en-IN" smtClean="0"/>
              <a:t>27-06-2023</a:t>
            </a:fld>
            <a:endParaRPr lang="en-I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EC52CE6-3E64-9A51-B56E-6B5B73381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1083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4" grpId="0"/>
      <p:bldP spid="15" grpId="0"/>
      <p:bldP spid="16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5F820-73F1-511B-F563-219FFDFB1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80094"/>
            <a:ext cx="12192000" cy="277906"/>
          </a:xfrm>
          <a:solidFill>
            <a:srgbClr val="FF0000"/>
          </a:solidFill>
        </p:spPr>
        <p:txBody>
          <a:bodyPr>
            <a:normAutofit fontScale="62500" lnSpcReduction="20000"/>
          </a:bodyPr>
          <a:lstStyle/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NCCC'18 @MCET">
            <a:extLst>
              <a:ext uri="{FF2B5EF4-FFF2-40B4-BE49-F238E27FC236}">
                <a16:creationId xmlns:a16="http://schemas.microsoft.com/office/drawing/2014/main" id="{9ECF3396-8F66-2027-2ABA-C68DAFD3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0" y="0"/>
            <a:ext cx="1676960" cy="8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B1F94D-257C-97B8-EBFA-3CCF1A7FC865}"/>
              </a:ext>
            </a:extLst>
          </p:cNvPr>
          <p:cNvSpPr txBox="1"/>
          <p:nvPr/>
        </p:nvSpPr>
        <p:spPr>
          <a:xfrm>
            <a:off x="0" y="0"/>
            <a:ext cx="10434918" cy="6969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9DCC265-BCD2-0C04-798D-2827E8CC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191" y="6580094"/>
            <a:ext cx="364938" cy="277906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0</a:t>
            </a:r>
            <a:fld id="{A061DA24-FB9A-4238-BBD5-6C5AB9CBD3A5}" type="slidenum">
              <a:rPr lang="en-US" smtClean="0">
                <a:solidFill>
                  <a:schemeClr val="bg1"/>
                </a:solidFill>
              </a:rPr>
              <a:pPr algn="ctr"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群組 17">
            <a:extLst>
              <a:ext uri="{FF2B5EF4-FFF2-40B4-BE49-F238E27FC236}">
                <a16:creationId xmlns:a16="http://schemas.microsoft.com/office/drawing/2014/main" id="{571BC94C-E183-B1EE-7136-C01146EC1690}"/>
              </a:ext>
            </a:extLst>
          </p:cNvPr>
          <p:cNvGrpSpPr>
            <a:grpSpLocks/>
          </p:cNvGrpSpPr>
          <p:nvPr/>
        </p:nvGrpSpPr>
        <p:grpSpPr bwMode="auto">
          <a:xfrm>
            <a:off x="1830388" y="2932878"/>
            <a:ext cx="3692525" cy="3264112"/>
            <a:chOff x="353684" y="3059766"/>
            <a:chExt cx="3927508" cy="3629534"/>
          </a:xfrm>
        </p:grpSpPr>
        <p:pic>
          <p:nvPicPr>
            <p:cNvPr id="5" name="圖片 3">
              <a:extLst>
                <a:ext uri="{FF2B5EF4-FFF2-40B4-BE49-F238E27FC236}">
                  <a16:creationId xmlns:a16="http://schemas.microsoft.com/office/drawing/2014/main" id="{56E64CDD-1FE9-F573-4C21-72D164894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22" y="3442427"/>
              <a:ext cx="3907070" cy="3246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文字方塊 16">
              <a:extLst>
                <a:ext uri="{FF2B5EF4-FFF2-40B4-BE49-F238E27FC236}">
                  <a16:creationId xmlns:a16="http://schemas.microsoft.com/office/drawing/2014/main" id="{2C19A0CD-38DB-42C6-6905-F98630F01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84" y="3059766"/>
              <a:ext cx="19976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TW"/>
                <a:t>Color image</a:t>
              </a:r>
              <a:endParaRPr lang="zh-TW" altLang="en-US"/>
            </a:p>
          </p:txBody>
        </p:sp>
      </p:grpSp>
      <p:sp>
        <p:nvSpPr>
          <p:cNvPr id="7" name="標題 1">
            <a:extLst>
              <a:ext uri="{FF2B5EF4-FFF2-40B4-BE49-F238E27FC236}">
                <a16:creationId xmlns:a16="http://schemas.microsoft.com/office/drawing/2014/main" id="{A517B3C7-F87D-DC1A-C010-327E5CAE44FC}"/>
              </a:ext>
            </a:extLst>
          </p:cNvPr>
          <p:cNvSpPr txBox="1">
            <a:spLocks/>
          </p:cNvSpPr>
          <p:nvPr/>
        </p:nvSpPr>
        <p:spPr>
          <a:xfrm>
            <a:off x="-1022641" y="33543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Color image: RGB 3 channels</a:t>
            </a:r>
            <a:endParaRPr lang="zh-TW" altLang="en-US" sz="3000" b="1" dirty="0"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graphicFrame>
        <p:nvGraphicFramePr>
          <p:cNvPr id="16" name="內容版面配置區 3">
            <a:extLst>
              <a:ext uri="{FF2B5EF4-FFF2-40B4-BE49-F238E27FC236}">
                <a16:creationId xmlns:a16="http://schemas.microsoft.com/office/drawing/2014/main" id="{76234329-6E82-AA51-7BAA-F963E6567A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5165266"/>
              </p:ext>
            </p:extLst>
          </p:nvPr>
        </p:nvGraphicFramePr>
        <p:xfrm>
          <a:off x="8145463" y="3172037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內容版面配置區 3">
            <a:extLst>
              <a:ext uri="{FF2B5EF4-FFF2-40B4-BE49-F238E27FC236}">
                <a16:creationId xmlns:a16="http://schemas.microsoft.com/office/drawing/2014/main" id="{018D2B85-AC28-434D-6603-4834887643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4620178"/>
              </p:ext>
            </p:extLst>
          </p:nvPr>
        </p:nvGraphicFramePr>
        <p:xfrm>
          <a:off x="8308975" y="3378412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" name="內容版面配置區 3">
            <a:extLst>
              <a:ext uri="{FF2B5EF4-FFF2-40B4-BE49-F238E27FC236}">
                <a16:creationId xmlns:a16="http://schemas.microsoft.com/office/drawing/2014/main" id="{C477A3D5-6AD3-3230-B4F5-5E78BE2386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7520595"/>
              </p:ext>
            </p:extLst>
          </p:nvPr>
        </p:nvGraphicFramePr>
        <p:xfrm>
          <a:off x="8515350" y="3580025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" name="表格 10">
            <a:extLst>
              <a:ext uri="{FF2B5EF4-FFF2-40B4-BE49-F238E27FC236}">
                <a16:creationId xmlns:a16="http://schemas.microsoft.com/office/drawing/2014/main" id="{44FF4DCE-9E38-4817-C09A-5875D9F9D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126960"/>
              </p:ext>
            </p:extLst>
          </p:nvPr>
        </p:nvGraphicFramePr>
        <p:xfrm>
          <a:off x="9163050" y="1303550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表格 14">
            <a:extLst>
              <a:ext uri="{FF2B5EF4-FFF2-40B4-BE49-F238E27FC236}">
                <a16:creationId xmlns:a16="http://schemas.microsoft.com/office/drawing/2014/main" id="{FED3590F-5E36-803F-82B2-D726BE8FF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519042"/>
              </p:ext>
            </p:extLst>
          </p:nvPr>
        </p:nvGraphicFramePr>
        <p:xfrm>
          <a:off x="9315450" y="1438487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表格 15">
            <a:extLst>
              <a:ext uri="{FF2B5EF4-FFF2-40B4-BE49-F238E27FC236}">
                <a16:creationId xmlns:a16="http://schemas.microsoft.com/office/drawing/2014/main" id="{40E86085-52F4-C0A9-DCB1-CE40726AC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004976"/>
              </p:ext>
            </p:extLst>
          </p:nvPr>
        </p:nvGraphicFramePr>
        <p:xfrm>
          <a:off x="9467850" y="1590887"/>
          <a:ext cx="151852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5" name="Picture 24">
            <a:extLst>
              <a:ext uri="{FF2B5EF4-FFF2-40B4-BE49-F238E27FC236}">
                <a16:creationId xmlns:a16="http://schemas.microsoft.com/office/drawing/2014/main" id="{342F40B7-B7B7-66F8-5548-D71C70EA7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03550"/>
            <a:ext cx="1950889" cy="1824868"/>
          </a:xfrm>
          <a:prstGeom prst="rect">
            <a:avLst/>
          </a:prstGeom>
        </p:spPr>
      </p:pic>
      <p:sp>
        <p:nvSpPr>
          <p:cNvPr id="33" name="向右箭號 4">
            <a:extLst>
              <a:ext uri="{FF2B5EF4-FFF2-40B4-BE49-F238E27FC236}">
                <a16:creationId xmlns:a16="http://schemas.microsoft.com/office/drawing/2014/main" id="{D1A4846C-C46F-F27A-FB28-BFB5B2A52C24}"/>
              </a:ext>
            </a:extLst>
          </p:cNvPr>
          <p:cNvSpPr/>
          <p:nvPr/>
        </p:nvSpPr>
        <p:spPr>
          <a:xfrm>
            <a:off x="6228932" y="4293129"/>
            <a:ext cx="1374023" cy="868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4" name="文字方塊 9">
            <a:extLst>
              <a:ext uri="{FF2B5EF4-FFF2-40B4-BE49-F238E27FC236}">
                <a16:creationId xmlns:a16="http://schemas.microsoft.com/office/drawing/2014/main" id="{D0E62CB9-22AE-F4CA-762E-7DFBFD0DF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4720" y="2124287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dirty="0"/>
              <a:t>Filter 2</a:t>
            </a:r>
            <a:endParaRPr lang="zh-TW" altLang="en-US" dirty="0"/>
          </a:p>
        </p:txBody>
      </p:sp>
      <p:sp>
        <p:nvSpPr>
          <p:cNvPr id="35" name="文字方塊 9">
            <a:extLst>
              <a:ext uri="{FF2B5EF4-FFF2-40B4-BE49-F238E27FC236}">
                <a16:creationId xmlns:a16="http://schemas.microsoft.com/office/drawing/2014/main" id="{3E97EA81-0D8D-A752-199C-95D36E6DA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9148" y="2039861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dirty="0"/>
              <a:t>Filter 1</a:t>
            </a:r>
            <a:endParaRPr lang="zh-TW" altLang="en-US" dirty="0"/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516121B9-CDE8-69F2-C12D-F57C23C6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7C97-1A8E-496A-A88E-153433B622C4}" type="datetime1">
              <a:rPr lang="en-IN" smtClean="0"/>
              <a:t>27-06-2023</a:t>
            </a:fld>
            <a:endParaRPr lang="en-IN"/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2A9EA454-C5F4-7B8B-A76A-EAF5BCB9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8620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D878-5751-1691-3581-050F3942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3698"/>
            <a:ext cx="10515600" cy="696990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65807-31CF-B32B-725B-64CCD245F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9698"/>
            <a:ext cx="10986698" cy="4575112"/>
          </a:xfrm>
        </p:spPr>
        <p:txBody>
          <a:bodyPr/>
          <a:lstStyle/>
          <a:p>
            <a:r>
              <a:rPr lang="en-IN" dirty="0"/>
              <a:t>Spatial downscaling</a:t>
            </a:r>
          </a:p>
          <a:p>
            <a:r>
              <a:rPr lang="en-IN" dirty="0"/>
              <a:t>Dimensionality reduction</a:t>
            </a:r>
          </a:p>
        </p:txBody>
      </p:sp>
      <p:pic>
        <p:nvPicPr>
          <p:cNvPr id="1026" name="Picture 2" descr="Increasing&quot; the resolution of a raster using Downscaling in QGIS – GIS Crack">
            <a:extLst>
              <a:ext uri="{FF2B5EF4-FFF2-40B4-BE49-F238E27FC236}">
                <a16:creationId xmlns:a16="http://schemas.microsoft.com/office/drawing/2014/main" id="{1A25D069-38EB-2EB9-1C58-993748E0C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536" y="3236494"/>
            <a:ext cx="4299284" cy="241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roduction to Dimensionality Reduction - GeeksforGeeks">
            <a:extLst>
              <a:ext uri="{FF2B5EF4-FFF2-40B4-BE49-F238E27FC236}">
                <a16:creationId xmlns:a16="http://schemas.microsoft.com/office/drawing/2014/main" id="{20F2A0F9-6764-D7BD-FC72-27CBB8CFD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182" y="2981788"/>
            <a:ext cx="3940092" cy="292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47E9C1-10B2-559F-5AFC-FF18682263C7}"/>
              </a:ext>
            </a:extLst>
          </p:cNvPr>
          <p:cNvSpPr txBox="1"/>
          <p:nvPr/>
        </p:nvSpPr>
        <p:spPr>
          <a:xfrm>
            <a:off x="0" y="0"/>
            <a:ext cx="10434918" cy="6969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2" descr="NCCC'18 @MCET">
            <a:extLst>
              <a:ext uri="{FF2B5EF4-FFF2-40B4-BE49-F238E27FC236}">
                <a16:creationId xmlns:a16="http://schemas.microsoft.com/office/drawing/2014/main" id="{392A247B-E598-318E-7667-6DAFC1138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0" y="0"/>
            <a:ext cx="1676960" cy="8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EB4D8C-8214-B67C-D9D9-C63B5F6375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577584"/>
            <a:ext cx="12192000" cy="280416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2A55309-FEC5-35B8-B992-D1163AC86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63F9-E2A3-4F7D-BD55-E1E9D57E03EB}" type="datetime1">
              <a:rPr lang="en-IN" smtClean="0"/>
              <a:t>27-06-2023</a:t>
            </a:fld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3928041-0D8A-0CA3-A1F5-73AAAB2DC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6D52150-9F9B-5DE1-11AE-C5A159AE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3440" y="6538912"/>
            <a:ext cx="2743200" cy="365125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0</a:t>
            </a:r>
            <a:fld id="{BB6E0460-28BE-4022-8060-6B0727E8BCF0}" type="slidenum">
              <a:rPr lang="en-IN" smtClean="0">
                <a:solidFill>
                  <a:schemeClr val="bg1"/>
                </a:solidFill>
              </a:rPr>
              <a:t>7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18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347AA-34FC-C7EF-5481-CE6967B69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957" y="1060903"/>
            <a:ext cx="10515600" cy="1325563"/>
          </a:xfrm>
        </p:spPr>
        <p:txBody>
          <a:bodyPr/>
          <a:lstStyle/>
          <a:p>
            <a:r>
              <a:rPr lang="en-IN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Types of 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58DCF-41AD-ADAD-7ED5-792BD57F0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559" y="2458776"/>
            <a:ext cx="9212484" cy="2241571"/>
          </a:xfrm>
        </p:spPr>
        <p:txBody>
          <a:bodyPr/>
          <a:lstStyle/>
          <a:p>
            <a:r>
              <a:rPr lang="en-IN" dirty="0"/>
              <a:t>Max Pooling </a:t>
            </a:r>
          </a:p>
          <a:p>
            <a:r>
              <a:rPr lang="en-IN" dirty="0"/>
              <a:t>Average Pooling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F43B2-A26C-813B-459A-768E35E834EC}"/>
              </a:ext>
            </a:extLst>
          </p:cNvPr>
          <p:cNvSpPr txBox="1"/>
          <p:nvPr/>
        </p:nvSpPr>
        <p:spPr>
          <a:xfrm>
            <a:off x="0" y="0"/>
            <a:ext cx="10434918" cy="6969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2" descr="NCCC'18 @MCET">
            <a:extLst>
              <a:ext uri="{FF2B5EF4-FFF2-40B4-BE49-F238E27FC236}">
                <a16:creationId xmlns:a16="http://schemas.microsoft.com/office/drawing/2014/main" id="{C73DCE50-E4B9-1F2F-B1AF-92E832B52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0" y="0"/>
            <a:ext cx="1676960" cy="8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D80AF2-5E83-7CE1-049B-08EF6B5B4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77584"/>
            <a:ext cx="12192000" cy="280416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9914A9-59E4-C8CE-3BCE-9936C9B0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867F-53F7-4089-B006-B155647056BA}" type="datetime1">
              <a:rPr lang="en-IN" smtClean="0"/>
              <a:t>27-06-2023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47D17-6680-C8BE-CC24-1904CC4B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92C493-3086-5A53-23EB-2A437677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3440" y="6522874"/>
            <a:ext cx="2743200" cy="365125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08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3383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5F820-73F1-511B-F563-219FFDFB1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80094"/>
            <a:ext cx="12192000" cy="277906"/>
          </a:xfrm>
          <a:solidFill>
            <a:srgbClr val="FF0000"/>
          </a:solidFill>
        </p:spPr>
        <p:txBody>
          <a:bodyPr>
            <a:normAutofit fontScale="62500" lnSpcReduction="20000"/>
          </a:bodyPr>
          <a:lstStyle/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NCCC'18 @MCET">
            <a:extLst>
              <a:ext uri="{FF2B5EF4-FFF2-40B4-BE49-F238E27FC236}">
                <a16:creationId xmlns:a16="http://schemas.microsoft.com/office/drawing/2014/main" id="{9ECF3396-8F66-2027-2ABA-C68DAFD3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0" y="0"/>
            <a:ext cx="1676960" cy="8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B1F94D-257C-97B8-EBFA-3CCF1A7FC865}"/>
              </a:ext>
            </a:extLst>
          </p:cNvPr>
          <p:cNvSpPr txBox="1"/>
          <p:nvPr/>
        </p:nvSpPr>
        <p:spPr>
          <a:xfrm>
            <a:off x="0" y="0"/>
            <a:ext cx="10434918" cy="6969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9DCC265-BCD2-0C04-798D-2827E8CC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191" y="6580094"/>
            <a:ext cx="364938" cy="277906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0</a:t>
            </a:r>
            <a:fld id="{A061DA24-FB9A-4238-BBD5-6C5AB9CBD3A5}" type="slidenum">
              <a:rPr lang="en-US" smtClean="0">
                <a:solidFill>
                  <a:schemeClr val="bg1"/>
                </a:solidFill>
              </a:rPr>
              <a:pPr algn="ctr"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4452542-696E-482D-5DD4-AF4D0C130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405" y="3429000"/>
            <a:ext cx="6961546" cy="248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0D435C-172D-2F99-60BD-6B9018BB4539}"/>
              </a:ext>
            </a:extLst>
          </p:cNvPr>
          <p:cNvSpPr txBox="1"/>
          <p:nvPr/>
        </p:nvSpPr>
        <p:spPr>
          <a:xfrm>
            <a:off x="979315" y="1593418"/>
            <a:ext cx="87858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Max pooling is a pooling operation that selects the maximum element from the region of the feature map covered by the filter. 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7B9130-0EB8-AF3F-B96A-F34DC6A6FE36}"/>
              </a:ext>
            </a:extLst>
          </p:cNvPr>
          <p:cNvSpPr txBox="1"/>
          <p:nvPr/>
        </p:nvSpPr>
        <p:spPr>
          <a:xfrm flipH="1">
            <a:off x="1061013" y="778245"/>
            <a:ext cx="44190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Max Pooling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F43FC816-29DC-23CE-5302-F2D8B16A4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6094-162B-4A56-81BF-39F469CB49DA}" type="datetime1">
              <a:rPr lang="en-IN" smtClean="0"/>
              <a:t>27-06-2023</a:t>
            </a:fld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5DAC8A3-322B-93D7-2C0D-888AC61BE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01347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726</Words>
  <Application>Microsoft Office PowerPoint</Application>
  <PresentationFormat>Widescreen</PresentationFormat>
  <Paragraphs>326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Algerian</vt:lpstr>
      <vt:lpstr>Arial</vt:lpstr>
      <vt:lpstr>Calibri</vt:lpstr>
      <vt:lpstr>Calibri Light</vt:lpstr>
      <vt:lpstr>inherit</vt:lpstr>
      <vt:lpstr>Manrope</vt:lpstr>
      <vt:lpstr>Nirmala UI</vt:lpstr>
      <vt:lpstr>Nunito</vt:lpstr>
      <vt:lpstr>Raleway</vt:lpstr>
      <vt:lpstr>Times New Roman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Pooling</vt:lpstr>
      <vt:lpstr>Types of Pooling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Chinraj A</dc:creator>
  <cp:lastModifiedBy>Abinivesh M</cp:lastModifiedBy>
  <cp:revision>6</cp:revision>
  <dcterms:created xsi:type="dcterms:W3CDTF">2023-06-26T08:13:56Z</dcterms:created>
  <dcterms:modified xsi:type="dcterms:W3CDTF">2023-06-27T11:36:27Z</dcterms:modified>
</cp:coreProperties>
</file>