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434" autoAdjust="0"/>
  </p:normalViewPr>
  <p:slideViewPr>
    <p:cSldViewPr snapToGrid="0" snapToObjects="1">
      <p:cViewPr varScale="1">
        <p:scale>
          <a:sx n="98" d="100"/>
          <a:sy n="98" d="100"/>
        </p:scale>
        <p:origin x="660"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567994737"/>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1717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166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193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134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2406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44218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4574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6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103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094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279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305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73314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6536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6565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88"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066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9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4676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09113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8"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9" name="文本框"/>
          <p:cNvSpPr>
            <a:spLocks noGrp="1"/>
          </p:cNvSpPr>
          <p:nvPr>
            <p:ph type="subTitle" idx="1"/>
          </p:nvPr>
        </p:nvSpPr>
        <p:spPr>
          <a:xfrm>
            <a:off x="1143000" y="2701925"/>
            <a:ext cx="6858000" cy="12414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0" name="文本框"/>
          <p:cNvSpPr>
            <a:spLocks noGrp="1"/>
          </p:cNvSpPr>
          <p:nvPr>
            <p:ph type="dt" idx="10"/>
          </p:nvPr>
        </p:nvSpPr>
        <p:spPr>
          <a:xfrm>
            <a:off x="628650" y="4767263"/>
            <a:ext cx="2057399"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1" name="文本框"/>
          <p:cNvSpPr>
            <a:spLocks noGrp="1"/>
          </p:cNvSpPr>
          <p:nvPr>
            <p:ph type="ftr"/>
          </p:nvPr>
        </p:nvSpPr>
        <p:spPr>
          <a:xfrm>
            <a:off x="3028950" y="4767263"/>
            <a:ext cx="30861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2" name="文本框"/>
          <p:cNvSpPr>
            <a:spLocks noGrp="1"/>
          </p:cNvSpPr>
          <p:nvPr>
            <p:ph type="sldNum"/>
          </p:nvPr>
        </p:nvSpPr>
        <p:spPr>
          <a:xfrm>
            <a:off x="6457950" y="4767263"/>
            <a:ext cx="20574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030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53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43"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4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4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4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4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48"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5646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8" name="文本框"/>
          <p:cNvSpPr>
            <a:spLocks noGrp="1"/>
          </p:cNvSpPr>
          <p:nvPr>
            <p:ph type="title"/>
          </p:nvPr>
        </p:nvSpPr>
        <p:spPr>
          <a:xfrm>
            <a:off x="311700" y="555600"/>
            <a:ext cx="2808000" cy="755698"/>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pPr>
            <a:endParaRPr lang="zh-CN" altLang="en-US"/>
          </a:p>
        </p:txBody>
      </p:sp>
      <p:sp>
        <p:nvSpPr>
          <p:cNvPr id="119"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a:p>
        </p:txBody>
      </p:sp>
      <p:sp>
        <p:nvSpPr>
          <p:cNvPr id="12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4430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6"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7"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28"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29"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30"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31"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32"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3" name="文本框"/>
          <p:cNvSpPr>
            <a:spLocks noGrp="1"/>
          </p:cNvSpPr>
          <p:nvPr>
            <p:ph type="title"/>
          </p:nvPr>
        </p:nvSpPr>
        <p:spPr>
          <a:xfrm>
            <a:off x="628560" y="273780"/>
            <a:ext cx="7886400" cy="993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
        <p:nvSpPr>
          <p:cNvPr id="134" name="文本框"/>
          <p:cNvSpPr>
            <a:spLocks noGrp="1"/>
          </p:cNvSpPr>
          <p:nvPr>
            <p:ph type="body" idx="1"/>
          </p:nvPr>
        </p:nvSpPr>
        <p:spPr>
          <a:xfrm>
            <a:off x="457110" y="1203390"/>
            <a:ext cx="8229300" cy="2982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val="135778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6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6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6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6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6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6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8"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p>
        </p:txBody>
      </p:sp>
      <p:sp>
        <p:nvSpPr>
          <p:cNvPr id="169"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pPr>
            <a:endParaRPr lang="zh-CN" altLang="en-US"/>
          </a:p>
        </p:txBody>
      </p:sp>
      <p:sp>
        <p:nvSpPr>
          <p:cNvPr id="170"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1"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2"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82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3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401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60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92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4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4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80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404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5" cy="412476"/>
          </a:xfrm>
          <a:prstGeom prst="rect">
            <a:avLst/>
          </a:prstGeom>
          <a:noFill/>
          <a:ln w="12700" cap="flat" cmpd="sng">
            <a:noFill/>
            <a:prstDash val="solid"/>
            <a:round/>
          </a:ln>
        </p:spPr>
      </p:pic>
      <p:sp>
        <p:nvSpPr>
          <p:cNvPr id="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00" cy="369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13362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12700" cap="flat" cmpd="sng">
            <a:noFill/>
            <a:prstDash val="solid"/>
            <a:round/>
          </a:ln>
        </p:spPr>
      </p:sp>
      <p:pic>
        <p:nvPicPr>
          <p:cNvPr id="24" name="图片" descr="A white circle in the sky&#10;&#10;Description automatically generated"/>
          <p:cNvPicPr>
            <a:picLocks/>
          </p:cNvPicPr>
          <p:nvPr/>
        </p:nvPicPr>
        <p:blipFill>
          <a:blip r:embed="rId3" cstate="print"/>
          <a:srcRect t="5929" r="744" b="10206"/>
          <a:stretch>
            <a:fillRect/>
          </a:stretch>
        </p:blipFill>
        <p:spPr>
          <a:xfrm>
            <a:off x="3230" y="-1"/>
            <a:ext cx="9130937" cy="5143501"/>
          </a:xfrm>
          <a:prstGeom prst="rect">
            <a:avLst/>
          </a:prstGeom>
          <a:noFill/>
          <a:ln w="12700" cap="flat" cmpd="sng">
            <a:noFill/>
            <a:prstDash val="solid"/>
            <a:round/>
          </a:ln>
        </p:spPr>
      </p:pic>
      <p:sp>
        <p:nvSpPr>
          <p:cNvPr id="25" name="矩形"/>
          <p:cNvSpPr>
            <a:spLocks/>
          </p:cNvSpPr>
          <p:nvPr/>
        </p:nvSpPr>
        <p:spPr>
          <a:xfrm>
            <a:off x="1865074" y="730897"/>
            <a:ext cx="6301200" cy="3966600"/>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77726" y="1023080"/>
            <a:ext cx="6985200" cy="3451500"/>
          </a:xfrm>
          <a:prstGeom prst="rect">
            <a:avLst/>
          </a:prstGeom>
          <a:solidFill>
            <a:srgbClr val="FFFFFF"/>
          </a:solidFill>
          <a:ln w="25400" cap="flat" cmpd="sng">
            <a:solidFill>
              <a:srgbClr val="FFFFFF"/>
            </a:solidFill>
            <a:prstDash val="solid"/>
            <a:round/>
          </a:ln>
          <a:effectLst>
            <a:outerShdw blurRad="508000" sx="104999" sy="104999" algn="ctr" rotWithShape="0">
              <a:srgbClr val="000000">
                <a:alpha val="39607"/>
              </a:srgbClr>
            </a:outerShdw>
          </a:effectLst>
        </p:spPr>
        <p:txBody>
          <a:bodyPr/>
          <a:lstStyle/>
          <a:p>
            <a:endParaRPr lang="en-IN" dirty="0"/>
          </a:p>
        </p:txBody>
      </p:sp>
      <p:sp>
        <p:nvSpPr>
          <p:cNvPr id="27" name="矩形"/>
          <p:cNvSpPr>
            <a:spLocks/>
          </p:cNvSpPr>
          <p:nvPr/>
        </p:nvSpPr>
        <p:spPr>
          <a:xfrm>
            <a:off x="2490558" y="2787442"/>
            <a:ext cx="50699" cy="446999"/>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00" cy="3866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29" name="矩形"/>
          <p:cNvSpPr>
            <a:spLocks/>
          </p:cNvSpPr>
          <p:nvPr/>
        </p:nvSpPr>
        <p:spPr>
          <a:xfrm>
            <a:off x="2541121" y="2795733"/>
            <a:ext cx="4019699" cy="3866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0" name="矩形"/>
          <p:cNvSpPr>
            <a:spLocks/>
          </p:cNvSpPr>
          <p:nvPr/>
        </p:nvSpPr>
        <p:spPr>
          <a:xfrm>
            <a:off x="1003624" y="364253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Student Details</a:t>
            </a:r>
            <a:endParaRPr lang="zh-CN" altLang="en-US" sz="1200" b="0" i="0" u="none" strike="noStrike" kern="0" cap="none" spc="0" baseline="0">
              <a:solidFill>
                <a:srgbClr val="000000"/>
              </a:solidFill>
              <a:latin typeface="Arial" charset="0"/>
              <a:ea typeface="Arial" charset="0"/>
              <a:cs typeface="Arial" charset="0"/>
              <a:sym typeface="Arial" charset="0"/>
            </a:endParaRPr>
          </a:p>
        </p:txBody>
      </p:sp>
      <p:sp>
        <p:nvSpPr>
          <p:cNvPr id="31" name="矩形"/>
          <p:cNvSpPr>
            <a:spLocks/>
          </p:cNvSpPr>
          <p:nvPr/>
        </p:nvSpPr>
        <p:spPr>
          <a:xfrm>
            <a:off x="1095095" y="3956068"/>
            <a:ext cx="2832600" cy="430847"/>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Name </a:t>
            </a:r>
            <a:r>
              <a:rPr lang="en-US" altLang="zh-CN" sz="1100" b="0" i="0" u="none" strike="noStrike" kern="0" cap="none" spc="0" baseline="0" dirty="0" smtClean="0">
                <a:solidFill>
                  <a:srgbClr val="000000"/>
                </a:solidFill>
                <a:latin typeface="Arial" charset="0"/>
                <a:ea typeface="Arial" charset="0"/>
                <a:cs typeface="Arial" charset="0"/>
                <a:sym typeface="Arial" charset="0"/>
              </a:rPr>
              <a:t>:</a:t>
            </a:r>
            <a:r>
              <a:rPr lang="en-US" altLang="zh-CN" sz="1100" b="1" i="0" u="none" strike="noStrike" kern="0" cap="none" spc="0" baseline="0" dirty="0" smtClean="0">
                <a:solidFill>
                  <a:srgbClr val="000000"/>
                </a:solidFill>
                <a:latin typeface="Arial" charset="0"/>
                <a:ea typeface="Arial" charset="0"/>
                <a:cs typeface="Arial" charset="0"/>
                <a:sym typeface="Arial" charset="0"/>
              </a:rPr>
              <a:t>ABINOW K</a:t>
            </a:r>
            <a:r>
              <a:rPr lang="en-US" altLang="zh-CN" sz="1100" b="1" i="0" u="none" strike="noStrike" kern="0" cap="none" spc="0" dirty="0" smtClean="0">
                <a:solidFill>
                  <a:srgbClr val="000000"/>
                </a:solidFill>
                <a:latin typeface="Arial" charset="0"/>
                <a:ea typeface="Arial" charset="0"/>
                <a:cs typeface="Arial" charset="0"/>
                <a:sym typeface="Arial" charset="0"/>
              </a:rPr>
              <a:t> </a:t>
            </a:r>
            <a:r>
              <a:rPr lang="en-US" altLang="zh-CN" sz="1100" b="1" i="0" u="none" strike="noStrike" kern="0" cap="none" spc="0" dirty="0" err="1" smtClean="0">
                <a:solidFill>
                  <a:srgbClr val="000000"/>
                </a:solidFill>
                <a:latin typeface="Arial" charset="0"/>
                <a:ea typeface="Arial" charset="0"/>
                <a:cs typeface="Arial" charset="0"/>
                <a:sym typeface="Arial" charset="0"/>
              </a:rPr>
              <a:t>K</a:t>
            </a:r>
            <a:endParaRPr lang="en-US" altLang="zh-CN" sz="1100" b="1" i="0" u="none" strike="noStrike" kern="0" cap="none" spc="0" baseline="0" dirty="0" smtClean="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1100" b="0" i="0" u="none" strike="noStrike" kern="0" cap="none" spc="0" baseline="0" dirty="0" smtClean="0">
                <a:solidFill>
                  <a:srgbClr val="000000"/>
                </a:solidFill>
                <a:latin typeface="Arial" charset="0"/>
                <a:ea typeface="Arial" charset="0"/>
                <a:cs typeface="Arial" charset="0"/>
                <a:sym typeface="Arial" charset="0"/>
              </a:rPr>
              <a:t>Student </a:t>
            </a:r>
            <a:r>
              <a:rPr lang="en-US" altLang="zh-CN" sz="1100" b="0" i="0" u="none" strike="noStrike" kern="0" cap="none" spc="0" baseline="0" dirty="0">
                <a:solidFill>
                  <a:srgbClr val="000000"/>
                </a:solidFill>
                <a:latin typeface="Arial" charset="0"/>
                <a:ea typeface="Arial" charset="0"/>
                <a:cs typeface="Arial" charset="0"/>
                <a:sym typeface="Arial" charset="0"/>
              </a:rPr>
              <a:t>ID : </a:t>
            </a:r>
            <a:r>
              <a:rPr lang="en-US" altLang="zh-CN" sz="1100" b="1" i="0" u="none" strike="noStrike" kern="0" cap="none" spc="0" baseline="0" dirty="0" smtClean="0">
                <a:solidFill>
                  <a:srgbClr val="000000"/>
                </a:solidFill>
                <a:latin typeface="Arial" charset="0"/>
                <a:ea typeface="Arial" charset="0"/>
                <a:cs typeface="Arial" charset="0"/>
                <a:sym typeface="Arial" charset="0"/>
              </a:rPr>
              <a:t>au513521104001</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cxnSp>
        <p:nvCxnSpPr>
          <p:cNvPr id="32" name="直线连接线"/>
          <p:cNvCxnSpPr>
            <a:cxnSpLocks/>
          </p:cNvCxnSpPr>
          <p:nvPr/>
        </p:nvCxnSpPr>
        <p:spPr>
          <a:xfrm>
            <a:off x="1100213" y="3919492"/>
            <a:ext cx="1986599" cy="1587"/>
          </a:xfrm>
          <a:prstGeom prst="straightConnector1">
            <a:avLst/>
          </a:prstGeom>
          <a:noFill/>
          <a:ln w="9525" cap="flat" cmpd="sng">
            <a:solidFill>
              <a:srgbClr val="000000"/>
            </a:solidFill>
            <a:prstDash val="lgDashDot"/>
            <a:round/>
          </a:ln>
        </p:spPr>
      </p:cxnSp>
      <p:sp>
        <p:nvSpPr>
          <p:cNvPr id="33" name="矩形"/>
          <p:cNvSpPr>
            <a:spLocks/>
          </p:cNvSpPr>
          <p:nvPr/>
        </p:nvSpPr>
        <p:spPr>
          <a:xfrm>
            <a:off x="5596477" y="362729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College Name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34" name="直线连接线"/>
          <p:cNvCxnSpPr>
            <a:cxnSpLocks/>
          </p:cNvCxnSpPr>
          <p:nvPr/>
        </p:nvCxnSpPr>
        <p:spPr>
          <a:xfrm>
            <a:off x="5693065" y="3919492"/>
            <a:ext cx="1360200" cy="1587"/>
          </a:xfrm>
          <a:prstGeom prst="straightConnector1">
            <a:avLst/>
          </a:prstGeom>
          <a:noFill/>
          <a:ln w="9525" cap="flat" cmpd="sng">
            <a:solidFill>
              <a:srgbClr val="000000"/>
            </a:solidFill>
            <a:prstDash val="lgDashDot"/>
            <a:round/>
          </a:ln>
        </p:spPr>
      </p:cxnSp>
      <p:sp>
        <p:nvSpPr>
          <p:cNvPr id="35" name="矩形"/>
          <p:cNvSpPr>
            <a:spLocks/>
          </p:cNvSpPr>
          <p:nvPr/>
        </p:nvSpPr>
        <p:spPr>
          <a:xfrm>
            <a:off x="5693354" y="3956068"/>
            <a:ext cx="2160599" cy="4152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Arial" charset="0"/>
                <a:ea typeface="Arial" charset="0"/>
                <a:cs typeface="Arial" charset="0"/>
                <a:sym typeface="Arial" charset="0"/>
              </a:rPr>
              <a:t>Annai Mira College of Engineering and Technology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6" name="图片"/>
          <p:cNvPicPr>
            <a:picLocks/>
          </p:cNvPicPr>
          <p:nvPr/>
        </p:nvPicPr>
        <p:blipFill>
          <a:blip r:embed="rId4" cstate="print"/>
          <a:stretch>
            <a:fillRect/>
          </a:stretch>
        </p:blipFill>
        <p:spPr>
          <a:xfrm>
            <a:off x="1834749" y="1249149"/>
            <a:ext cx="1146741" cy="666201"/>
          </a:xfrm>
          <a:prstGeom prst="rect">
            <a:avLst/>
          </a:prstGeom>
          <a:noFill/>
          <a:ln w="12700" cap="flat" cmpd="sng">
            <a:noFill/>
            <a:prstDash val="solid"/>
            <a:round/>
          </a:ln>
        </p:spPr>
      </p:pic>
      <p:pic>
        <p:nvPicPr>
          <p:cNvPr id="37" name="图片" descr="A logo with people and map&#10;&#10;Description automatically generated"/>
          <p:cNvPicPr>
            <a:picLocks/>
          </p:cNvPicPr>
          <p:nvPr/>
        </p:nvPicPr>
        <p:blipFill>
          <a:blip r:embed="rId5" cstate="print"/>
          <a:stretch>
            <a:fillRect/>
          </a:stretch>
        </p:blipFill>
        <p:spPr>
          <a:xfrm>
            <a:off x="6461189" y="1211666"/>
            <a:ext cx="668564" cy="666202"/>
          </a:xfrm>
          <a:prstGeom prst="rect">
            <a:avLst/>
          </a:prstGeom>
          <a:noFill/>
          <a:ln w="12700" cap="flat" cmpd="sng">
            <a:noFill/>
            <a:prstDash val="solid"/>
            <a:round/>
          </a:ln>
        </p:spPr>
      </p:pic>
      <p:pic>
        <p:nvPicPr>
          <p:cNvPr id="38" name="图片" descr="A close up of a logo&#10;&#10;Description automatically generated"/>
          <p:cNvPicPr>
            <a:picLocks/>
          </p:cNvPicPr>
          <p:nvPr/>
        </p:nvPicPr>
        <p:blipFill>
          <a:blip r:embed="rId6" cstate="print"/>
          <a:stretch>
            <a:fillRect/>
          </a:stretch>
        </p:blipFill>
        <p:spPr>
          <a:xfrm>
            <a:off x="3927667" y="1286630"/>
            <a:ext cx="1587347" cy="516274"/>
          </a:xfrm>
          <a:prstGeom prst="rect">
            <a:avLst/>
          </a:prstGeom>
          <a:noFill/>
          <a:ln w="12700" cap="flat" cmpd="sng">
            <a:noFill/>
            <a:prstDash val="solid"/>
            <a:round/>
          </a:ln>
        </p:spPr>
      </p:pic>
    </p:spTree>
    <p:extLst>
      <p:ext uri="{BB962C8B-B14F-4D97-AF65-F5344CB8AC3E}">
        <p14:creationId xmlns:p14="http://schemas.microsoft.com/office/powerpoint/2010/main" val="151490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131032" y="5210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dirty="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sp>
        <p:nvSpPr>
          <p:cNvPr id="108" name="矩形"/>
          <p:cNvSpPr>
            <a:spLocks/>
          </p:cNvSpPr>
          <p:nvPr/>
        </p:nvSpPr>
        <p:spPr>
          <a:xfrm>
            <a:off x="320112" y="958276"/>
            <a:ext cx="7764000" cy="375483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dirty="0">
                <a:solidFill>
                  <a:srgbClr val="000000"/>
                </a:solidFill>
                <a:latin typeface="Arial" charset="0"/>
                <a:ea typeface="Arial" charset="0"/>
                <a:cs typeface="Arial" charset="0"/>
                <a:sym typeface="Arial" charset="0"/>
              </a:rPr>
              <a:t>MODELLING:</a:t>
            </a: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1400" b="1"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sng" strike="noStrike" kern="0" cap="none" spc="0" baseline="0" dirty="0">
                <a:solidFill>
                  <a:srgbClr val="000000"/>
                </a:solidFill>
                <a:latin typeface="Arial" charset="0"/>
                <a:ea typeface="Arial" charset="0"/>
                <a:cs typeface="Arial" charset="0"/>
                <a:sym typeface="Arial" charset="0"/>
              </a:rPr>
              <a:t>Database Modeling</a:t>
            </a:r>
            <a:r>
              <a:rPr lang="en-US" altLang="zh-CN" sz="1400" b="0" i="0" u="sng" strike="noStrike" kern="0" cap="none" spc="0" baseline="0" dirty="0" smtClean="0">
                <a:solidFill>
                  <a:srgbClr val="000000"/>
                </a:solidFill>
                <a:latin typeface="Arial" charset="0"/>
                <a:ea typeface="Arial" charset="0"/>
                <a:cs typeface="Arial" charset="0"/>
                <a:sym typeface="Arial" charset="0"/>
              </a:rPr>
              <a:t>:</a:t>
            </a:r>
          </a:p>
          <a:p>
            <a:pPr lvl="1">
              <a:buClr>
                <a:srgbClr val="000000"/>
              </a:buClr>
              <a:buSzPts val="1400"/>
            </a:pPr>
            <a:r>
              <a:rPr lang="en-US" altLang="zh-CN" dirty="0">
                <a:sym typeface="Arial" charset="0"/>
              </a:rPr>
              <a:t>	</a:t>
            </a:r>
            <a:r>
              <a:rPr lang="en-US" altLang="zh-CN" b="0" i="0" u="none" strike="noStrike" kern="0" cap="none" spc="0" baseline="0" dirty="0" smtClean="0">
                <a:solidFill>
                  <a:srgbClr val="000000"/>
                </a:solidFill>
                <a:latin typeface="Arial" charset="0"/>
                <a:ea typeface="Arial" charset="0"/>
                <a:cs typeface="Arial" charset="0"/>
                <a:sym typeface="Arial" charset="0"/>
              </a:rPr>
              <a:t> </a:t>
            </a:r>
            <a:r>
              <a:rPr lang="en-US" altLang="zh-CN" b="0" i="0" u="none" strike="noStrike" kern="0" cap="none" spc="0" baseline="0" dirty="0">
                <a:solidFill>
                  <a:srgbClr val="000000"/>
                </a:solidFill>
                <a:latin typeface="Arial" charset="0"/>
                <a:ea typeface="Arial" charset="0"/>
                <a:cs typeface="Arial" charset="0"/>
                <a:sym typeface="Arial" charset="0"/>
              </a:rPr>
              <a:t>Utilize </a:t>
            </a:r>
            <a:r>
              <a:rPr lang="en-US" altLang="zh-CN" b="0" i="0" u="none" strike="noStrike" kern="0" cap="none" spc="0" baseline="0" dirty="0" err="1">
                <a:solidFill>
                  <a:srgbClr val="000000"/>
                </a:solidFill>
                <a:latin typeface="Arial" charset="0"/>
                <a:ea typeface="Arial" charset="0"/>
                <a:cs typeface="Arial" charset="0"/>
                <a:sym typeface="Arial" charset="0"/>
              </a:rPr>
              <a:t>Django's</a:t>
            </a:r>
            <a:r>
              <a:rPr lang="en-US" altLang="zh-CN" b="0" i="0" u="none" strike="noStrike" kern="0" cap="none" spc="0" baseline="0" dirty="0">
                <a:solidFill>
                  <a:srgbClr val="000000"/>
                </a:solidFill>
                <a:latin typeface="Arial" charset="0"/>
                <a:ea typeface="Arial" charset="0"/>
                <a:cs typeface="Arial" charset="0"/>
                <a:sym typeface="Arial" charset="0"/>
              </a:rPr>
              <a:t>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sng" strike="noStrike" kern="0" cap="none" spc="0" baseline="0" dirty="0">
                <a:solidFill>
                  <a:srgbClr val="000000"/>
                </a:solidFill>
                <a:latin typeface="Arial" charset="0"/>
                <a:ea typeface="Arial" charset="0"/>
                <a:cs typeface="Arial" charset="0"/>
                <a:sym typeface="Arial" charset="0"/>
              </a:rPr>
              <a:t>User Interaction Modeling</a:t>
            </a:r>
            <a:r>
              <a:rPr lang="en-US" altLang="zh-CN" sz="1400" b="0" i="0" u="sng" strike="noStrike" kern="0" cap="none" spc="0" baseline="0" dirty="0">
                <a:solidFill>
                  <a:srgbClr val="000000"/>
                </a:solidFill>
                <a:latin typeface="Arial" charset="0"/>
                <a:ea typeface="Arial" charset="0"/>
                <a:cs typeface="Arial" charset="0"/>
                <a:sym typeface="Arial" charset="0"/>
              </a:rPr>
              <a:t>: </a:t>
            </a:r>
            <a:r>
              <a:rPr lang="en-US" altLang="zh-CN" sz="1400" b="0" i="0" u="none" strike="noStrike" kern="0" cap="none" spc="0" baseline="0" dirty="0" smtClean="0">
                <a:solidFill>
                  <a:srgbClr val="000000"/>
                </a:solidFill>
                <a:latin typeface="Arial" charset="0"/>
                <a:ea typeface="Arial" charset="0"/>
                <a:cs typeface="Arial" charset="0"/>
                <a:sym typeface="Arial" charset="0"/>
              </a:rPr>
              <a:t>	</a:t>
            </a:r>
          </a:p>
          <a:p>
            <a:pPr lvl="1">
              <a:buClr>
                <a:srgbClr val="000000"/>
              </a:buClr>
              <a:buSzPts val="1400"/>
            </a:pPr>
            <a:r>
              <a:rPr lang="en-US" altLang="zh-CN" dirty="0">
                <a:sym typeface="Arial" charset="0"/>
              </a:rPr>
              <a:t>	</a:t>
            </a:r>
            <a:r>
              <a:rPr lang="en-US" altLang="zh-CN" b="0" i="0" u="none" strike="noStrike" kern="0" cap="none" spc="0" baseline="0" dirty="0" smtClean="0">
                <a:solidFill>
                  <a:srgbClr val="000000"/>
                </a:solidFill>
                <a:latin typeface="Arial" charset="0"/>
                <a:ea typeface="Arial" charset="0"/>
                <a:cs typeface="Arial" charset="0"/>
                <a:sym typeface="Arial" charset="0"/>
              </a:rPr>
              <a:t>Model </a:t>
            </a:r>
            <a:r>
              <a:rPr lang="en-US" altLang="zh-CN" b="0" i="0" u="none" strike="noStrike" kern="0" cap="none" spc="0" baseline="0" dirty="0">
                <a:solidFill>
                  <a:srgbClr val="000000"/>
                </a:solidFill>
                <a:latin typeface="Arial" charset="0"/>
                <a:ea typeface="Arial" charset="0"/>
                <a:cs typeface="Arial" charset="0"/>
                <a:sym typeface="Arial" charset="0"/>
              </a:rPr>
              <a:t>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1400" b="1" i="0" u="sng" strike="noStrike" kern="0" cap="none" spc="0" baseline="0" dirty="0">
                <a:solidFill>
                  <a:srgbClr val="000000"/>
                </a:solidFill>
                <a:latin typeface="Arial" charset="0"/>
                <a:ea typeface="Arial" charset="0"/>
                <a:cs typeface="Arial" charset="0"/>
                <a:sym typeface="Arial" charset="0"/>
              </a:rPr>
              <a:t>RESULTS:</a:t>
            </a:r>
            <a:endParaRPr lang="en-US" altLang="zh-CN" sz="1400" b="0" i="0" u="sng"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dirty="0">
                <a:solidFill>
                  <a:srgbClr val="000000"/>
                </a:solidFill>
                <a:latin typeface="Arial" charset="0"/>
                <a:ea typeface="Arial" charset="0"/>
                <a:cs typeface="Arial" charset="0"/>
                <a:sym typeface="Arial" charset="0"/>
              </a:rPr>
              <a:t>User satisfaction on using our website .</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dirty="0">
                <a:solidFill>
                  <a:srgbClr val="000000"/>
                </a:solidFill>
                <a:latin typeface="Arial" charset="0"/>
                <a:ea typeface="Arial" charset="0"/>
                <a:cs typeface="Arial" charset="0"/>
                <a:sym typeface="Arial" charset="0"/>
              </a:rPr>
              <a:t>Easier way of booking the tickets in the easier and in the efficient way</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320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文本框"/>
          <p:cNvSpPr>
            <a:spLocks noGrp="1"/>
          </p:cNvSpPr>
          <p:nvPr>
            <p:ph type="title"/>
          </p:nvPr>
        </p:nvSpPr>
        <p:spPr>
          <a:xfrm>
            <a:off x="1424212" y="59914"/>
            <a:ext cx="8832300" cy="451800"/>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dirty="0">
                <a:solidFill>
                  <a:schemeClr val="bg2">
                    <a:lumMod val="20000"/>
                    <a:lumOff val="80000"/>
                  </a:schemeClr>
                </a:solidFill>
                <a:latin typeface="Arial" charset="0"/>
                <a:ea typeface="Arial" charset="0"/>
                <a:cs typeface="Arial" charset="0"/>
                <a:sym typeface="Arial" charset="0"/>
              </a:rPr>
              <a:t>Homepage</a:t>
            </a:r>
            <a:endParaRPr lang="zh-CN" altLang="en-US" sz="24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sp>
        <p:nvSpPr>
          <p:cNvPr id="15" name="Text Placeholder 14">
            <a:extLst>
              <a:ext uri="{FF2B5EF4-FFF2-40B4-BE49-F238E27FC236}">
                <a16:creationId xmlns="" xmlns:a16="http://schemas.microsoft.com/office/drawing/2014/main" id="{912FDD8A-FF90-C09F-51BB-7286D74ADF3A}"/>
              </a:ext>
            </a:extLst>
          </p:cNvPr>
          <p:cNvSpPr>
            <a:spLocks noGrp="1"/>
          </p:cNvSpPr>
          <p:nvPr>
            <p:ph type="body" idx="1"/>
          </p:nvPr>
        </p:nvSpPr>
        <p:spPr>
          <a:xfrm>
            <a:off x="38911" y="4041204"/>
            <a:ext cx="9182910" cy="4084385"/>
          </a:xfrm>
        </p:spPr>
        <p:txBody>
          <a:bodyPr/>
          <a:lstStyle/>
          <a:p>
            <a:pPr marL="438023" indent="-285750" algn="l">
              <a:lnSpc>
                <a:spcPct val="115000"/>
              </a:lnSpc>
              <a:spcBef>
                <a:spcPts val="0"/>
              </a:spcBef>
              <a:spcAft>
                <a:spcPts val="0"/>
              </a:spcAft>
              <a:buClr>
                <a:srgbClr val="000000"/>
              </a:buClr>
              <a:buSzPts val="1200"/>
              <a:buFont typeface="Arial" panose="020B0604020202020204" pitchFamily="34" charset="0"/>
              <a:buChar char="•"/>
            </a:pPr>
            <a:r>
              <a:rPr lang="en-US" altLang="zh-CN" sz="1400" i="0" u="none" strike="noStrike" kern="0" cap="none" spc="0" baseline="0" dirty="0">
                <a:solidFill>
                  <a:schemeClr val="tx1"/>
                </a:solidFill>
                <a:latin typeface="Arial" charset="0"/>
                <a:ea typeface="Arial" charset="0"/>
                <a:cs typeface="Arial" charset="0"/>
                <a:sym typeface="Arial" charset="0"/>
              </a:rPr>
              <a:t>The Home page consists of a friendly interface and easier navigation to all the pages like Find Bus,</a:t>
            </a:r>
            <a:r>
              <a:rPr lang="en-US" altLang="zh-CN" sz="1200" dirty="0">
                <a:solidFill>
                  <a:schemeClr val="tx1"/>
                </a:solidFill>
                <a:sym typeface="Arial" charset="0"/>
              </a:rPr>
              <a:t> </a:t>
            </a:r>
            <a:r>
              <a:rPr lang="en-US" altLang="zh-CN" sz="1400" i="0" u="none" strike="noStrike" kern="0" cap="none" spc="0" baseline="0" dirty="0">
                <a:solidFill>
                  <a:schemeClr val="tx1"/>
                </a:solidFill>
                <a:latin typeface="Arial" charset="0"/>
                <a:ea typeface="Arial" charset="0"/>
                <a:cs typeface="Arial" charset="0"/>
                <a:sym typeface="Arial" charset="0"/>
              </a:rPr>
              <a:t>See Bookings and   Registration pages .</a:t>
            </a:r>
            <a:endParaRPr lang="en-US" altLang="zh-CN" sz="1200" i="0" u="none" strike="noStrike" kern="0" cap="none" spc="0" baseline="0" dirty="0">
              <a:solidFill>
                <a:schemeClr val="tx1"/>
              </a:solidFill>
              <a:latin typeface="Arial" charset="0"/>
              <a:ea typeface="Arial" charset="0"/>
              <a:cs typeface="Arial" charset="0"/>
              <a:sym typeface="Arial" charset="0"/>
            </a:endParaRPr>
          </a:p>
          <a:p>
            <a:pPr marL="438023" indent="-285750" algn="l">
              <a:lnSpc>
                <a:spcPct val="115000"/>
              </a:lnSpc>
              <a:spcBef>
                <a:spcPts val="0"/>
              </a:spcBef>
              <a:spcAft>
                <a:spcPts val="0"/>
              </a:spcAft>
              <a:buClr>
                <a:srgbClr val="000000"/>
              </a:buClr>
              <a:buSzPts val="1200"/>
              <a:buFont typeface="Arial" panose="020B0604020202020204" pitchFamily="34" charset="0"/>
              <a:buChar char="•"/>
            </a:pPr>
            <a:r>
              <a:rPr lang="en-US" altLang="zh-CN" sz="1400" i="0" u="none" strike="noStrike" kern="0" cap="none" spc="0" baseline="0" dirty="0">
                <a:solidFill>
                  <a:schemeClr val="tx1"/>
                </a:solidFill>
                <a:latin typeface="Arial" charset="0"/>
                <a:ea typeface="Arial" charset="0"/>
                <a:cs typeface="Arial" charset="0"/>
                <a:sym typeface="Arial" charset="0"/>
              </a:rPr>
              <a:t>It provides easy access so that all people can use the website without any issues</a:t>
            </a:r>
            <a:endParaRPr lang="zh-CN" altLang="en-US" sz="1200" i="0" u="none" strike="noStrike" kern="0" cap="none" spc="0" baseline="0" dirty="0">
              <a:solidFill>
                <a:schemeClr val="tx1"/>
              </a:solidFill>
              <a:latin typeface="Arial" charset="0"/>
              <a:ea typeface="Arial" charset="0"/>
              <a:cs typeface="Arial" charset="0"/>
              <a:sym typeface="Arial" charset="0"/>
            </a:endParaRP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1714"/>
            <a:ext cx="9144000" cy="3529490"/>
          </a:xfrm>
          <a:prstGeom prst="rect">
            <a:avLst/>
          </a:prstGeom>
        </p:spPr>
      </p:pic>
    </p:spTree>
    <p:extLst>
      <p:ext uri="{BB962C8B-B14F-4D97-AF65-F5344CB8AC3E}">
        <p14:creationId xmlns:p14="http://schemas.microsoft.com/office/powerpoint/2010/main" val="36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628560" y="601132"/>
            <a:ext cx="7886400" cy="6666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About-Us-Page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481012" y="1184261"/>
            <a:ext cx="8402100" cy="3431999"/>
          </a:xfrm>
          <a:prstGeom prst="rect">
            <a:avLst/>
          </a:prstGeom>
          <a:noFill/>
          <a:ln w="9525" cap="flat" cmpd="sng">
            <a:solidFill>
              <a:srgbClr val="FFAB40"/>
            </a:solidFill>
            <a:prstDash val="solid"/>
            <a:miter/>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dirty="0">
                <a:solidFill>
                  <a:srgbClr val="000000"/>
                </a:solidFill>
                <a:latin typeface="Arial" charset="0"/>
                <a:ea typeface="Arial" charset="0"/>
                <a:cs typeface="Arial" charset="0"/>
                <a:sym typeface="Arial" charset="0"/>
              </a:rPr>
              <a:t>The About Us page contains the following </a:t>
            </a:r>
            <a:r>
              <a:rPr lang="en-US" altLang="zh-CN" sz="1400" b="0" i="0" u="none" strike="noStrike" kern="0" cap="none" spc="0" baseline="0" dirty="0" err="1" smtClean="0">
                <a:solidFill>
                  <a:srgbClr val="000000"/>
                </a:solidFill>
                <a:latin typeface="Arial" charset="0"/>
                <a:ea typeface="Arial" charset="0"/>
                <a:cs typeface="Arial" charset="0"/>
                <a:sym typeface="Arial" charset="0"/>
              </a:rPr>
              <a:t>informations</a:t>
            </a:r>
            <a:r>
              <a:rPr lang="en-US" altLang="zh-CN" sz="1400" b="0" i="0" u="none" strike="noStrike" kern="0" cap="none" spc="0" baseline="0" dirty="0" smtClean="0">
                <a:solidFill>
                  <a:srgbClr val="000000"/>
                </a:solidFill>
                <a:latin typeface="Arial" charset="0"/>
                <a:ea typeface="Arial" charset="0"/>
                <a:cs typeface="Arial" charset="0"/>
                <a:sym typeface="Arial" charset="0"/>
              </a:rPr>
              <a:t>.</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dirty="0">
                <a:solidFill>
                  <a:srgbClr val="000000"/>
                </a:solidFill>
                <a:latin typeface="Arial" charset="0"/>
                <a:ea typeface="Arial" charset="0"/>
                <a:cs typeface="Arial" charset="0"/>
                <a:sym typeface="Arial"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dirty="0">
                <a:solidFill>
                  <a:srgbClr val="000000"/>
                </a:solidFill>
                <a:latin typeface="Arial" charset="0"/>
                <a:ea typeface="Arial" charset="0"/>
                <a:cs typeface="Arial" charset="0"/>
                <a:sym typeface="Arial"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indent="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dirty="0">
                <a:solidFill>
                  <a:srgbClr val="000000"/>
                </a:solidFill>
                <a:latin typeface="Arial" charset="0"/>
                <a:ea typeface="Arial" charset="0"/>
                <a:cs typeface="Arial" charset="0"/>
                <a:sym typeface="Arial"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
        <p:nvSpPr>
          <p:cNvPr id="137" name="矩形"/>
          <p:cNvSpPr>
            <a:spLocks/>
          </p:cNvSpPr>
          <p:nvPr/>
        </p:nvSpPr>
        <p:spPr>
          <a:xfrm>
            <a:off x="0" y="0"/>
            <a:ext cx="962100" cy="0"/>
          </a:xfrm>
          <a:prstGeom prst="rect">
            <a:avLst/>
          </a:prstGeom>
          <a:noFill/>
          <a:ln w="12700" cap="flat" cmpd="sng">
            <a:noFill/>
            <a:prstDash val="solid"/>
            <a:round/>
          </a:ln>
        </p:spPr>
      </p:sp>
      <p:sp>
        <p:nvSpPr>
          <p:cNvPr id="138" name="矩形"/>
          <p:cNvSpPr>
            <a:spLocks/>
          </p:cNvSpPr>
          <p:nvPr/>
        </p:nvSpPr>
        <p:spPr>
          <a:xfrm>
            <a:off x="0" y="0"/>
            <a:ext cx="1271700" cy="0"/>
          </a:xfrm>
          <a:prstGeom prst="rect">
            <a:avLst/>
          </a:prstGeom>
          <a:noFill/>
          <a:ln w="12700" cap="flat" cmpd="sng">
            <a:noFill/>
            <a:prstDash val="solid"/>
            <a:round/>
          </a:ln>
        </p:spPr>
      </p:sp>
    </p:spTree>
    <p:extLst>
      <p:ext uri="{BB962C8B-B14F-4D97-AF65-F5344CB8AC3E}">
        <p14:creationId xmlns:p14="http://schemas.microsoft.com/office/powerpoint/2010/main" val="10036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628560" y="634999"/>
            <a:ext cx="7886400" cy="63269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0" y="0"/>
            <a:ext cx="600000" cy="0"/>
          </a:xfrm>
          <a:prstGeom prst="rect">
            <a:avLst/>
          </a:prstGeom>
          <a:noFill/>
          <a:ln w="12700" cap="flat" cmpd="sng">
            <a:noFill/>
            <a:prstDash val="solid"/>
            <a:round/>
          </a:ln>
        </p:spPr>
      </p:sp>
      <p:sp>
        <p:nvSpPr>
          <p:cNvPr id="143" name="矩形"/>
          <p:cNvSpPr>
            <a:spLocks/>
          </p:cNvSpPr>
          <p:nvPr/>
        </p:nvSpPr>
        <p:spPr>
          <a:xfrm>
            <a:off x="152400" y="152400"/>
            <a:ext cx="600000" cy="0"/>
          </a:xfrm>
          <a:prstGeom prst="rect">
            <a:avLst/>
          </a:prstGeom>
          <a:noFill/>
          <a:ln w="12700" cap="flat" cmpd="sng">
            <a:noFill/>
            <a:prstDash val="solid"/>
            <a:round/>
          </a:ln>
        </p:spPr>
      </p:sp>
      <p:sp>
        <p:nvSpPr>
          <p:cNvPr id="144" name="矩形"/>
          <p:cNvSpPr>
            <a:spLocks/>
          </p:cNvSpPr>
          <p:nvPr/>
        </p:nvSpPr>
        <p:spPr>
          <a:xfrm>
            <a:off x="481693" y="1115646"/>
            <a:ext cx="8033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sevices page contains the following informations</a:t>
            </a: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Services</a:t>
            </a:r>
            <a:r>
              <a:rPr lang="en-US" altLang="zh-CN" sz="1400" b="0" i="0" u="none" strike="noStrike" kern="0" cap="none" spc="0" baseline="0">
                <a:solidFill>
                  <a:srgbClr val="000000"/>
                </a:solidFill>
                <a:latin typeface="Arial" charset="0"/>
                <a:ea typeface="Arial" charset="0"/>
                <a:cs typeface="Arial" charset="0"/>
                <a:sym typeface="Arial"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Customer Support Services</a:t>
            </a:r>
            <a:r>
              <a:rPr lang="en-US" altLang="zh-CN" sz="1400" b="0" i="0" u="none" strike="noStrike" kern="0" cap="none" spc="0" baseline="0">
                <a:solidFill>
                  <a:srgbClr val="000000"/>
                </a:solidFill>
                <a:latin typeface="Arial" charset="0"/>
                <a:ea typeface="Arial" charset="0"/>
                <a:cs typeface="Arial" charset="0"/>
                <a:sym typeface="Arial"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Additional Value-Added Services</a:t>
            </a:r>
            <a:r>
              <a:rPr lang="en-US" altLang="zh-CN" sz="1400" b="0" i="0" u="none" strike="noStrike" kern="0" cap="none" spc="0" baseline="0">
                <a:solidFill>
                  <a:srgbClr val="000000"/>
                </a:solidFill>
                <a:latin typeface="Arial" charset="0"/>
                <a:ea typeface="Arial" charset="0"/>
                <a:cs typeface="Arial" charset="0"/>
                <a:sym typeface="Arial"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2507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文本框"/>
          <p:cNvSpPr>
            <a:spLocks noGrp="1"/>
          </p:cNvSpPr>
          <p:nvPr>
            <p:ph type="title"/>
          </p:nvPr>
        </p:nvSpPr>
        <p:spPr>
          <a:xfrm>
            <a:off x="628560" y="643466"/>
            <a:ext cx="7886400" cy="6243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Departments-Page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8" name="矩形"/>
          <p:cNvSpPr>
            <a:spLocks/>
          </p:cNvSpPr>
          <p:nvPr/>
        </p:nvSpPr>
        <p:spPr>
          <a:xfrm>
            <a:off x="628559" y="1167577"/>
            <a:ext cx="7886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departments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Operational Departments Overview</a:t>
            </a:r>
            <a:r>
              <a:rPr lang="en-US" altLang="zh-CN" sz="1400" b="0" i="0" u="none" strike="noStrike" kern="0" cap="none" spc="0" baseline="0">
                <a:solidFill>
                  <a:srgbClr val="000000"/>
                </a:solidFill>
                <a:latin typeface="Arial" charset="0"/>
                <a:ea typeface="Arial" charset="0"/>
                <a:cs typeface="Arial" charset="0"/>
                <a:sym typeface="Arial"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Team Members and Roles</a:t>
            </a:r>
            <a:r>
              <a:rPr lang="en-US" altLang="zh-CN" sz="1400" b="0" i="0" u="none" strike="noStrike" kern="0" cap="none" spc="0" baseline="0">
                <a:solidFill>
                  <a:srgbClr val="000000"/>
                </a:solidFill>
                <a:latin typeface="Arial" charset="0"/>
                <a:ea typeface="Arial" charset="0"/>
                <a:cs typeface="Arial" charset="0"/>
                <a:sym typeface="Arial"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Collaboration and Communication Channels</a:t>
            </a:r>
            <a:r>
              <a:rPr lang="en-US" altLang="zh-CN" sz="1400" b="0" i="0" u="none" strike="noStrike" kern="0" cap="none" spc="0" baseline="0">
                <a:solidFill>
                  <a:srgbClr val="000000"/>
                </a:solidFill>
                <a:latin typeface="Arial" charset="0"/>
                <a:ea typeface="Arial" charset="0"/>
                <a:cs typeface="Arial" charset="0"/>
                <a:sym typeface="Arial"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5710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r>
              <a:rPr lang="zh-CN" altLang="en-US" sz="1400" b="0" i="0" u="none" strike="noStrike" kern="0" cap="none" spc="0" baseline="0">
                <a:solidFill>
                  <a:srgbClr val="374151"/>
                </a:solidFill>
                <a:latin typeface="Arial" charset="0"/>
                <a:ea typeface="Arial" charset="0"/>
                <a:cs typeface="Arial" charset="0"/>
                <a:sym typeface="Arial" charset="0"/>
              </a:rPr>
              <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2" name="矩形"/>
          <p:cNvSpPr>
            <a:spLocks/>
          </p:cNvSpPr>
          <p:nvPr/>
        </p:nvSpPr>
        <p:spPr>
          <a:xfrm>
            <a:off x="590980" y="1069158"/>
            <a:ext cx="7424400" cy="36632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Mobile App Development</a:t>
            </a:r>
            <a:r>
              <a:rPr lang="en-US" altLang="zh-CN" sz="1400" b="0" i="0" u="none" strike="noStrike" kern="0" cap="none" spc="0" baseline="0">
                <a:solidFill>
                  <a:srgbClr val="000000"/>
                </a:solidFill>
                <a:latin typeface="Arial" charset="0"/>
                <a:ea typeface="Arial" charset="0"/>
                <a:cs typeface="Arial" charset="0"/>
                <a:sym typeface="Arial"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Advanced Analytics and Personalization: </a:t>
            </a:r>
            <a:r>
              <a:rPr lang="en-US" altLang="zh-CN" sz="1400" b="0" i="0" u="none" strike="noStrike" kern="0" cap="none" spc="0" baseline="0">
                <a:solidFill>
                  <a:srgbClr val="000000"/>
                </a:solidFill>
                <a:latin typeface="Arial" charset="0"/>
                <a:ea typeface="Arial" charset="0"/>
                <a:cs typeface="Arial" charset="0"/>
                <a:sym typeface="Arial"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 Integration with Transportation Networks: </a:t>
            </a:r>
            <a:r>
              <a:rPr lang="en-US" altLang="zh-CN" sz="1400" b="0" i="0" u="none" strike="noStrike" kern="0" cap="none" spc="0" baseline="0">
                <a:solidFill>
                  <a:srgbClr val="000000"/>
                </a:solidFill>
                <a:latin typeface="Arial" charset="0"/>
                <a:ea typeface="Arial" charset="0"/>
                <a:cs typeface="Arial" charset="0"/>
                <a:sym typeface="Arial"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6289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38652" y="692110"/>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sng" strike="noStrike" kern="0" cap="none" spc="0" baseline="0" dirty="0">
                <a:solidFill>
                  <a:srgbClr val="213163"/>
                </a:solidFill>
                <a:latin typeface="Arial" charset="0"/>
                <a:ea typeface="Arial" charset="0"/>
                <a:cs typeface="Arial" charset="0"/>
                <a:sym typeface="Arial" charset="0"/>
              </a:rPr>
              <a:t>Conclusion</a:t>
            </a:r>
            <a:endParaRPr lang="zh-CN" altLang="en-US" sz="1600" b="0" i="0" u="sng" strike="noStrike" kern="0" cap="none" spc="0" baseline="0" dirty="0">
              <a:solidFill>
                <a:srgbClr val="000000"/>
              </a:solidFill>
              <a:latin typeface="Arial" charset="0"/>
              <a:ea typeface="Arial" charset="0"/>
              <a:cs typeface="Arial" charset="0"/>
              <a:sym typeface="Arial" charset="0"/>
            </a:endParaRPr>
          </a:p>
        </p:txBody>
      </p:sp>
      <p:cxnSp>
        <p:nvCxnSpPr>
          <p:cNvPr id="15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5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2" name="Rectangle 1"/>
          <p:cNvSpPr>
            <a:spLocks noChangeArrowheads="1"/>
          </p:cNvSpPr>
          <p:nvPr/>
        </p:nvSpPr>
        <p:spPr bwMode="auto">
          <a:xfrm>
            <a:off x="313750" y="1014310"/>
            <a:ext cx="88302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In conclusion, the implementation of an online bus reservation system brings significant advantages to both bus operators and passengers alike. By leveraging technology to streamline booking processes, enhance convenience, and improve operational efficiency, the system contributes to a more seamless and enjoyable travel experience. For bus operators, it translates into increased revenue, cost savings, and better resource management, while passengers benefit from greater flexibility, accessibility, and customer satisfaction. Moreover, the system's ability to collect and analyze data provides valuable insights for optimizing services and staying competitive in the market. Overall, the online bus reservation system represents a transformative solution that not only meets the evolving needs of modern travelers but also drives growth and innovation in the transportation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0"/>
            <a:ext cx="41433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71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3504528" y="2334505"/>
            <a:ext cx="2148900" cy="460374"/>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144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098" cy="578738"/>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600" cy="530699"/>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200" cy="295275"/>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Building Bus Reservation System using Python and Django</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0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400"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3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8652" y="592323"/>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dirty="0">
                <a:solidFill>
                  <a:srgbClr val="213163"/>
                </a:solidFill>
                <a:latin typeface="Arial" charset="0"/>
                <a:ea typeface="Arial" charset="0"/>
                <a:cs typeface="Arial" charset="0"/>
                <a:sym typeface="Arial" charset="0"/>
              </a:rPr>
              <a:t>Abstract</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1" name="矩形"/>
          <p:cNvSpPr>
            <a:spLocks/>
          </p:cNvSpPr>
          <p:nvPr/>
        </p:nvSpPr>
        <p:spPr>
          <a:xfrm>
            <a:off x="457200" y="1016446"/>
            <a:ext cx="7989300" cy="3647400"/>
          </a:xfrm>
          <a:prstGeom prst="rect">
            <a:avLst/>
          </a:prstGeom>
          <a:solidFill>
            <a:srgbClr val="FFFFFF"/>
          </a:solidFill>
          <a:ln w="9525" cap="flat" cmpd="sng">
            <a:solidFill>
              <a:srgbClr val="FFAB40"/>
            </a:solidFill>
            <a:prstDash val="solid"/>
            <a:round/>
          </a:ln>
        </p:spPr>
        <p:txBody>
          <a:bodyPr vert="horz" wrap="square" lIns="0" tIns="198375" rIns="0" bIns="0" anchor="ctr" anchorCtr="0">
            <a:prstTxWarp prst="textNoShape">
              <a:avLst/>
            </a:prstTxWarp>
          </a:bodyPr>
          <a:lstStyle/>
          <a:p>
            <a:pPr marL="285750" indent="-285750">
              <a:buClr>
                <a:srgbClr val="000000"/>
              </a:buClr>
              <a:buSzPts val="1400"/>
              <a:buFont typeface="Arial" charset="0"/>
              <a:buChar char="•"/>
            </a:pPr>
            <a:r>
              <a:rPr lang="en-US" altLang="zh-CN" sz="1400" b="1" i="0" u="none" strike="noStrike" kern="0" cap="none" spc="0" baseline="0" dirty="0" err="1" smtClean="0">
                <a:solidFill>
                  <a:srgbClr val="000000"/>
                </a:solidFill>
                <a:latin typeface="Arial" charset="0"/>
                <a:ea typeface="Arial" charset="0"/>
                <a:cs typeface="Arial" charset="0"/>
                <a:sym typeface="Arial" charset="0"/>
              </a:rPr>
              <a:t>Purpose</a:t>
            </a:r>
            <a:r>
              <a:rPr lang="en-US" altLang="zh-CN" dirty="0" err="1">
                <a:sym typeface="Arial" charset="0"/>
              </a:rPr>
              <a:t>:The</a:t>
            </a:r>
            <a:r>
              <a:rPr lang="en-US" altLang="zh-CN" dirty="0">
                <a:sym typeface="Arial" charset="0"/>
              </a:rPr>
              <a:t> purpose of an Online Bus Reservation System is to provide a convenient and efficient platform for users to book bus tickets online, saving time and improving the overall booking experience..</a:t>
            </a:r>
            <a:endParaRPr lang="en-US" altLang="zh-CN" sz="1400" b="0" i="0" u="none" strike="noStrike" kern="0" cap="none" spc="0" baseline="0" dirty="0" smtClean="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en-US" altLang="zh-CN" sz="1400" b="0" i="0" u="none" strike="noStrike" kern="0" cap="none" spc="0" baseline="0" dirty="0" smtClean="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smtClean="0">
                <a:solidFill>
                  <a:srgbClr val="000000"/>
                </a:solidFill>
                <a:latin typeface="Arial" charset="0"/>
                <a:ea typeface="Arial" charset="0"/>
                <a:cs typeface="Arial" charset="0"/>
                <a:sym typeface="Arial" charset="0"/>
              </a:rPr>
              <a:t>Features</a:t>
            </a:r>
            <a:r>
              <a:rPr lang="en-US" altLang="zh-CN" sz="1400" b="0" i="0" u="none" strike="noStrike" kern="0" cap="none" spc="0" baseline="0" dirty="0" smtClean="0">
                <a:solidFill>
                  <a:srgbClr val="000000"/>
                </a:solidFill>
                <a:latin typeface="Arial" charset="0"/>
                <a:ea typeface="Arial" charset="0"/>
                <a:cs typeface="Arial" charset="0"/>
                <a:sym typeface="Arial" charset="0"/>
              </a:rPr>
              <a:t>: The system will include features such as user authentication, bus management (including routes, schedules, and availability), a reservation system with seat selection and also cancelling the booked buses.</a:t>
            </a:r>
          </a:p>
          <a:p>
            <a:pPr marL="285750" indent="-196850" algn="l">
              <a:lnSpc>
                <a:spcPct val="100000"/>
              </a:lnSpc>
              <a:spcBef>
                <a:spcPts val="0"/>
              </a:spcBef>
              <a:spcAft>
                <a:spcPts val="0"/>
              </a:spcAft>
              <a:buNone/>
            </a:pPr>
            <a:endParaRPr lang="en-US" altLang="zh-CN" sz="1400" b="0" i="0" u="none" strike="noStrike" kern="0" cap="none" spc="0" baseline="0" dirty="0" smtClean="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smtClean="0">
                <a:solidFill>
                  <a:srgbClr val="000000"/>
                </a:solidFill>
                <a:latin typeface="Arial" charset="0"/>
                <a:ea typeface="Arial" charset="0"/>
                <a:cs typeface="Arial" charset="0"/>
                <a:sym typeface="Arial" charset="0"/>
              </a:rPr>
              <a:t>Technology Stack</a:t>
            </a:r>
            <a:r>
              <a:rPr lang="en-US" altLang="zh-CN" sz="1400" b="0" i="0" u="none" strike="noStrike" kern="0" cap="none" spc="0" baseline="0" dirty="0" smtClean="0">
                <a:solidFill>
                  <a:srgbClr val="000000"/>
                </a:solidFill>
                <a:latin typeface="Arial" charset="0"/>
                <a:ea typeface="Arial" charset="0"/>
                <a:cs typeface="Arial" charset="0"/>
                <a:sym typeface="Arial" charset="0"/>
              </a:rPr>
              <a:t>: Built using Python and the </a:t>
            </a:r>
            <a:r>
              <a:rPr lang="en-US" altLang="zh-CN" sz="1400" b="0" i="0" u="none" strike="noStrike" kern="0" cap="none" spc="0" baseline="0" dirty="0" err="1" smtClean="0">
                <a:solidFill>
                  <a:srgbClr val="000000"/>
                </a:solidFill>
                <a:latin typeface="Arial" charset="0"/>
                <a:ea typeface="Arial" charset="0"/>
                <a:cs typeface="Arial" charset="0"/>
                <a:sym typeface="Arial" charset="0"/>
              </a:rPr>
              <a:t>Django</a:t>
            </a:r>
            <a:r>
              <a:rPr lang="en-US" altLang="zh-CN" sz="1400" b="0" i="0" u="none" strike="noStrike" kern="0" cap="none" spc="0" baseline="0" dirty="0" smtClean="0">
                <a:solidFill>
                  <a:srgbClr val="000000"/>
                </a:solidFill>
                <a:latin typeface="Arial" charset="0"/>
                <a:ea typeface="Arial" charset="0"/>
                <a:cs typeface="Arial" charset="0"/>
                <a:sym typeface="Arial" charset="0"/>
              </a:rPr>
              <a:t> web framework, the project utilizes </a:t>
            </a:r>
            <a:r>
              <a:rPr lang="en-US" altLang="zh-CN" sz="1400" b="0" i="0" u="none" strike="noStrike" kern="0" cap="none" spc="0" baseline="0" dirty="0" err="1" smtClean="0">
                <a:solidFill>
                  <a:srgbClr val="000000"/>
                </a:solidFill>
                <a:latin typeface="Arial" charset="0"/>
                <a:ea typeface="Arial" charset="0"/>
                <a:cs typeface="Arial" charset="0"/>
                <a:sym typeface="Arial" charset="0"/>
              </a:rPr>
              <a:t>Django’s</a:t>
            </a:r>
            <a:r>
              <a:rPr lang="en-US" altLang="zh-CN" sz="1400" b="0" i="0" u="none" strike="noStrike" kern="0" cap="none" spc="0" baseline="0" dirty="0" smtClean="0">
                <a:solidFill>
                  <a:srgbClr val="000000"/>
                </a:solidFill>
                <a:latin typeface="Arial" charset="0"/>
                <a:ea typeface="Arial" charset="0"/>
                <a:cs typeface="Arial" charset="0"/>
                <a:sym typeface="Arial" charset="0"/>
              </a:rPr>
              <a:t> built-in authentication system for user management, and integration with third-party payment gateways for secure transactions.</a:t>
            </a:r>
          </a:p>
          <a:p>
            <a:pPr marL="285750" indent="-196850" algn="l">
              <a:lnSpc>
                <a:spcPct val="100000"/>
              </a:lnSpc>
              <a:spcBef>
                <a:spcPts val="0"/>
              </a:spcBef>
              <a:spcAft>
                <a:spcPts val="0"/>
              </a:spcAft>
              <a:buNone/>
            </a:pPr>
            <a:endParaRPr lang="en-US" altLang="zh-CN" sz="1400" b="0" i="0" u="none" strike="noStrike" kern="0" cap="none" spc="0" baseline="0" dirty="0" smtClean="0">
              <a:solidFill>
                <a:srgbClr val="000000"/>
              </a:solidFill>
              <a:latin typeface="Arial" charset="0"/>
              <a:ea typeface="Arial" charset="0"/>
              <a:cs typeface="Arial" charset="0"/>
              <a:sym typeface="Arial" charset="0"/>
            </a:endParaRPr>
          </a:p>
          <a:p>
            <a:pPr marL="285750" indent="-285750">
              <a:buClr>
                <a:srgbClr val="000000"/>
              </a:buClr>
              <a:buSzPts val="1400"/>
              <a:buFont typeface="Arial" charset="0"/>
              <a:buChar char="•"/>
            </a:pPr>
            <a:r>
              <a:rPr lang="en-US" altLang="zh-CN" sz="1400" b="1" i="0" u="none" strike="noStrike" kern="0" cap="none" spc="0" baseline="0" dirty="0" err="1" smtClean="0">
                <a:solidFill>
                  <a:srgbClr val="000000"/>
                </a:solidFill>
                <a:latin typeface="Arial" charset="0"/>
                <a:ea typeface="Arial" charset="0"/>
                <a:cs typeface="Arial" charset="0"/>
                <a:sym typeface="Arial" charset="0"/>
              </a:rPr>
              <a:t>Objective</a:t>
            </a:r>
            <a:r>
              <a:rPr lang="en-US" altLang="zh-CN" sz="1400" b="0" i="0" u="none" strike="noStrike" kern="0" cap="none" spc="0" baseline="0" dirty="0" err="1" smtClean="0">
                <a:solidFill>
                  <a:srgbClr val="000000"/>
                </a:solidFill>
                <a:latin typeface="Arial" charset="0"/>
                <a:ea typeface="Arial" charset="0"/>
                <a:cs typeface="Arial" charset="0"/>
                <a:sym typeface="Arial" charset="0"/>
              </a:rPr>
              <a:t>:</a:t>
            </a:r>
            <a:r>
              <a:rPr lang="en-US" dirty="0" err="1"/>
              <a:t>The</a:t>
            </a:r>
            <a:r>
              <a:rPr lang="en-US" dirty="0"/>
              <a:t> objectives of an online bus reservation system revolve around enhancing user experience, optimizing operational efficiency, and driving business growth. Firstly, the system aims to provide users with a convenient and accessible platform for booking bus tickets from anywhere at any time, eliminating the constraints of physical visits to booking offices.</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080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8652" y="61678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dirty="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2" name="Rectangle 1"/>
          <p:cNvSpPr/>
          <p:nvPr/>
        </p:nvSpPr>
        <p:spPr>
          <a:xfrm>
            <a:off x="359923" y="1139023"/>
            <a:ext cx="8424153" cy="2554545"/>
          </a:xfrm>
          <a:prstGeom prst="rect">
            <a:avLst/>
          </a:prstGeom>
        </p:spPr>
        <p:txBody>
          <a:bodyPr wrap="square">
            <a:spAutoFit/>
          </a:bodyPr>
          <a:lstStyle/>
          <a:p>
            <a:r>
              <a:rPr lang="en-US" sz="1600" dirty="0">
                <a:solidFill>
                  <a:srgbClr val="0D0D0D"/>
                </a:solidFill>
                <a:latin typeface="+mj-lt"/>
              </a:rPr>
              <a:t>The implementation of an online bus reservation system seeks to address several key challenges faced by both users and bus operators in the traditional booking process. Currently, users often encounter inconvenience and time constraints when attempting to book bus tickets, having to physically visit booking offices or rely on third-party agents. Limited accessibility to up-to-date information on seat availability, schedules, and fares further complicates the booking experience. Additionally, bus operators struggle with inefficient resource management, leading to suboptimal utilization of buses, routes, and schedules, resulting in increased operational costs. Customer satisfaction is also at risk due to inconsistent service quality and lack of reliable support channels. Moreover, concerns about data security and privacy deter users from fully embracing online booking platforms</a:t>
            </a:r>
            <a:r>
              <a:rPr lang="en-US" dirty="0">
                <a:solidFill>
                  <a:srgbClr val="0D0D0D"/>
                </a:solidFill>
                <a:latin typeface="+mj-lt"/>
              </a:rPr>
              <a:t>. </a:t>
            </a:r>
            <a:endParaRPr lang="en-US" dirty="0">
              <a:latin typeface="+mj-lt"/>
            </a:endParaRPr>
          </a:p>
        </p:txBody>
      </p:sp>
    </p:spTree>
    <p:extLst>
      <p:ext uri="{BB962C8B-B14F-4D97-AF65-F5344CB8AC3E}">
        <p14:creationId xmlns:p14="http://schemas.microsoft.com/office/powerpoint/2010/main" val="9335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8652" y="596654"/>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3" name="矩形"/>
          <p:cNvSpPr>
            <a:spLocks/>
          </p:cNvSpPr>
          <p:nvPr/>
        </p:nvSpPr>
        <p:spPr>
          <a:xfrm>
            <a:off x="567267" y="1023829"/>
            <a:ext cx="5308500" cy="30346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Buses Made Easy</a:t>
            </a:r>
            <a:r>
              <a:rPr lang="en-US" altLang="zh-CN" sz="1400" b="0" i="0" u="none" strike="noStrike" kern="0" cap="none" spc="0" baseline="0">
                <a:solidFill>
                  <a:srgbClr val="000000"/>
                </a:solidFill>
                <a:latin typeface="Arial" charset="0"/>
                <a:ea typeface="Arial" charset="0"/>
                <a:cs typeface="Arial" charset="0"/>
                <a:sym typeface="Arial" charset="0"/>
              </a:rPr>
              <a:t>: We're creating a website where you can easily find and book bus tickets online. No more standing in long lines or struggling with confusing websites. Just a few clicks, and you're all set for your journey!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Hassle-Free Travel Planning</a:t>
            </a:r>
            <a:r>
              <a:rPr lang="en-US" altLang="zh-CN" sz="1400" b="0" i="0" u="none" strike="noStrike" kern="0" cap="none" spc="0" baseline="0">
                <a:solidFill>
                  <a:srgbClr val="000000"/>
                </a:solidFill>
                <a:latin typeface="Arial" charset="0"/>
                <a:ea typeface="Arial" charset="0"/>
                <a:cs typeface="Arial" charset="0"/>
                <a:sym typeface="Arial" charset="0"/>
              </a:rPr>
              <a:t>: Our platform will let you check bus routes, pick your seats, and pay securely online. Say goodbye to last-minute worries about finding a seat or missing out on your preferred bus – we've got you covered!</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Convenient for Bus Operators Too</a:t>
            </a:r>
            <a:r>
              <a:rPr lang="en-US" altLang="zh-CN" sz="1400" b="0" i="0" u="none" strike="noStrike" kern="0" cap="none" spc="0" baseline="0">
                <a:solidFill>
                  <a:srgbClr val="000000"/>
                </a:solidFill>
                <a:latin typeface="Arial" charset="0"/>
                <a:ea typeface="Arial" charset="0"/>
                <a:cs typeface="Arial" charset="0"/>
                <a:sym typeface="Arial"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5767" y="1193653"/>
            <a:ext cx="3268233" cy="2694976"/>
          </a:xfrm>
          <a:prstGeom prst="rect">
            <a:avLst/>
          </a:prstGeom>
        </p:spPr>
      </p:pic>
    </p:spTree>
    <p:extLst>
      <p:ext uri="{BB962C8B-B14F-4D97-AF65-F5344CB8AC3E}">
        <p14:creationId xmlns:p14="http://schemas.microsoft.com/office/powerpoint/2010/main" val="15277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dirty="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dirty="0">
              <a:solidFill>
                <a:srgbClr val="000000"/>
              </a:solidFill>
              <a:latin typeface="Arial" charset="0"/>
              <a:ea typeface="Arial" charset="0"/>
              <a:cs typeface="Arial" charset="0"/>
              <a:sym typeface="Arial" charset="0"/>
            </a:endParaRPr>
          </a:p>
        </p:txBody>
      </p:sp>
      <p:sp>
        <p:nvSpPr>
          <p:cNvPr id="78" name="矩形"/>
          <p:cNvSpPr>
            <a:spLocks/>
          </p:cNvSpPr>
          <p:nvPr/>
        </p:nvSpPr>
        <p:spPr>
          <a:xfrm>
            <a:off x="216473" y="1004329"/>
            <a:ext cx="9005348" cy="3539390"/>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r>
              <a:rPr lang="en-US" b="1" u="sng" dirty="0"/>
              <a:t>User Interface </a:t>
            </a:r>
            <a:r>
              <a:rPr lang="en-US" b="1" u="sng" dirty="0" smtClean="0"/>
              <a:t>Design</a:t>
            </a:r>
            <a:r>
              <a:rPr lang="en-US" dirty="0" smtClean="0"/>
              <a:t>:</a:t>
            </a:r>
          </a:p>
          <a:p>
            <a:endParaRPr lang="en-US" dirty="0" smtClean="0"/>
          </a:p>
          <a:p>
            <a:r>
              <a:rPr lang="en-US" dirty="0" smtClean="0"/>
              <a:t>                   Develop </a:t>
            </a:r>
            <a:r>
              <a:rPr lang="en-US" dirty="0"/>
              <a:t>an intuitive and user-friendly interface for the online bus reservation system</a:t>
            </a:r>
            <a:r>
              <a:rPr lang="en-US" dirty="0" smtClean="0"/>
              <a:t>.</a:t>
            </a:r>
          </a:p>
          <a:p>
            <a:pPr lvl="1" algn="just"/>
            <a:r>
              <a:rPr lang="en-US" dirty="0"/>
              <a:t>	</a:t>
            </a:r>
            <a:r>
              <a:rPr lang="en-US" dirty="0" smtClean="0"/>
              <a:t>Ensure </a:t>
            </a:r>
            <a:r>
              <a:rPr lang="en-US" dirty="0"/>
              <a:t>easy navigation and seamless user experience across devices</a:t>
            </a:r>
            <a:r>
              <a:rPr lang="en-US" dirty="0" smtClean="0"/>
              <a:t>.</a:t>
            </a:r>
          </a:p>
          <a:p>
            <a:pPr lvl="1" algn="just"/>
            <a:endParaRPr lang="en-US" dirty="0"/>
          </a:p>
          <a:p>
            <a:r>
              <a:rPr lang="en-US" b="1" u="sng" dirty="0"/>
              <a:t>Search and Booking Functionality</a:t>
            </a:r>
            <a:r>
              <a:rPr lang="en-US" u="sng" dirty="0"/>
              <a:t>:</a:t>
            </a:r>
          </a:p>
          <a:p>
            <a:pPr lvl="1"/>
            <a:r>
              <a:rPr lang="en-US" dirty="0" smtClean="0"/>
              <a:t>	</a:t>
            </a:r>
          </a:p>
          <a:p>
            <a:pPr lvl="1"/>
            <a:r>
              <a:rPr lang="en-US" dirty="0"/>
              <a:t>	</a:t>
            </a:r>
            <a:r>
              <a:rPr lang="en-US" dirty="0" smtClean="0"/>
              <a:t>Implement </a:t>
            </a:r>
            <a:r>
              <a:rPr lang="en-US" dirty="0"/>
              <a:t>a robust search engine allowing users to search for buses based on various parameters such as date, time, origin, and destination</a:t>
            </a:r>
            <a:r>
              <a:rPr lang="en-US" dirty="0" smtClean="0"/>
              <a:t>.</a:t>
            </a:r>
          </a:p>
          <a:p>
            <a:pPr lvl="1"/>
            <a:r>
              <a:rPr lang="en-US" dirty="0"/>
              <a:t>	</a:t>
            </a:r>
            <a:r>
              <a:rPr lang="en-US" dirty="0" smtClean="0"/>
              <a:t>Enable </a:t>
            </a:r>
            <a:r>
              <a:rPr lang="en-US" dirty="0"/>
              <a:t>users to select seats and book tickets securely with real-time updates on seat availability</a:t>
            </a:r>
            <a:r>
              <a:rPr lang="en-US" dirty="0" smtClean="0"/>
              <a:t>.</a:t>
            </a:r>
          </a:p>
          <a:p>
            <a:pPr lvl="1"/>
            <a:endParaRPr lang="en-US" dirty="0"/>
          </a:p>
          <a:p>
            <a:r>
              <a:rPr lang="en-US" b="1" u="sng" dirty="0" smtClean="0"/>
              <a:t>Real-time </a:t>
            </a:r>
            <a:r>
              <a:rPr lang="en-US" b="1" u="sng" dirty="0"/>
              <a:t>Updates and Notifications</a:t>
            </a:r>
            <a:r>
              <a:rPr lang="en-US" u="sng" dirty="0"/>
              <a:t>:</a:t>
            </a:r>
          </a:p>
          <a:p>
            <a:pPr lvl="1"/>
            <a:r>
              <a:rPr lang="en-US" dirty="0" smtClean="0"/>
              <a:t>	</a:t>
            </a:r>
          </a:p>
          <a:p>
            <a:pPr lvl="1"/>
            <a:r>
              <a:rPr lang="en-US" dirty="0"/>
              <a:t>	</a:t>
            </a:r>
            <a:r>
              <a:rPr lang="en-US" dirty="0" smtClean="0"/>
              <a:t>Provide </a:t>
            </a:r>
            <a:r>
              <a:rPr lang="en-US" dirty="0"/>
              <a:t>real-time updates on bus schedules, seat availability, booking confirmations, and reminders through email/SMS notifications</a:t>
            </a:r>
            <a:r>
              <a:rPr lang="en-US" dirty="0" smtClean="0"/>
              <a:t>.</a:t>
            </a:r>
          </a:p>
          <a:p>
            <a:pPr lvl="1"/>
            <a:r>
              <a:rPr lang="en-US" dirty="0"/>
              <a:t>	</a:t>
            </a:r>
            <a:r>
              <a:rPr lang="en-US" dirty="0" smtClean="0"/>
              <a:t>Keep </a:t>
            </a:r>
            <a:r>
              <a:rPr lang="en-US" dirty="0"/>
              <a:t>users informed about any changes or disruptions in their travel plans</a:t>
            </a:r>
            <a:r>
              <a:rPr lang="en-US" dirty="0" smtClean="0"/>
              <a:t>.</a:t>
            </a:r>
            <a:endParaRPr lang="en-US" dirty="0"/>
          </a:p>
        </p:txBody>
      </p:sp>
      <p:cxnSp>
        <p:nvCxnSpPr>
          <p:cNvPr id="79" name="直线连接线"/>
          <p:cNvCxnSpPr>
            <a:cxnSpLocks/>
          </p:cNvCxnSpPr>
          <p:nvPr/>
        </p:nvCxnSpPr>
        <p:spPr>
          <a:xfrm>
            <a:off x="1157591" y="2985580"/>
            <a:ext cx="9144000" cy="1587"/>
          </a:xfrm>
          <a:prstGeom prst="straightConnector1">
            <a:avLst/>
          </a:prstGeom>
          <a:noFill/>
          <a:ln w="9525" cap="flat" cmpd="sng">
            <a:solidFill>
              <a:srgbClr val="BFBFBF"/>
            </a:solidFill>
            <a:prstDash val="solid"/>
            <a:round/>
          </a:ln>
        </p:spPr>
      </p:cxnSp>
      <p:sp>
        <p:nvSpPr>
          <p:cNvPr id="8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r>
              <a:rPr lang="en-US" altLang="zh-CN" sz="1000" dirty="0" smtClean="0">
                <a:sym typeface="Arial" charset="0"/>
              </a:rPr>
              <a:t> </a:t>
            </a:r>
            <a:r>
              <a:rPr lang="en-US" altLang="zh-CN" sz="1000" b="0" i="0" u="none" strike="noStrike" kern="0" cap="none" spc="0" baseline="0" dirty="0">
                <a:solidFill>
                  <a:srgbClr val="000000"/>
                </a:solidFill>
                <a:latin typeface="Arial" charset="0"/>
                <a:ea typeface="Arial" charset="0"/>
                <a:cs typeface="Arial" charset="0"/>
                <a:sym typeface="Arial" charset="0"/>
              </a:rPr>
              <a:t>:</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138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84"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5"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6" name="矩形"/>
          <p:cNvSpPr>
            <a:spLocks/>
          </p:cNvSpPr>
          <p:nvPr/>
        </p:nvSpPr>
        <p:spPr>
          <a:xfrm>
            <a:off x="287864" y="694312"/>
            <a:ext cx="8856135" cy="440116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sng" strike="noStrike" kern="0" cap="none" spc="0" baseline="0" dirty="0">
                <a:solidFill>
                  <a:srgbClr val="000000"/>
                </a:solidFill>
                <a:latin typeface="Arial" charset="0"/>
                <a:ea typeface="Arial" charset="0"/>
                <a:cs typeface="Arial" charset="0"/>
                <a:sym typeface="Arial" charset="0"/>
              </a:rPr>
              <a:t>Bus Management Dashboard</a:t>
            </a:r>
            <a:r>
              <a:rPr lang="en-US" altLang="zh-CN" sz="1400" b="0" i="0" u="sng" strike="noStrike" kern="0" cap="none" spc="0" baseline="0" dirty="0">
                <a:solidFill>
                  <a:srgbClr val="000000"/>
                </a:solidFill>
                <a:latin typeface="Arial" charset="0"/>
                <a:ea typeface="Arial" charset="0"/>
                <a:cs typeface="Arial" charset="0"/>
                <a:sym typeface="Arial" charset="0"/>
              </a:rPr>
              <a:t>:</a:t>
            </a:r>
            <a:r>
              <a:rPr lang="en-US" altLang="zh-CN" sz="1400" b="0" i="0" u="none" strike="noStrike" kern="0" cap="none" spc="0" baseline="0" dirty="0">
                <a:solidFill>
                  <a:srgbClr val="000000"/>
                </a:solidFill>
                <a:latin typeface="Arial" charset="0"/>
                <a:ea typeface="Arial" charset="0"/>
                <a:cs typeface="Arial" charset="0"/>
                <a:sym typeface="Arial" charset="0"/>
              </a:rPr>
              <a:t> </a:t>
            </a:r>
            <a:endParaRPr lang="en-US" altLang="zh-CN" sz="1400" b="0" i="0" u="none" strike="noStrike" kern="0" cap="none" spc="0" baseline="0" dirty="0" smtClean="0">
              <a:solidFill>
                <a:srgbClr val="000000"/>
              </a:solidFill>
              <a:latin typeface="Arial" charset="0"/>
              <a:ea typeface="Arial" charset="0"/>
              <a:cs typeface="Arial" charset="0"/>
              <a:sym typeface="Arial" charset="0"/>
            </a:endParaRPr>
          </a:p>
          <a:p>
            <a:pPr algn="l">
              <a:lnSpc>
                <a:spcPct val="100000"/>
              </a:lnSpc>
              <a:spcBef>
                <a:spcPts val="0"/>
              </a:spcBef>
              <a:spcAft>
                <a:spcPts val="0"/>
              </a:spcAft>
              <a:buClr>
                <a:srgbClr val="000000"/>
              </a:buClr>
              <a:buSzPts val="1400"/>
            </a:pPr>
            <a:r>
              <a:rPr lang="en-US" altLang="zh-CN" dirty="0">
                <a:sym typeface="Arial" charset="0"/>
              </a:rPr>
              <a:t> </a:t>
            </a:r>
            <a:r>
              <a:rPr lang="en-US" altLang="zh-CN" dirty="0" smtClean="0">
                <a:sym typeface="Arial" charset="0"/>
              </a:rPr>
              <a:t> 	</a:t>
            </a:r>
            <a:r>
              <a:rPr lang="en-US" altLang="zh-CN" sz="1400" b="0" i="0" u="none" strike="noStrike" kern="0" cap="none" spc="0" baseline="0" dirty="0" smtClean="0">
                <a:solidFill>
                  <a:srgbClr val="000000"/>
                </a:solidFill>
                <a:latin typeface="Arial" charset="0"/>
                <a:ea typeface="Arial" charset="0"/>
                <a:cs typeface="Arial" charset="0"/>
                <a:sym typeface="Arial" charset="0"/>
              </a:rPr>
              <a:t>Provide </a:t>
            </a:r>
            <a:r>
              <a:rPr lang="en-US" altLang="zh-CN" sz="1400" b="0" i="0" u="none" strike="noStrike" kern="0" cap="none" spc="0" baseline="0" dirty="0">
                <a:solidFill>
                  <a:srgbClr val="000000"/>
                </a:solidFill>
                <a:latin typeface="Arial" charset="0"/>
                <a:ea typeface="Arial" charset="0"/>
                <a:cs typeface="Arial" charset="0"/>
                <a:sym typeface="Arial" charset="0"/>
              </a:rPr>
              <a:t>bus operators with a dedicated dashboard to manage their services. This dashboard will allow operators to add new buses, update routes and schedules, manage seat availability, and track bookings in real-time.</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sng" strike="noStrike" kern="0" cap="none" spc="0" baseline="0" dirty="0">
                <a:solidFill>
                  <a:srgbClr val="000000"/>
                </a:solidFill>
                <a:latin typeface="Arial" charset="0"/>
                <a:ea typeface="Arial" charset="0"/>
                <a:cs typeface="Arial" charset="0"/>
                <a:sym typeface="Arial" charset="0"/>
              </a:rPr>
              <a:t>Dynamic Seat Selection</a:t>
            </a:r>
            <a:r>
              <a:rPr lang="en-US" altLang="zh-CN" sz="1400" b="0" i="0" u="sng" strike="noStrike" kern="0" cap="none" spc="0" baseline="0" dirty="0" smtClean="0">
                <a:solidFill>
                  <a:srgbClr val="000000"/>
                </a:solidFill>
                <a:latin typeface="Arial" charset="0"/>
                <a:ea typeface="Arial" charset="0"/>
                <a:cs typeface="Arial" charset="0"/>
                <a:sym typeface="Arial" charset="0"/>
              </a:rPr>
              <a:t>:</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smtClean="0">
                <a:solidFill>
                  <a:srgbClr val="000000"/>
                </a:solidFill>
                <a:latin typeface="Arial" charset="0"/>
                <a:ea typeface="Arial" charset="0"/>
                <a:cs typeface="Arial" charset="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Implement a dynamic seat selection feature that allows users to view and select available seats on the bus. Users should be able to see which seats are already booked and choose their preferred seating arrangement.</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sng" strike="noStrike" kern="0" cap="none" spc="0" baseline="0" dirty="0">
                <a:solidFill>
                  <a:srgbClr val="000000"/>
                </a:solidFill>
                <a:latin typeface="Arial" charset="0"/>
                <a:ea typeface="Arial" charset="0"/>
                <a:cs typeface="Arial" charset="0"/>
                <a:sym typeface="Arial" charset="0"/>
              </a:rPr>
              <a:t>Real-Time Availability </a:t>
            </a:r>
            <a:r>
              <a:rPr lang="en-US" altLang="zh-CN" sz="1400" b="1" i="0" u="sng" strike="noStrike" kern="0" cap="none" spc="0" baseline="0" dirty="0" smtClean="0">
                <a:solidFill>
                  <a:srgbClr val="000000"/>
                </a:solidFill>
                <a:latin typeface="Arial" charset="0"/>
                <a:ea typeface="Arial" charset="0"/>
                <a:cs typeface="Arial" charset="0"/>
                <a:sym typeface="Arial" charset="0"/>
              </a:rPr>
              <a:t>Updates:</a:t>
            </a:r>
          </a:p>
          <a:p>
            <a:pPr algn="l">
              <a:lnSpc>
                <a:spcPct val="100000"/>
              </a:lnSpc>
              <a:spcBef>
                <a:spcPts val="0"/>
              </a:spcBef>
              <a:spcAft>
                <a:spcPts val="0"/>
              </a:spcAft>
              <a:buClr>
                <a:srgbClr val="000000"/>
              </a:buClr>
              <a:buSzPts val="1400"/>
            </a:pPr>
            <a:r>
              <a:rPr lang="en-US" altLang="zh-CN" b="1" dirty="0" smtClean="0">
                <a:sym typeface="Arial" charset="0"/>
              </a:rPr>
              <a:t>	</a:t>
            </a:r>
            <a:r>
              <a:rPr lang="en-US" altLang="zh-CN" sz="1400" b="0" i="0" u="none" strike="noStrike" kern="0" cap="none" spc="0" baseline="0" dirty="0" smtClean="0">
                <a:solidFill>
                  <a:srgbClr val="000000"/>
                </a:solidFill>
                <a:latin typeface="Arial" charset="0"/>
                <a:ea typeface="Arial" charset="0"/>
                <a:cs typeface="Arial" charset="0"/>
                <a:sym typeface="Arial" charset="0"/>
              </a:rPr>
              <a:t>Ensure </a:t>
            </a:r>
            <a:r>
              <a:rPr lang="en-US" altLang="zh-CN" sz="1400" b="0" i="0" u="none" strike="noStrike" kern="0" cap="none" spc="0" baseline="0" dirty="0">
                <a:solidFill>
                  <a:srgbClr val="000000"/>
                </a:solidFill>
                <a:latin typeface="Arial" charset="0"/>
                <a:ea typeface="Arial" charset="0"/>
                <a:cs typeface="Arial" charset="0"/>
                <a:sym typeface="Arial" charset="0"/>
              </a:rPr>
              <a:t>that seat availability information is updated in real-time to provide users with accurate and up-to-date information. This will prevent overbooking and reduce the likelihood of conflicts during the reservation process.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sng" strike="noStrike" kern="0" cap="none" spc="0" baseline="0" dirty="0">
                <a:solidFill>
                  <a:srgbClr val="000000"/>
                </a:solidFill>
                <a:latin typeface="Arial" charset="0"/>
                <a:ea typeface="Arial" charset="0"/>
                <a:cs typeface="Arial" charset="0"/>
                <a:sym typeface="Arial" charset="0"/>
              </a:rPr>
              <a:t>Secure Payment Integration</a:t>
            </a:r>
            <a:r>
              <a:rPr lang="en-US" altLang="zh-CN" sz="1400" b="0" i="0" u="sng" strike="noStrike" kern="0" cap="none" spc="0" baseline="0" dirty="0">
                <a:solidFill>
                  <a:srgbClr val="000000"/>
                </a:solidFill>
                <a:latin typeface="Arial" charset="0"/>
                <a:ea typeface="Arial" charset="0"/>
                <a:cs typeface="Arial" charset="0"/>
                <a:sym typeface="Arial" charset="0"/>
              </a:rPr>
              <a:t>: </a:t>
            </a:r>
            <a:endParaRPr lang="en-US" altLang="zh-CN" sz="1400" b="0" i="0" u="sng" strike="noStrike" kern="0" cap="none" spc="0" baseline="0" dirty="0" smtClean="0">
              <a:solidFill>
                <a:srgbClr val="000000"/>
              </a:solidFill>
              <a:latin typeface="Arial" charset="0"/>
              <a:ea typeface="Arial" charset="0"/>
              <a:cs typeface="Arial" charset="0"/>
              <a:sym typeface="Arial" charset="0"/>
            </a:endParaRP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smtClean="0">
                <a:solidFill>
                  <a:srgbClr val="000000"/>
                </a:solidFill>
                <a:latin typeface="Arial" charset="0"/>
                <a:ea typeface="Arial" charset="0"/>
                <a:cs typeface="Arial" charset="0"/>
                <a:sym typeface="Arial" charset="0"/>
              </a:rPr>
              <a:t>Integrate </a:t>
            </a:r>
            <a:r>
              <a:rPr lang="en-US" altLang="zh-CN" sz="1400" b="0" i="0" u="none" strike="noStrike" kern="0" cap="none" spc="0" baseline="0" dirty="0">
                <a:solidFill>
                  <a:srgbClr val="000000"/>
                </a:solidFill>
                <a:latin typeface="Arial" charset="0"/>
                <a:ea typeface="Arial" charset="0"/>
                <a:cs typeface="Arial" charset="0"/>
                <a:sym typeface="Arial" charset="0"/>
              </a:rPr>
              <a:t>a secure payment gateway to facilitate online transactions for bus reservations. Users should be able to pay using various payment methods, such as credit/debit cards, mobile wallets, or net banking, with confidence in the security of their personal and financial </a:t>
            </a:r>
            <a:r>
              <a:rPr lang="en-US" altLang="zh-CN" sz="1400" b="0" i="0" u="none" strike="noStrike" kern="0" cap="none" spc="0" baseline="0" dirty="0" err="1" smtClean="0">
                <a:solidFill>
                  <a:srgbClr val="000000"/>
                </a:solidFill>
                <a:latin typeface="Arial" charset="0"/>
                <a:ea typeface="Arial" charset="0"/>
                <a:cs typeface="Arial" charset="0"/>
                <a:sym typeface="Arial" charset="0"/>
              </a:rPr>
              <a:t>informatio</a:t>
            </a: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8045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9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1"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57200" y="808385"/>
            <a:ext cx="8686800" cy="3323946"/>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sng" strike="noStrike" kern="0" cap="none" spc="0" baseline="0" dirty="0">
                <a:solidFill>
                  <a:srgbClr val="000000"/>
                </a:solidFill>
                <a:latin typeface="Arial" charset="0"/>
                <a:ea typeface="Arial" charset="0"/>
                <a:cs typeface="Arial" charset="0"/>
                <a:sym typeface="Arial" charset="0"/>
              </a:rPr>
              <a:t>Email Notifications</a:t>
            </a:r>
            <a:r>
              <a:rPr lang="en-US" altLang="zh-CN" sz="1400" b="0" i="0" u="sng" strike="noStrike" kern="0" cap="none" spc="0" baseline="0" dirty="0" smtClean="0">
                <a:solidFill>
                  <a:srgbClr val="000000"/>
                </a:solidFill>
                <a:latin typeface="Arial" charset="0"/>
                <a:ea typeface="Arial" charset="0"/>
                <a:cs typeface="Arial" charset="0"/>
                <a:sym typeface="Arial" charset="0"/>
              </a:rPr>
              <a:t>:</a:t>
            </a:r>
          </a:p>
          <a:p>
            <a:pPr lvl="1">
              <a:buClr>
                <a:srgbClr val="000000"/>
              </a:buClr>
              <a:buSzPts val="1400"/>
            </a:pPr>
            <a:r>
              <a:rPr lang="en-US" altLang="zh-CN" dirty="0">
                <a:sym typeface="Arial" charset="0"/>
              </a:rPr>
              <a:t>	</a:t>
            </a:r>
            <a:r>
              <a:rPr lang="en-US" altLang="zh-CN" b="0" i="0" u="none" strike="noStrike" kern="0" cap="none" spc="0" baseline="0" dirty="0" smtClean="0">
                <a:solidFill>
                  <a:srgbClr val="000000"/>
                </a:solidFill>
                <a:latin typeface="Arial" charset="0"/>
                <a:ea typeface="Arial" charset="0"/>
                <a:cs typeface="Arial" charset="0"/>
                <a:sym typeface="Arial" charset="0"/>
              </a:rPr>
              <a:t> </a:t>
            </a:r>
            <a:r>
              <a:rPr lang="en-US" altLang="zh-CN" b="0" i="0" u="none" strike="noStrike" kern="0" cap="none" spc="0" baseline="0" dirty="0">
                <a:solidFill>
                  <a:srgbClr val="000000"/>
                </a:solidFill>
                <a:latin typeface="Arial" charset="0"/>
                <a:ea typeface="Arial" charset="0"/>
                <a:cs typeface="Arial" charset="0"/>
                <a:sym typeface="Arial" charset="0"/>
              </a:rPr>
              <a:t>Set up automated email notifications to confirm bookings, provide booking details, and send reminders about upcoming trips. These notifications will enhance the user experience and keep users informed throughout the reservation process.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sng" strike="noStrike" kern="0" cap="none" spc="0" baseline="0" dirty="0">
                <a:solidFill>
                  <a:srgbClr val="000000"/>
                </a:solidFill>
                <a:latin typeface="Arial" charset="0"/>
                <a:ea typeface="Arial" charset="0"/>
                <a:cs typeface="Arial" charset="0"/>
                <a:sym typeface="Arial" charset="0"/>
              </a:rPr>
              <a:t>Feedback and Support</a:t>
            </a:r>
            <a:r>
              <a:rPr lang="en-US" altLang="zh-CN" sz="1400" b="0" i="0" u="sng" strike="noStrike" kern="0" cap="none" spc="0" baseline="0" dirty="0" smtClean="0">
                <a:solidFill>
                  <a:srgbClr val="000000"/>
                </a:solidFill>
                <a:latin typeface="Arial" charset="0"/>
                <a:ea typeface="Arial" charset="0"/>
                <a:cs typeface="Arial" charset="0"/>
                <a:sym typeface="Arial" charset="0"/>
              </a:rPr>
              <a:t>:</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smtClean="0">
                <a:solidFill>
                  <a:srgbClr val="000000"/>
                </a:solidFill>
                <a:latin typeface="Arial" charset="0"/>
                <a:ea typeface="Arial" charset="0"/>
                <a:cs typeface="Arial" charset="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Include features for users to provide feedback on their booking experience and seek support in case of any issues or concerns. This will help in continuously improving the platform and addressing any customer inquiries promptly.</a:t>
            </a:r>
          </a:p>
          <a:p>
            <a:pPr marL="285750" indent="-196850" algn="l">
              <a:lnSpc>
                <a:spcPct val="100000"/>
              </a:lnSpc>
              <a:spcBef>
                <a:spcPts val="0"/>
              </a:spcBef>
              <a:spcAft>
                <a:spcPts val="0"/>
              </a:spcAft>
              <a:buNone/>
            </a:pPr>
            <a:endParaRPr lang="en-US" altLang="zh-CN" sz="1400" b="0" i="0" u="sng"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sng" strike="noStrike" kern="0" cap="none" spc="0" baseline="0" dirty="0">
                <a:solidFill>
                  <a:srgbClr val="000000"/>
                </a:solidFill>
                <a:latin typeface="Arial" charset="0"/>
                <a:ea typeface="Arial" charset="0"/>
                <a:cs typeface="Arial" charset="0"/>
                <a:sym typeface="Arial" charset="0"/>
              </a:rPr>
              <a:t>Scalability and Performance</a:t>
            </a:r>
            <a:r>
              <a:rPr lang="en-US" altLang="zh-CN" sz="1400" b="0" i="0" u="sng" strike="noStrike" kern="0" cap="none" spc="0" baseline="0" dirty="0" smtClean="0">
                <a:solidFill>
                  <a:srgbClr val="000000"/>
                </a:solidFill>
                <a:latin typeface="Arial" charset="0"/>
                <a:ea typeface="Arial" charset="0"/>
                <a:cs typeface="Arial" charset="0"/>
                <a:sym typeface="Arial" charset="0"/>
              </a:rPr>
              <a:t>:</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smtClean="0">
                <a:solidFill>
                  <a:srgbClr val="000000"/>
                </a:solidFill>
                <a:latin typeface="Arial" charset="0"/>
                <a:ea typeface="Arial" charset="0"/>
                <a:cs typeface="Arial" charset="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algn="l">
              <a:lnSpc>
                <a:spcPct val="100000"/>
              </a:lnSpc>
              <a:spcBef>
                <a:spcPts val="0"/>
              </a:spcBef>
              <a:spcAft>
                <a:spcPts val="0"/>
              </a:spcAft>
              <a:buClr>
                <a:srgbClr val="000000"/>
              </a:buClr>
              <a:buSzPts val="1400"/>
            </a:pPr>
            <a:r>
              <a:rPr lang="en-US" altLang="zh-CN" sz="1400" b="0" i="0" u="none" strike="noStrike" kern="0" cap="none" spc="0" baseline="0" dirty="0" smtClean="0">
                <a:solidFill>
                  <a:srgbClr val="000000"/>
                </a:solidFill>
                <a:latin typeface="Arial" charset="0"/>
                <a:ea typeface="Arial" charset="0"/>
                <a:cs typeface="Arial" charset="0"/>
                <a:sym typeface="Arial" charset="0"/>
              </a:rPr>
              <a:t>.</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770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28063" y="1059160"/>
            <a:ext cx="5314500" cy="3789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7"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pic>
        <p:nvPicPr>
          <p:cNvPr id="98" name="图片"/>
          <p:cNvPicPr>
            <a:picLocks/>
          </p:cNvPicPr>
          <p:nvPr/>
        </p:nvPicPr>
        <p:blipFill>
          <a:blip r:embed="rId4" cstate="print"/>
          <a:stretch>
            <a:fillRect/>
          </a:stretch>
        </p:blipFill>
        <p:spPr>
          <a:xfrm>
            <a:off x="4564380" y="1712691"/>
            <a:ext cx="4165598" cy="2090952"/>
          </a:xfrm>
          <a:prstGeom prst="rect">
            <a:avLst/>
          </a:prstGeom>
          <a:noFill/>
          <a:ln w="12700" cap="flat" cmpd="sng">
            <a:noFill/>
            <a:prstDash val="solid"/>
            <a:round/>
          </a:ln>
        </p:spPr>
      </p:pic>
      <p:sp>
        <p:nvSpPr>
          <p:cNvPr id="99" name="矩形"/>
          <p:cNvSpPr>
            <a:spLocks/>
          </p:cNvSpPr>
          <p:nvPr/>
        </p:nvSpPr>
        <p:spPr>
          <a:xfrm>
            <a:off x="1000361" y="1361511"/>
            <a:ext cx="3318600"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4865736" y="1287522"/>
            <a:ext cx="3581098"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98</TotalTime>
  <Words>1294</Words>
  <Application>Microsoft Office PowerPoint</Application>
  <PresentationFormat>On-screen Show (16:9)</PresentationFormat>
  <Paragraphs>121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Lucida Sans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ABINOW</cp:lastModifiedBy>
  <cp:revision>16</cp:revision>
  <dcterms:modified xsi:type="dcterms:W3CDTF">2024-04-08T09:55:17Z</dcterms:modified>
</cp:coreProperties>
</file>