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20"/>
  </p:notesMasterIdLst>
  <p:sldIdLst>
    <p:sldId id="256" r:id="rId2"/>
    <p:sldId id="258" r:id="rId3"/>
    <p:sldId id="295" r:id="rId4"/>
    <p:sldId id="296" r:id="rId5"/>
    <p:sldId id="297" r:id="rId6"/>
    <p:sldId id="303" r:id="rId7"/>
    <p:sldId id="305" r:id="rId8"/>
    <p:sldId id="265" r:id="rId9"/>
    <p:sldId id="266" r:id="rId10"/>
    <p:sldId id="308" r:id="rId11"/>
    <p:sldId id="275" r:id="rId12"/>
    <p:sldId id="279" r:id="rId13"/>
    <p:sldId id="280" r:id="rId14"/>
    <p:sldId id="281" r:id="rId15"/>
    <p:sldId id="282" r:id="rId16"/>
    <p:sldId id="283" r:id="rId17"/>
    <p:sldId id="285" r:id="rId18"/>
    <p:sldId id="31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odun Ojo" userId="b8ba8154dd506401" providerId="LiveId" clId="{46EE3313-5C33-4F78-953B-79077588C3BF}"/>
    <pc:docChg chg="undo custSel addSld delSld modSld modMainMaster">
      <pc:chgData name="Abiodun Ojo" userId="b8ba8154dd506401" providerId="LiveId" clId="{46EE3313-5C33-4F78-953B-79077588C3BF}" dt="2024-05-09T12:10:28.372" v="95" actId="1076"/>
      <pc:docMkLst>
        <pc:docMk/>
      </pc:docMkLst>
      <pc:sldChg chg="delSp modSp mod">
        <pc:chgData name="Abiodun Ojo" userId="b8ba8154dd506401" providerId="LiveId" clId="{46EE3313-5C33-4F78-953B-79077588C3BF}" dt="2024-05-09T12:10:28.372" v="95" actId="1076"/>
        <pc:sldMkLst>
          <pc:docMk/>
          <pc:sldMk cId="1914931819" sldId="256"/>
        </pc:sldMkLst>
        <pc:spChg chg="mod">
          <ac:chgData name="Abiodun Ojo" userId="b8ba8154dd506401" providerId="LiveId" clId="{46EE3313-5C33-4F78-953B-79077588C3BF}" dt="2024-05-09T12:10:28.372" v="95" actId="1076"/>
          <ac:spMkLst>
            <pc:docMk/>
            <pc:sldMk cId="1914931819" sldId="256"/>
            <ac:spMk id="2" creationId="{8D6B7CA3-7C98-A886-7C03-D93EFCC959F7}"/>
          </ac:spMkLst>
        </pc:spChg>
        <pc:picChg chg="del">
          <ac:chgData name="Abiodun Ojo" userId="b8ba8154dd506401" providerId="LiveId" clId="{46EE3313-5C33-4F78-953B-79077588C3BF}" dt="2024-05-09T12:09:53.647" v="68" actId="478"/>
          <ac:picMkLst>
            <pc:docMk/>
            <pc:sldMk cId="1914931819" sldId="256"/>
            <ac:picMk id="5" creationId="{314EF818-54AE-8751-12B5-0CCE3A3AC573}"/>
          </ac:picMkLst>
        </pc:picChg>
      </pc:sldChg>
      <pc:sldChg chg="delSp mod delAnim">
        <pc:chgData name="Abiodun Ojo" userId="b8ba8154dd506401" providerId="LiveId" clId="{46EE3313-5C33-4F78-953B-79077588C3BF}" dt="2024-05-09T12:01:11.935" v="1" actId="478"/>
        <pc:sldMkLst>
          <pc:docMk/>
          <pc:sldMk cId="2980611861" sldId="258"/>
        </pc:sldMkLst>
        <pc:picChg chg="del">
          <ac:chgData name="Abiodun Ojo" userId="b8ba8154dd506401" providerId="LiveId" clId="{46EE3313-5C33-4F78-953B-79077588C3BF}" dt="2024-05-09T12:01:11.935" v="1" actId="478"/>
          <ac:picMkLst>
            <pc:docMk/>
            <pc:sldMk cId="2980611861" sldId="258"/>
            <ac:picMk id="31" creationId="{25D9D1FF-E005-FC5E-A53A-6177DA47EC01}"/>
          </ac:picMkLst>
        </pc:picChg>
      </pc:sldChg>
      <pc:sldChg chg="del">
        <pc:chgData name="Abiodun Ojo" userId="b8ba8154dd506401" providerId="LiveId" clId="{46EE3313-5C33-4F78-953B-79077588C3BF}" dt="2024-05-09T12:07:59.257" v="36" actId="47"/>
        <pc:sldMkLst>
          <pc:docMk/>
          <pc:sldMk cId="1826377209" sldId="263"/>
        </pc:sldMkLst>
      </pc:sldChg>
      <pc:sldChg chg="delSp mod delAnim">
        <pc:chgData name="Abiodun Ojo" userId="b8ba8154dd506401" providerId="LiveId" clId="{46EE3313-5C33-4F78-953B-79077588C3BF}" dt="2024-05-09T12:01:45.194" v="9" actId="478"/>
        <pc:sldMkLst>
          <pc:docMk/>
          <pc:sldMk cId="2169377484" sldId="265"/>
        </pc:sldMkLst>
        <pc:picChg chg="del">
          <ac:chgData name="Abiodun Ojo" userId="b8ba8154dd506401" providerId="LiveId" clId="{46EE3313-5C33-4F78-953B-79077588C3BF}" dt="2024-05-09T12:01:45.194" v="9" actId="478"/>
          <ac:picMkLst>
            <pc:docMk/>
            <pc:sldMk cId="2169377484" sldId="265"/>
            <ac:picMk id="4" creationId="{41D70B72-1FF9-D20D-0C5E-7FCEF5DAF948}"/>
          </ac:picMkLst>
        </pc:picChg>
      </pc:sldChg>
      <pc:sldChg chg="delSp mod delAnim">
        <pc:chgData name="Abiodun Ojo" userId="b8ba8154dd506401" providerId="LiveId" clId="{46EE3313-5C33-4F78-953B-79077588C3BF}" dt="2024-05-09T12:01:48.846" v="10" actId="478"/>
        <pc:sldMkLst>
          <pc:docMk/>
          <pc:sldMk cId="827405411" sldId="266"/>
        </pc:sldMkLst>
        <pc:picChg chg="del">
          <ac:chgData name="Abiodun Ojo" userId="b8ba8154dd506401" providerId="LiveId" clId="{46EE3313-5C33-4F78-953B-79077588C3BF}" dt="2024-05-09T12:01:48.846" v="10" actId="478"/>
          <ac:picMkLst>
            <pc:docMk/>
            <pc:sldMk cId="827405411" sldId="266"/>
            <ac:picMk id="4" creationId="{6A65CC38-873B-8E64-4038-9DB8DF75D81C}"/>
          </ac:picMkLst>
        </pc:picChg>
      </pc:sldChg>
      <pc:sldChg chg="delSp del mod delAnim">
        <pc:chgData name="Abiodun Ojo" userId="b8ba8154dd506401" providerId="LiveId" clId="{46EE3313-5C33-4F78-953B-79077588C3BF}" dt="2024-05-09T12:08:52.285" v="47" actId="47"/>
        <pc:sldMkLst>
          <pc:docMk/>
          <pc:sldMk cId="2238665117" sldId="268"/>
        </pc:sldMkLst>
        <pc:picChg chg="del">
          <ac:chgData name="Abiodun Ojo" userId="b8ba8154dd506401" providerId="LiveId" clId="{46EE3313-5C33-4F78-953B-79077588C3BF}" dt="2024-05-09T12:01:57.258" v="12" actId="478"/>
          <ac:picMkLst>
            <pc:docMk/>
            <pc:sldMk cId="2238665117" sldId="268"/>
            <ac:picMk id="5" creationId="{C85E825F-E7E5-9EA3-F3CD-9571C32B5F98}"/>
          </ac:picMkLst>
        </pc:picChg>
      </pc:sldChg>
      <pc:sldChg chg="delSp del mod delAnim">
        <pc:chgData name="Abiodun Ojo" userId="b8ba8154dd506401" providerId="LiveId" clId="{46EE3313-5C33-4F78-953B-79077588C3BF}" dt="2024-05-09T12:09:28.917" v="65" actId="47"/>
        <pc:sldMkLst>
          <pc:docMk/>
          <pc:sldMk cId="2103325507" sldId="270"/>
        </pc:sldMkLst>
        <pc:picChg chg="del">
          <ac:chgData name="Abiodun Ojo" userId="b8ba8154dd506401" providerId="LiveId" clId="{46EE3313-5C33-4F78-953B-79077588C3BF}" dt="2024-05-09T12:02:28.440" v="21" actId="478"/>
          <ac:picMkLst>
            <pc:docMk/>
            <pc:sldMk cId="2103325507" sldId="270"/>
            <ac:picMk id="3" creationId="{205DA254-1D8D-C080-A98A-1E1535294C59}"/>
          </ac:picMkLst>
        </pc:picChg>
      </pc:sldChg>
      <pc:sldChg chg="delSp del mod delAnim">
        <pc:chgData name="Abiodun Ojo" userId="b8ba8154dd506401" providerId="LiveId" clId="{46EE3313-5C33-4F78-953B-79077588C3BF}" dt="2024-05-09T12:09:32.195" v="66" actId="47"/>
        <pc:sldMkLst>
          <pc:docMk/>
          <pc:sldMk cId="2685784504" sldId="271"/>
        </pc:sldMkLst>
        <pc:picChg chg="del">
          <ac:chgData name="Abiodun Ojo" userId="b8ba8154dd506401" providerId="LiveId" clId="{46EE3313-5C33-4F78-953B-79077588C3BF}" dt="2024-05-09T12:02:31.948" v="22" actId="478"/>
          <ac:picMkLst>
            <pc:docMk/>
            <pc:sldMk cId="2685784504" sldId="271"/>
            <ac:picMk id="3" creationId="{85438210-2D00-3D66-B439-732E391F7440}"/>
          </ac:picMkLst>
        </pc:picChg>
      </pc:sldChg>
      <pc:sldChg chg="delSp mod delAnim">
        <pc:chgData name="Abiodun Ojo" userId="b8ba8154dd506401" providerId="LiveId" clId="{46EE3313-5C33-4F78-953B-79077588C3BF}" dt="2024-05-09T12:02:35.596" v="23" actId="478"/>
        <pc:sldMkLst>
          <pc:docMk/>
          <pc:sldMk cId="1158338289" sldId="275"/>
        </pc:sldMkLst>
        <pc:picChg chg="del">
          <ac:chgData name="Abiodun Ojo" userId="b8ba8154dd506401" providerId="LiveId" clId="{46EE3313-5C33-4F78-953B-79077588C3BF}" dt="2024-05-09T12:02:35.596" v="23" actId="478"/>
          <ac:picMkLst>
            <pc:docMk/>
            <pc:sldMk cId="1158338289" sldId="275"/>
            <ac:picMk id="6" creationId="{D3BE8B3F-98E9-E5F9-F0B7-F4364810F606}"/>
          </ac:picMkLst>
        </pc:picChg>
      </pc:sldChg>
      <pc:sldChg chg="delSp mod delAnim">
        <pc:chgData name="Abiodun Ojo" userId="b8ba8154dd506401" providerId="LiveId" clId="{46EE3313-5C33-4F78-953B-79077588C3BF}" dt="2024-05-09T12:05:49.942" v="24" actId="478"/>
        <pc:sldMkLst>
          <pc:docMk/>
          <pc:sldMk cId="1331022067" sldId="279"/>
        </pc:sldMkLst>
        <pc:picChg chg="del">
          <ac:chgData name="Abiodun Ojo" userId="b8ba8154dd506401" providerId="LiveId" clId="{46EE3313-5C33-4F78-953B-79077588C3BF}" dt="2024-05-09T12:05:49.942" v="24" actId="478"/>
          <ac:picMkLst>
            <pc:docMk/>
            <pc:sldMk cId="1331022067" sldId="279"/>
            <ac:picMk id="6" creationId="{4A05D917-BF02-4880-B3F4-86051E59BF1F}"/>
          </ac:picMkLst>
        </pc:picChg>
      </pc:sldChg>
      <pc:sldChg chg="delSp mod delAnim">
        <pc:chgData name="Abiodun Ojo" userId="b8ba8154dd506401" providerId="LiveId" clId="{46EE3313-5C33-4F78-953B-79077588C3BF}" dt="2024-05-09T12:05:54.854" v="25" actId="478"/>
        <pc:sldMkLst>
          <pc:docMk/>
          <pc:sldMk cId="648848933" sldId="280"/>
        </pc:sldMkLst>
        <pc:picChg chg="del">
          <ac:chgData name="Abiodun Ojo" userId="b8ba8154dd506401" providerId="LiveId" clId="{46EE3313-5C33-4F78-953B-79077588C3BF}" dt="2024-05-09T12:05:54.854" v="25" actId="478"/>
          <ac:picMkLst>
            <pc:docMk/>
            <pc:sldMk cId="648848933" sldId="280"/>
            <ac:picMk id="2" creationId="{C7ACB820-B4DC-449D-B800-EF6B57120BE3}"/>
          </ac:picMkLst>
        </pc:picChg>
      </pc:sldChg>
      <pc:sldChg chg="addSp delSp mod delAnim">
        <pc:chgData name="Abiodun Ojo" userId="b8ba8154dd506401" providerId="LiveId" clId="{46EE3313-5C33-4F78-953B-79077588C3BF}" dt="2024-05-09T12:06:06.558" v="28" actId="478"/>
        <pc:sldMkLst>
          <pc:docMk/>
          <pc:sldMk cId="460354807" sldId="281"/>
        </pc:sldMkLst>
        <pc:picChg chg="add del">
          <ac:chgData name="Abiodun Ojo" userId="b8ba8154dd506401" providerId="LiveId" clId="{46EE3313-5C33-4F78-953B-79077588C3BF}" dt="2024-05-09T12:06:06.558" v="28" actId="478"/>
          <ac:picMkLst>
            <pc:docMk/>
            <pc:sldMk cId="460354807" sldId="281"/>
            <ac:picMk id="2" creationId="{02A9943D-37E7-32B5-D74C-3ABBE0070D06}"/>
          </ac:picMkLst>
        </pc:picChg>
        <pc:picChg chg="del">
          <ac:chgData name="Abiodun Ojo" userId="b8ba8154dd506401" providerId="LiveId" clId="{46EE3313-5C33-4F78-953B-79077588C3BF}" dt="2024-05-09T12:06:04.378" v="26" actId="478"/>
          <ac:picMkLst>
            <pc:docMk/>
            <pc:sldMk cId="460354807" sldId="281"/>
            <ac:picMk id="3" creationId="{C0F82552-0259-4D96-A31C-C4282BA6FF29}"/>
          </ac:picMkLst>
        </pc:picChg>
      </pc:sldChg>
      <pc:sldChg chg="delSp mod delAnim">
        <pc:chgData name="Abiodun Ojo" userId="b8ba8154dd506401" providerId="LiveId" clId="{46EE3313-5C33-4F78-953B-79077588C3BF}" dt="2024-05-09T12:06:14.505" v="29" actId="478"/>
        <pc:sldMkLst>
          <pc:docMk/>
          <pc:sldMk cId="4004037046" sldId="282"/>
        </pc:sldMkLst>
        <pc:picChg chg="del">
          <ac:chgData name="Abiodun Ojo" userId="b8ba8154dd506401" providerId="LiveId" clId="{46EE3313-5C33-4F78-953B-79077588C3BF}" dt="2024-05-09T12:06:14.505" v="29" actId="478"/>
          <ac:picMkLst>
            <pc:docMk/>
            <pc:sldMk cId="4004037046" sldId="282"/>
            <ac:picMk id="4" creationId="{63013D10-DB7F-4274-9F1C-EFF2B5E40F2F}"/>
          </ac:picMkLst>
        </pc:picChg>
      </pc:sldChg>
      <pc:sldChg chg="delSp mod delAnim">
        <pc:chgData name="Abiodun Ojo" userId="b8ba8154dd506401" providerId="LiveId" clId="{46EE3313-5C33-4F78-953B-79077588C3BF}" dt="2024-05-09T12:06:21.097" v="30" actId="478"/>
        <pc:sldMkLst>
          <pc:docMk/>
          <pc:sldMk cId="2668631545" sldId="283"/>
        </pc:sldMkLst>
        <pc:picChg chg="del">
          <ac:chgData name="Abiodun Ojo" userId="b8ba8154dd506401" providerId="LiveId" clId="{46EE3313-5C33-4F78-953B-79077588C3BF}" dt="2024-05-09T12:06:21.097" v="30" actId="478"/>
          <ac:picMkLst>
            <pc:docMk/>
            <pc:sldMk cId="2668631545" sldId="283"/>
            <ac:picMk id="2" creationId="{91327581-3615-4C55-AC77-3AFCBCF16797}"/>
          </ac:picMkLst>
        </pc:picChg>
      </pc:sldChg>
      <pc:sldChg chg="del">
        <pc:chgData name="Abiodun Ojo" userId="b8ba8154dd506401" providerId="LiveId" clId="{46EE3313-5C33-4F78-953B-79077588C3BF}" dt="2024-05-09T12:09:40.501" v="67" actId="47"/>
        <pc:sldMkLst>
          <pc:docMk/>
          <pc:sldMk cId="1934793296" sldId="284"/>
        </pc:sldMkLst>
      </pc:sldChg>
      <pc:sldChg chg="delSp mod delAnim">
        <pc:chgData name="Abiodun Ojo" userId="b8ba8154dd506401" providerId="LiveId" clId="{46EE3313-5C33-4F78-953B-79077588C3BF}" dt="2024-05-09T12:06:24.191" v="31" actId="478"/>
        <pc:sldMkLst>
          <pc:docMk/>
          <pc:sldMk cId="332714094" sldId="285"/>
        </pc:sldMkLst>
        <pc:picChg chg="del">
          <ac:chgData name="Abiodun Ojo" userId="b8ba8154dd506401" providerId="LiveId" clId="{46EE3313-5C33-4F78-953B-79077588C3BF}" dt="2024-05-09T12:06:24.191" v="31" actId="478"/>
          <ac:picMkLst>
            <pc:docMk/>
            <pc:sldMk cId="332714094" sldId="285"/>
            <ac:picMk id="3" creationId="{4A88222C-20F8-E492-D4A5-5F9DFA1FB61C}"/>
          </ac:picMkLst>
        </pc:picChg>
      </pc:sldChg>
      <pc:sldChg chg="delSp add del mod delAnim">
        <pc:chgData name="Abiodun Ojo" userId="b8ba8154dd506401" providerId="LiveId" clId="{46EE3313-5C33-4F78-953B-79077588C3BF}" dt="2024-05-09T12:09:20.016" v="64" actId="47"/>
        <pc:sldMkLst>
          <pc:docMk/>
          <pc:sldMk cId="2823067799" sldId="292"/>
        </pc:sldMkLst>
        <pc:picChg chg="del">
          <ac:chgData name="Abiodun Ojo" userId="b8ba8154dd506401" providerId="LiveId" clId="{46EE3313-5C33-4F78-953B-79077588C3BF}" dt="2024-05-09T12:02:21.961" v="20" actId="478"/>
          <ac:picMkLst>
            <pc:docMk/>
            <pc:sldMk cId="2823067799" sldId="292"/>
            <ac:picMk id="3" creationId="{3614A1EE-91AF-1D43-5886-2F110AABD23B}"/>
          </ac:picMkLst>
        </pc:picChg>
      </pc:sldChg>
      <pc:sldChg chg="delSp del mod delAnim">
        <pc:chgData name="Abiodun Ojo" userId="b8ba8154dd506401" providerId="LiveId" clId="{46EE3313-5C33-4F78-953B-79077588C3BF}" dt="2024-05-09T12:07:27.648" v="33" actId="47"/>
        <pc:sldMkLst>
          <pc:docMk/>
          <pc:sldMk cId="598141736" sldId="293"/>
        </pc:sldMkLst>
        <pc:picChg chg="del">
          <ac:chgData name="Abiodun Ojo" userId="b8ba8154dd506401" providerId="LiveId" clId="{46EE3313-5C33-4F78-953B-79077588C3BF}" dt="2024-05-09T12:01:05.107" v="0" actId="478"/>
          <ac:picMkLst>
            <pc:docMk/>
            <pc:sldMk cId="598141736" sldId="293"/>
            <ac:picMk id="6" creationId="{A670C3CD-6DE7-EABE-7546-42FD1FC099A4}"/>
          </ac:picMkLst>
        </pc:picChg>
      </pc:sldChg>
      <pc:sldChg chg="delSp del mod delAnim">
        <pc:chgData name="Abiodun Ojo" userId="b8ba8154dd506401" providerId="LiveId" clId="{46EE3313-5C33-4F78-953B-79077588C3BF}" dt="2024-05-09T12:08:32.392" v="37" actId="47"/>
        <pc:sldMkLst>
          <pc:docMk/>
          <pc:sldMk cId="2112695191" sldId="294"/>
        </pc:sldMkLst>
        <pc:picChg chg="del">
          <ac:chgData name="Abiodun Ojo" userId="b8ba8154dd506401" providerId="LiveId" clId="{46EE3313-5C33-4F78-953B-79077588C3BF}" dt="2024-05-09T12:02:00.563" v="13" actId="478"/>
          <ac:picMkLst>
            <pc:docMk/>
            <pc:sldMk cId="2112695191" sldId="294"/>
            <ac:picMk id="12" creationId="{25DCD740-3A06-DE8D-0FC8-387D2A19E545}"/>
          </ac:picMkLst>
        </pc:picChg>
      </pc:sldChg>
      <pc:sldChg chg="delSp mod delAnim">
        <pc:chgData name="Abiodun Ojo" userId="b8ba8154dd506401" providerId="LiveId" clId="{46EE3313-5C33-4F78-953B-79077588C3BF}" dt="2024-05-09T12:01:15.779" v="2" actId="478"/>
        <pc:sldMkLst>
          <pc:docMk/>
          <pc:sldMk cId="377812948" sldId="295"/>
        </pc:sldMkLst>
        <pc:picChg chg="del">
          <ac:chgData name="Abiodun Ojo" userId="b8ba8154dd506401" providerId="LiveId" clId="{46EE3313-5C33-4F78-953B-79077588C3BF}" dt="2024-05-09T12:01:15.779" v="2" actId="478"/>
          <ac:picMkLst>
            <pc:docMk/>
            <pc:sldMk cId="377812948" sldId="295"/>
            <ac:picMk id="45" creationId="{733CF19F-A905-54C9-8006-093EFD9CD9EE}"/>
          </ac:picMkLst>
        </pc:picChg>
      </pc:sldChg>
      <pc:sldChg chg="delSp mod delAnim">
        <pc:chgData name="Abiodun Ojo" userId="b8ba8154dd506401" providerId="LiveId" clId="{46EE3313-5C33-4F78-953B-79077588C3BF}" dt="2024-05-09T12:01:19.145" v="3" actId="478"/>
        <pc:sldMkLst>
          <pc:docMk/>
          <pc:sldMk cId="1396844517" sldId="296"/>
        </pc:sldMkLst>
        <pc:picChg chg="del">
          <ac:chgData name="Abiodun Ojo" userId="b8ba8154dd506401" providerId="LiveId" clId="{46EE3313-5C33-4F78-953B-79077588C3BF}" dt="2024-05-09T12:01:19.145" v="3" actId="478"/>
          <ac:picMkLst>
            <pc:docMk/>
            <pc:sldMk cId="1396844517" sldId="296"/>
            <ac:picMk id="34" creationId="{29AF455B-DB48-C8F5-02C8-CB43E566C35F}"/>
          </ac:picMkLst>
        </pc:picChg>
      </pc:sldChg>
      <pc:sldChg chg="delSp mod delAnim">
        <pc:chgData name="Abiodun Ojo" userId="b8ba8154dd506401" providerId="LiveId" clId="{46EE3313-5C33-4F78-953B-79077588C3BF}" dt="2024-05-09T12:01:24.901" v="4" actId="478"/>
        <pc:sldMkLst>
          <pc:docMk/>
          <pc:sldMk cId="1318981500" sldId="297"/>
        </pc:sldMkLst>
        <pc:picChg chg="del">
          <ac:chgData name="Abiodun Ojo" userId="b8ba8154dd506401" providerId="LiveId" clId="{46EE3313-5C33-4F78-953B-79077588C3BF}" dt="2024-05-09T12:01:24.901" v="4" actId="478"/>
          <ac:picMkLst>
            <pc:docMk/>
            <pc:sldMk cId="1318981500" sldId="297"/>
            <ac:picMk id="7" creationId="{00000000-0000-0000-0000-000000000000}"/>
          </ac:picMkLst>
        </pc:picChg>
      </pc:sldChg>
      <pc:sldChg chg="delSp del mod delAnim">
        <pc:chgData name="Abiodun Ojo" userId="b8ba8154dd506401" providerId="LiveId" clId="{46EE3313-5C33-4F78-953B-79077588C3BF}" dt="2024-05-09T12:07:49.949" v="34" actId="47"/>
        <pc:sldMkLst>
          <pc:docMk/>
          <pc:sldMk cId="1831369952" sldId="300"/>
        </pc:sldMkLst>
        <pc:picChg chg="del">
          <ac:chgData name="Abiodun Ojo" userId="b8ba8154dd506401" providerId="LiveId" clId="{46EE3313-5C33-4F78-953B-79077588C3BF}" dt="2024-05-09T12:01:28.345" v="5" actId="478"/>
          <ac:picMkLst>
            <pc:docMk/>
            <pc:sldMk cId="1831369952" sldId="300"/>
            <ac:picMk id="5" creationId="{00000000-0000-0000-0000-000000000000}"/>
          </ac:picMkLst>
        </pc:picChg>
      </pc:sldChg>
      <pc:sldChg chg="delSp del mod delAnim">
        <pc:chgData name="Abiodun Ojo" userId="b8ba8154dd506401" providerId="LiveId" clId="{46EE3313-5C33-4F78-953B-79077588C3BF}" dt="2024-05-09T12:07:51.255" v="35" actId="47"/>
        <pc:sldMkLst>
          <pc:docMk/>
          <pc:sldMk cId="2467811052" sldId="302"/>
        </pc:sldMkLst>
        <pc:picChg chg="del">
          <ac:chgData name="Abiodun Ojo" userId="b8ba8154dd506401" providerId="LiveId" clId="{46EE3313-5C33-4F78-953B-79077588C3BF}" dt="2024-05-09T12:01:32.743" v="6" actId="478"/>
          <ac:picMkLst>
            <pc:docMk/>
            <pc:sldMk cId="2467811052" sldId="302"/>
            <ac:picMk id="3" creationId="{00000000-0000-0000-0000-000000000000}"/>
          </ac:picMkLst>
        </pc:picChg>
      </pc:sldChg>
      <pc:sldChg chg="delSp mod delAnim">
        <pc:chgData name="Abiodun Ojo" userId="b8ba8154dd506401" providerId="LiveId" clId="{46EE3313-5C33-4F78-953B-79077588C3BF}" dt="2024-05-09T12:01:37.923" v="7" actId="478"/>
        <pc:sldMkLst>
          <pc:docMk/>
          <pc:sldMk cId="2958895478" sldId="303"/>
        </pc:sldMkLst>
        <pc:picChg chg="del">
          <ac:chgData name="Abiodun Ojo" userId="b8ba8154dd506401" providerId="LiveId" clId="{46EE3313-5C33-4F78-953B-79077588C3BF}" dt="2024-05-09T12:01:37.923" v="7" actId="478"/>
          <ac:picMkLst>
            <pc:docMk/>
            <pc:sldMk cId="2958895478" sldId="303"/>
            <ac:picMk id="6" creationId="{00000000-0000-0000-0000-000000000000}"/>
          </ac:picMkLst>
        </pc:picChg>
      </pc:sldChg>
      <pc:sldChg chg="delSp mod delAnim">
        <pc:chgData name="Abiodun Ojo" userId="b8ba8154dd506401" providerId="LiveId" clId="{46EE3313-5C33-4F78-953B-79077588C3BF}" dt="2024-05-09T12:01:40.850" v="8" actId="478"/>
        <pc:sldMkLst>
          <pc:docMk/>
          <pc:sldMk cId="86444618" sldId="305"/>
        </pc:sldMkLst>
        <pc:picChg chg="del">
          <ac:chgData name="Abiodun Ojo" userId="b8ba8154dd506401" providerId="LiveId" clId="{46EE3313-5C33-4F78-953B-79077588C3BF}" dt="2024-05-09T12:01:40.850" v="8" actId="478"/>
          <ac:picMkLst>
            <pc:docMk/>
            <pc:sldMk cId="86444618" sldId="305"/>
            <ac:picMk id="3" creationId="{BEB1F54E-9A2F-66F6-A7FB-29C9603166D8}"/>
          </ac:picMkLst>
        </pc:picChg>
      </pc:sldChg>
      <pc:sldChg chg="delSp mod delAnim">
        <pc:chgData name="Abiodun Ojo" userId="b8ba8154dd506401" providerId="LiveId" clId="{46EE3313-5C33-4F78-953B-79077588C3BF}" dt="2024-05-09T12:01:52.916" v="11" actId="478"/>
        <pc:sldMkLst>
          <pc:docMk/>
          <pc:sldMk cId="1233040321" sldId="308"/>
        </pc:sldMkLst>
        <pc:picChg chg="del">
          <ac:chgData name="Abiodun Ojo" userId="b8ba8154dd506401" providerId="LiveId" clId="{46EE3313-5C33-4F78-953B-79077588C3BF}" dt="2024-05-09T12:01:52.916" v="11" actId="478"/>
          <ac:picMkLst>
            <pc:docMk/>
            <pc:sldMk cId="1233040321" sldId="308"/>
            <ac:picMk id="6" creationId="{AE7A476E-A4E9-93D2-342F-29F875C1F413}"/>
          </ac:picMkLst>
        </pc:picChg>
      </pc:sldChg>
      <pc:sldChg chg="delSp add del mod delAnim">
        <pc:chgData name="Abiodun Ojo" userId="b8ba8154dd506401" providerId="LiveId" clId="{46EE3313-5C33-4F78-953B-79077588C3BF}" dt="2024-05-09T12:08:53.008" v="48" actId="47"/>
        <pc:sldMkLst>
          <pc:docMk/>
          <pc:sldMk cId="3775626576" sldId="309"/>
        </pc:sldMkLst>
        <pc:picChg chg="del">
          <ac:chgData name="Abiodun Ojo" userId="b8ba8154dd506401" providerId="LiveId" clId="{46EE3313-5C33-4F78-953B-79077588C3BF}" dt="2024-05-09T12:02:03.899" v="14" actId="478"/>
          <ac:picMkLst>
            <pc:docMk/>
            <pc:sldMk cId="3775626576" sldId="309"/>
            <ac:picMk id="39" creationId="{F189FD8A-B3A6-F822-C304-76EE5EFD0AE5}"/>
          </ac:picMkLst>
        </pc:picChg>
      </pc:sldChg>
      <pc:sldChg chg="delSp mod delAnim">
        <pc:chgData name="Abiodun Ojo" userId="b8ba8154dd506401" providerId="LiveId" clId="{46EE3313-5C33-4F78-953B-79077588C3BF}" dt="2024-05-09T12:06:29.432" v="32" actId="478"/>
        <pc:sldMkLst>
          <pc:docMk/>
          <pc:sldMk cId="2902978789" sldId="310"/>
        </pc:sldMkLst>
        <pc:picChg chg="del">
          <ac:chgData name="Abiodun Ojo" userId="b8ba8154dd506401" providerId="LiveId" clId="{46EE3313-5C33-4F78-953B-79077588C3BF}" dt="2024-05-09T12:06:29.432" v="32" actId="478"/>
          <ac:picMkLst>
            <pc:docMk/>
            <pc:sldMk cId="2902978789" sldId="310"/>
            <ac:picMk id="2" creationId="{FBDE7AAF-CB7A-57D3-54E2-286939AA8EFA}"/>
          </ac:picMkLst>
        </pc:picChg>
      </pc:sldChg>
      <pc:sldChg chg="delSp del mod delAnim">
        <pc:chgData name="Abiodun Ojo" userId="b8ba8154dd506401" providerId="LiveId" clId="{46EE3313-5C33-4F78-953B-79077588C3BF}" dt="2024-05-09T12:09:04.690" v="51" actId="47"/>
        <pc:sldMkLst>
          <pc:docMk/>
          <pc:sldMk cId="193630325" sldId="311"/>
        </pc:sldMkLst>
        <pc:picChg chg="del">
          <ac:chgData name="Abiodun Ojo" userId="b8ba8154dd506401" providerId="LiveId" clId="{46EE3313-5C33-4F78-953B-79077588C3BF}" dt="2024-05-09T12:02:12.177" v="17" actId="478"/>
          <ac:picMkLst>
            <pc:docMk/>
            <pc:sldMk cId="193630325" sldId="311"/>
            <ac:picMk id="5" creationId="{433A4F40-1DE0-4E2E-056A-A7611395B1D6}"/>
          </ac:picMkLst>
        </pc:picChg>
      </pc:sldChg>
      <pc:sldChg chg="delSp del mod delAnim">
        <pc:chgData name="Abiodun Ojo" userId="b8ba8154dd506401" providerId="LiveId" clId="{46EE3313-5C33-4F78-953B-79077588C3BF}" dt="2024-05-09T12:09:07.196" v="52" actId="47"/>
        <pc:sldMkLst>
          <pc:docMk/>
          <pc:sldMk cId="2502533279" sldId="312"/>
        </pc:sldMkLst>
        <pc:picChg chg="del">
          <ac:chgData name="Abiodun Ojo" userId="b8ba8154dd506401" providerId="LiveId" clId="{46EE3313-5C33-4F78-953B-79077588C3BF}" dt="2024-05-09T12:02:15.362" v="18" actId="478"/>
          <ac:picMkLst>
            <pc:docMk/>
            <pc:sldMk cId="2502533279" sldId="312"/>
            <ac:picMk id="11" creationId="{4EF1999B-F203-1C2C-5022-266D263661C4}"/>
          </ac:picMkLst>
        </pc:picChg>
      </pc:sldChg>
      <pc:sldChg chg="delSp del mod delAnim">
        <pc:chgData name="Abiodun Ojo" userId="b8ba8154dd506401" providerId="LiveId" clId="{46EE3313-5C33-4F78-953B-79077588C3BF}" dt="2024-05-09T12:08:54.904" v="50" actId="47"/>
        <pc:sldMkLst>
          <pc:docMk/>
          <pc:sldMk cId="3281593175" sldId="313"/>
        </pc:sldMkLst>
        <pc:picChg chg="del">
          <ac:chgData name="Abiodun Ojo" userId="b8ba8154dd506401" providerId="LiveId" clId="{46EE3313-5C33-4F78-953B-79077588C3BF}" dt="2024-05-09T12:02:08.764" v="16" actId="478"/>
          <ac:picMkLst>
            <pc:docMk/>
            <pc:sldMk cId="3281593175" sldId="313"/>
            <ac:picMk id="22" creationId="{35F4BEC5-6F1F-5049-2E4A-06FAE1218B45}"/>
          </ac:picMkLst>
        </pc:picChg>
      </pc:sldChg>
      <pc:sldChg chg="delSp del mod delAnim">
        <pc:chgData name="Abiodun Ojo" userId="b8ba8154dd506401" providerId="LiveId" clId="{46EE3313-5C33-4F78-953B-79077588C3BF}" dt="2024-05-09T12:08:54.130" v="49" actId="47"/>
        <pc:sldMkLst>
          <pc:docMk/>
          <pc:sldMk cId="1577761299" sldId="314"/>
        </pc:sldMkLst>
        <pc:picChg chg="del">
          <ac:chgData name="Abiodun Ojo" userId="b8ba8154dd506401" providerId="LiveId" clId="{46EE3313-5C33-4F78-953B-79077588C3BF}" dt="2024-05-09T12:02:06.257" v="15" actId="478"/>
          <ac:picMkLst>
            <pc:docMk/>
            <pc:sldMk cId="1577761299" sldId="314"/>
            <ac:picMk id="10" creationId="{3BB4953C-AF58-C76A-1F33-0812AA9FFB88}"/>
          </ac:picMkLst>
        </pc:picChg>
      </pc:sldChg>
      <pc:sldChg chg="delSp del mod delAnim">
        <pc:chgData name="Abiodun Ojo" userId="b8ba8154dd506401" providerId="LiveId" clId="{46EE3313-5C33-4F78-953B-79077588C3BF}" dt="2024-05-09T12:09:09.842" v="53" actId="47"/>
        <pc:sldMkLst>
          <pc:docMk/>
          <pc:sldMk cId="1362956661" sldId="317"/>
        </pc:sldMkLst>
        <pc:picChg chg="del">
          <ac:chgData name="Abiodun Ojo" userId="b8ba8154dd506401" providerId="LiveId" clId="{46EE3313-5C33-4F78-953B-79077588C3BF}" dt="2024-05-09T12:02:18.218" v="19" actId="478"/>
          <ac:picMkLst>
            <pc:docMk/>
            <pc:sldMk cId="1362956661" sldId="317"/>
            <ac:picMk id="7" creationId="{B62C9274-F1D6-B588-4C2A-4B59FD19B788}"/>
          </ac:picMkLst>
        </pc:picChg>
      </pc:sldChg>
      <pc:sldMasterChg chg="modSldLayout">
        <pc:chgData name="Abiodun Ojo" userId="b8ba8154dd506401" providerId="LiveId" clId="{46EE3313-5C33-4F78-953B-79077588C3BF}" dt="2024-05-09T12:09:15.409" v="63"/>
        <pc:sldMasterMkLst>
          <pc:docMk/>
          <pc:sldMasterMk cId="1994082184" sldId="2147483702"/>
        </pc:sldMasterMkLst>
        <pc:sldLayoutChg chg="addSp delSp modSp mod">
          <pc:chgData name="Abiodun Ojo" userId="b8ba8154dd506401" providerId="LiveId" clId="{46EE3313-5C33-4F78-953B-79077588C3BF}" dt="2024-05-09T12:09:15.409" v="63"/>
          <pc:sldLayoutMkLst>
            <pc:docMk/>
            <pc:sldMasterMk cId="1994082184" sldId="2147483702"/>
            <pc:sldLayoutMk cId="826577222" sldId="2147483704"/>
          </pc:sldLayoutMkLst>
          <pc:spChg chg="add del mod modVis">
            <ac:chgData name="Abiodun Ojo" userId="b8ba8154dd506401" providerId="LiveId" clId="{46EE3313-5C33-4F78-953B-79077588C3BF}" dt="2024-05-09T12:09:15.393" v="56"/>
            <ac:spMkLst>
              <pc:docMk/>
              <pc:sldMasterMk cId="1994082184" sldId="2147483702"/>
              <pc:sldLayoutMk cId="826577222" sldId="2147483704"/>
              <ac:spMk id="7" creationId="{89BEB400-D1BF-42A4-8F4C-AE1D8E0050BD}"/>
            </ac:spMkLst>
          </pc:spChg>
          <pc:spChg chg="add mod modVis">
            <ac:chgData name="Abiodun Ojo" userId="b8ba8154dd506401" providerId="LiveId" clId="{46EE3313-5C33-4F78-953B-79077588C3BF}" dt="2024-05-09T12:09:15.409" v="63"/>
            <ac:spMkLst>
              <pc:docMk/>
              <pc:sldMasterMk cId="1994082184" sldId="2147483702"/>
              <pc:sldLayoutMk cId="826577222" sldId="2147483704"/>
              <ac:spMk id="8" creationId="{DB8BCA7B-9EFA-4FBC-A6F7-DAC7F2023B1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8828-DBA8-8042-ABD9-7A659D856EE4}" type="datetimeFigureOut">
              <a:rPr lang="en-GB" smtClean="0"/>
              <a:t>09/05/2024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D49A7-6AE0-6E47-96A4-F528B08FA0D6}" type="slidenum">
              <a:rPr lang="en-GB" smtClean="0"/>
              <a:t>‹#›</a:t>
            </a:fld>
            <a:endParaRPr lang="en-GB"/>
          </a:p>
        </p:txBody>
      </p:sp>
    </p:spTree>
    <p:extLst>
      <p:ext uri="{BB962C8B-B14F-4D97-AF65-F5344CB8AC3E}">
        <p14:creationId xmlns:p14="http://schemas.microsoft.com/office/powerpoint/2010/main" val="46411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CD49A7-6AE0-6E47-96A4-F528B08FA0D6}" type="slidenum">
              <a:rPr lang="en-GB" smtClean="0"/>
              <a:t>1</a:t>
            </a:fld>
            <a:endParaRPr lang="en-GB"/>
          </a:p>
        </p:txBody>
      </p:sp>
    </p:spTree>
    <p:extLst>
      <p:ext uri="{BB962C8B-B14F-4D97-AF65-F5344CB8AC3E}">
        <p14:creationId xmlns:p14="http://schemas.microsoft.com/office/powerpoint/2010/main" val="71796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2CD49A7-6AE0-6E47-96A4-F528B08FA0D6}" type="slidenum">
              <a:rPr lang="en-GB" smtClean="0"/>
              <a:t>10</a:t>
            </a:fld>
            <a:endParaRPr lang="en-GB"/>
          </a:p>
        </p:txBody>
      </p:sp>
    </p:spTree>
    <p:extLst>
      <p:ext uri="{BB962C8B-B14F-4D97-AF65-F5344CB8AC3E}">
        <p14:creationId xmlns:p14="http://schemas.microsoft.com/office/powerpoint/2010/main" val="91312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11</a:t>
            </a:fld>
            <a:endParaRPr lang="en-GB"/>
          </a:p>
        </p:txBody>
      </p:sp>
    </p:spTree>
    <p:extLst>
      <p:ext uri="{BB962C8B-B14F-4D97-AF65-F5344CB8AC3E}">
        <p14:creationId xmlns:p14="http://schemas.microsoft.com/office/powerpoint/2010/main" val="3290774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12</a:t>
            </a:fld>
            <a:endParaRPr lang="en-GB"/>
          </a:p>
        </p:txBody>
      </p:sp>
    </p:spTree>
    <p:extLst>
      <p:ext uri="{BB962C8B-B14F-4D97-AF65-F5344CB8AC3E}">
        <p14:creationId xmlns:p14="http://schemas.microsoft.com/office/powerpoint/2010/main" val="63374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13</a:t>
            </a:fld>
            <a:endParaRPr lang="en-GB"/>
          </a:p>
        </p:txBody>
      </p:sp>
    </p:spTree>
    <p:extLst>
      <p:ext uri="{BB962C8B-B14F-4D97-AF65-F5344CB8AC3E}">
        <p14:creationId xmlns:p14="http://schemas.microsoft.com/office/powerpoint/2010/main" val="3788039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14</a:t>
            </a:fld>
            <a:endParaRPr lang="en-GB"/>
          </a:p>
        </p:txBody>
      </p:sp>
    </p:spTree>
    <p:extLst>
      <p:ext uri="{BB962C8B-B14F-4D97-AF65-F5344CB8AC3E}">
        <p14:creationId xmlns:p14="http://schemas.microsoft.com/office/powerpoint/2010/main" val="2282472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15</a:t>
            </a:fld>
            <a:endParaRPr lang="en-GB"/>
          </a:p>
        </p:txBody>
      </p:sp>
    </p:spTree>
    <p:extLst>
      <p:ext uri="{BB962C8B-B14F-4D97-AF65-F5344CB8AC3E}">
        <p14:creationId xmlns:p14="http://schemas.microsoft.com/office/powerpoint/2010/main" val="373481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16</a:t>
            </a:fld>
            <a:endParaRPr lang="en-GB"/>
          </a:p>
        </p:txBody>
      </p:sp>
    </p:spTree>
    <p:extLst>
      <p:ext uri="{BB962C8B-B14F-4D97-AF65-F5344CB8AC3E}">
        <p14:creationId xmlns:p14="http://schemas.microsoft.com/office/powerpoint/2010/main" val="760646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dirty="0">
              <a:latin typeface="Times New Roman"/>
              <a:cs typeface="Times New Roman"/>
            </a:endParaRPr>
          </a:p>
          <a:p>
            <a:endParaRPr lang="en-GB" sz="1200" b="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17</a:t>
            </a:fld>
            <a:endParaRPr lang="en-GB"/>
          </a:p>
        </p:txBody>
      </p:sp>
    </p:spTree>
    <p:extLst>
      <p:ext uri="{BB962C8B-B14F-4D97-AF65-F5344CB8AC3E}">
        <p14:creationId xmlns:p14="http://schemas.microsoft.com/office/powerpoint/2010/main" val="186081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18</a:t>
            </a:fld>
            <a:endParaRPr lang="en-GB"/>
          </a:p>
        </p:txBody>
      </p:sp>
    </p:spTree>
    <p:extLst>
      <p:ext uri="{BB962C8B-B14F-4D97-AF65-F5344CB8AC3E}">
        <p14:creationId xmlns:p14="http://schemas.microsoft.com/office/powerpoint/2010/main" val="293746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2</a:t>
            </a:fld>
            <a:endParaRPr lang="en-GB"/>
          </a:p>
        </p:txBody>
      </p:sp>
    </p:spTree>
    <p:extLst>
      <p:ext uri="{BB962C8B-B14F-4D97-AF65-F5344CB8AC3E}">
        <p14:creationId xmlns:p14="http://schemas.microsoft.com/office/powerpoint/2010/main" val="15197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3</a:t>
            </a:fld>
            <a:endParaRPr lang="en-GB"/>
          </a:p>
        </p:txBody>
      </p:sp>
    </p:spTree>
    <p:extLst>
      <p:ext uri="{BB962C8B-B14F-4D97-AF65-F5344CB8AC3E}">
        <p14:creationId xmlns:p14="http://schemas.microsoft.com/office/powerpoint/2010/main" val="8561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CD49A7-6AE0-6E47-96A4-F528B08FA0D6}" type="slidenum">
              <a:rPr lang="en-GB" smtClean="0"/>
              <a:t>4</a:t>
            </a:fld>
            <a:endParaRPr lang="en-GB"/>
          </a:p>
        </p:txBody>
      </p:sp>
    </p:spTree>
    <p:extLst>
      <p:ext uri="{BB962C8B-B14F-4D97-AF65-F5344CB8AC3E}">
        <p14:creationId xmlns:p14="http://schemas.microsoft.com/office/powerpoint/2010/main" val="404905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B2CD49A7-6AE0-6E47-96A4-F528B08FA0D6}" type="slidenum">
              <a:rPr lang="en-GB" smtClean="0"/>
              <a:t>5</a:t>
            </a:fld>
            <a:endParaRPr lang="en-GB"/>
          </a:p>
        </p:txBody>
      </p:sp>
    </p:spTree>
    <p:extLst>
      <p:ext uri="{BB962C8B-B14F-4D97-AF65-F5344CB8AC3E}">
        <p14:creationId xmlns:p14="http://schemas.microsoft.com/office/powerpoint/2010/main" val="245558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6</a:t>
            </a:fld>
            <a:endParaRPr lang="en-GB"/>
          </a:p>
        </p:txBody>
      </p:sp>
    </p:spTree>
    <p:extLst>
      <p:ext uri="{BB962C8B-B14F-4D97-AF65-F5344CB8AC3E}">
        <p14:creationId xmlns:p14="http://schemas.microsoft.com/office/powerpoint/2010/main" val="160761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7</a:t>
            </a:fld>
            <a:endParaRPr lang="en-GB"/>
          </a:p>
        </p:txBody>
      </p:sp>
    </p:spTree>
    <p:extLst>
      <p:ext uri="{BB962C8B-B14F-4D97-AF65-F5344CB8AC3E}">
        <p14:creationId xmlns:p14="http://schemas.microsoft.com/office/powerpoint/2010/main" val="354677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8</a:t>
            </a:fld>
            <a:endParaRPr lang="en-GB"/>
          </a:p>
        </p:txBody>
      </p:sp>
    </p:spTree>
    <p:extLst>
      <p:ext uri="{BB962C8B-B14F-4D97-AF65-F5344CB8AC3E}">
        <p14:creationId xmlns:p14="http://schemas.microsoft.com/office/powerpoint/2010/main" val="234066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2CD49A7-6AE0-6E47-96A4-F528B08FA0D6}" type="slidenum">
              <a:rPr lang="en-GB" smtClean="0"/>
              <a:t>9</a:t>
            </a:fld>
            <a:endParaRPr lang="en-GB"/>
          </a:p>
        </p:txBody>
      </p:sp>
    </p:spTree>
    <p:extLst>
      <p:ext uri="{BB962C8B-B14F-4D97-AF65-F5344CB8AC3E}">
        <p14:creationId xmlns:p14="http://schemas.microsoft.com/office/powerpoint/2010/main" val="386384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220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84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9638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2546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079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1104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68997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3820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DB8BCA7B-9EFA-4FBC-A6F7-DAC7F2023B16}"/>
              </a:ext>
            </a:extLst>
          </p:cNvPr>
          <p:cNvSpPr/>
          <p:nvPr userDrawn="1">
            <p:custDataLst>
              <p:tags r:id="rId1"/>
            </p:custDataLst>
          </p:nvPr>
        </p:nvSpPr>
        <p:spPr>
          <a:xfrm>
            <a:off x="0" y="0"/>
            <a:ext cx="12700" cy="12700"/>
          </a:xfrm>
          <a:prstGeom prst="octagon">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2A54C80-263E-416B-A8E0-580EDEADCBDC}"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8265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3891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094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63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426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724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5850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5/9/2024</a:t>
            </a:fld>
            <a:endParaRPr lang="en-US"/>
          </a:p>
        </p:txBody>
      </p:sp>
    </p:spTree>
    <p:extLst>
      <p:ext uri="{BB962C8B-B14F-4D97-AF65-F5344CB8AC3E}">
        <p14:creationId xmlns:p14="http://schemas.microsoft.com/office/powerpoint/2010/main" val="181413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9408218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ocw.tudelft.nl/course-lectures/1-1-introduction-to-data-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CA3-7C98-A886-7C03-D93EFCC959F7}"/>
              </a:ext>
            </a:extLst>
          </p:cNvPr>
          <p:cNvSpPr>
            <a:spLocks noGrp="1"/>
          </p:cNvSpPr>
          <p:nvPr>
            <p:ph type="ctrTitle"/>
          </p:nvPr>
        </p:nvSpPr>
        <p:spPr>
          <a:xfrm>
            <a:off x="2409825" y="1638300"/>
            <a:ext cx="6206953" cy="2349548"/>
          </a:xfrm>
        </p:spPr>
        <p:txBody>
          <a:bodyPr>
            <a:noAutofit/>
          </a:bodyPr>
          <a:lstStyle/>
          <a:p>
            <a:pPr algn="ctr">
              <a:lnSpc>
                <a:spcPct val="90000"/>
              </a:lnSpc>
            </a:pPr>
            <a:r>
              <a:rPr lang="en-GB" sz="4800" b="1" dirty="0">
                <a:solidFill>
                  <a:schemeClr val="accent1">
                    <a:lumMod val="50000"/>
                  </a:schemeClr>
                </a:solidFill>
                <a:latin typeface="Times New Roman"/>
                <a:ea typeface="+mj-lt"/>
                <a:cs typeface="+mj-lt"/>
              </a:rPr>
              <a:t>NEW YORK FLIGHT OPERATION ANALYSIS</a:t>
            </a:r>
            <a:endParaRPr lang="en-US" sz="4800" b="1" dirty="0">
              <a:solidFill>
                <a:schemeClr val="accent1">
                  <a:lumMod val="50000"/>
                </a:schemeClr>
              </a:solidFill>
              <a:latin typeface="Times New Roman"/>
              <a:ea typeface="+mj-lt"/>
              <a:cs typeface="+mj-lt"/>
            </a:endParaRPr>
          </a:p>
        </p:txBody>
      </p:sp>
    </p:spTree>
    <p:extLst>
      <p:ext uri="{BB962C8B-B14F-4D97-AF65-F5344CB8AC3E}">
        <p14:creationId xmlns:p14="http://schemas.microsoft.com/office/powerpoint/2010/main" val="19149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8C11-0B7C-E81B-98C8-F428F2D4968C}"/>
              </a:ext>
            </a:extLst>
          </p:cNvPr>
          <p:cNvSpPr>
            <a:spLocks noGrp="1"/>
          </p:cNvSpPr>
          <p:nvPr>
            <p:ph type="title"/>
          </p:nvPr>
        </p:nvSpPr>
        <p:spPr>
          <a:xfrm>
            <a:off x="677334" y="609600"/>
            <a:ext cx="8596668" cy="616310"/>
          </a:xfrm>
        </p:spPr>
        <p:txBody>
          <a:bodyPr>
            <a:normAutofit/>
          </a:bodyPr>
          <a:lstStyle/>
          <a:p>
            <a:r>
              <a:rPr lang="en-US" sz="2900" b="1">
                <a:solidFill>
                  <a:schemeClr val="accent1">
                    <a:lumMod val="50000"/>
                  </a:schemeClr>
                </a:solidFill>
                <a:latin typeface="Times New Roman"/>
                <a:ea typeface="+mj-lt"/>
                <a:cs typeface="+mj-lt"/>
              </a:rPr>
              <a:t>ETL</a:t>
            </a:r>
          </a:p>
        </p:txBody>
      </p:sp>
      <p:sp>
        <p:nvSpPr>
          <p:cNvPr id="3" name="Content Placeholder 2">
            <a:extLst>
              <a:ext uri="{FF2B5EF4-FFF2-40B4-BE49-F238E27FC236}">
                <a16:creationId xmlns:a16="http://schemas.microsoft.com/office/drawing/2014/main" id="{F2B3B982-593B-7411-8A3C-16645AEFA582}"/>
              </a:ext>
            </a:extLst>
          </p:cNvPr>
          <p:cNvSpPr>
            <a:spLocks noGrp="1"/>
          </p:cNvSpPr>
          <p:nvPr>
            <p:ph idx="1"/>
          </p:nvPr>
        </p:nvSpPr>
        <p:spPr>
          <a:xfrm>
            <a:off x="662957" y="1441722"/>
            <a:ext cx="8611045" cy="4599640"/>
          </a:xfrm>
        </p:spPr>
        <p:txBody>
          <a:bodyPr vert="horz" lIns="91440" tIns="45720" rIns="91440" bIns="45720" rtlCol="0" anchor="t">
            <a:normAutofit/>
          </a:bodyPr>
          <a:lstStyle/>
          <a:p>
            <a:r>
              <a:rPr lang="en-US">
                <a:solidFill>
                  <a:srgbClr val="0D0D0D"/>
                </a:solidFill>
                <a:latin typeface="Times New Roman"/>
                <a:ea typeface="+mn-lt"/>
                <a:cs typeface="+mn-lt"/>
              </a:rPr>
              <a:t>We opted for ETL (Extract, Transform, Load) due to its ability to refine data before loading, ensuring accuracy and consistency. This process enables thorough data cleaning, transformation, and enhancement, enhancing overall data quality and usability for analysis. </a:t>
            </a:r>
            <a:endParaRPr lang="en-US">
              <a:solidFill>
                <a:srgbClr val="404040"/>
              </a:solidFill>
              <a:latin typeface="Times New Roman"/>
              <a:ea typeface="+mn-lt"/>
              <a:cs typeface="Times New Roman"/>
            </a:endParaRPr>
          </a:p>
          <a:p>
            <a:r>
              <a:rPr lang="en-US">
                <a:solidFill>
                  <a:srgbClr val="0D0D0D"/>
                </a:solidFill>
                <a:latin typeface="Times New Roman"/>
                <a:ea typeface="+mn-lt"/>
                <a:cs typeface="+mn-lt"/>
              </a:rPr>
              <a:t>In contrast, ELT (Extract, Load, Transform) loads raw data directly, potentially compromising data integrity and complicating subsequent processing steps. Therefore, ETL was chosen to streamline data preparation and optimize it for analytical insights. </a:t>
            </a:r>
          </a:p>
          <a:p>
            <a:endParaRPr lang="en-US">
              <a:solidFill>
                <a:srgbClr val="0D0D0D"/>
              </a:solidFill>
              <a:latin typeface="Times New Roman"/>
              <a:cs typeface="Times New Roman"/>
            </a:endParaRPr>
          </a:p>
          <a:p>
            <a:endParaRPr lang="en-US">
              <a:solidFill>
                <a:srgbClr val="0D0D0D"/>
              </a:solidFill>
              <a:latin typeface="Times New Roman"/>
              <a:cs typeface="Times New Roman"/>
            </a:endParaRPr>
          </a:p>
        </p:txBody>
      </p:sp>
      <p:pic>
        <p:nvPicPr>
          <p:cNvPr id="5" name="Picture 4">
            <a:extLst>
              <a:ext uri="{FF2B5EF4-FFF2-40B4-BE49-F238E27FC236}">
                <a16:creationId xmlns:a16="http://schemas.microsoft.com/office/drawing/2014/main" id="{DAB4D32F-62B7-4170-BE29-23BE20227FDA}"/>
              </a:ext>
            </a:extLst>
          </p:cNvPr>
          <p:cNvPicPr>
            <a:picLocks noChangeAspect="1"/>
          </p:cNvPicPr>
          <p:nvPr/>
        </p:nvPicPr>
        <p:blipFill>
          <a:blip r:embed="rId3"/>
          <a:stretch>
            <a:fillRect/>
          </a:stretch>
        </p:blipFill>
        <p:spPr>
          <a:xfrm>
            <a:off x="1781176" y="4026694"/>
            <a:ext cx="7058024" cy="2007394"/>
          </a:xfrm>
          <a:prstGeom prst="rect">
            <a:avLst/>
          </a:prstGeom>
        </p:spPr>
      </p:pic>
    </p:spTree>
    <p:extLst>
      <p:ext uri="{BB962C8B-B14F-4D97-AF65-F5344CB8AC3E}">
        <p14:creationId xmlns:p14="http://schemas.microsoft.com/office/powerpoint/2010/main" val="123304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EA15F-77C6-8F2D-9B58-253B57DD8E5F}"/>
              </a:ext>
            </a:extLst>
          </p:cNvPr>
          <p:cNvSpPr txBox="1"/>
          <p:nvPr/>
        </p:nvSpPr>
        <p:spPr>
          <a:xfrm>
            <a:off x="1657049" y="185005"/>
            <a:ext cx="7481104" cy="538609"/>
          </a:xfrm>
          <a:prstGeom prst="rect">
            <a:avLst/>
          </a:prstGeom>
          <a:noFill/>
        </p:spPr>
        <p:txBody>
          <a:bodyPr wrap="square" lIns="91440" tIns="45720" rIns="91440" bIns="45720" rtlCol="0" anchor="t">
            <a:spAutoFit/>
          </a:bodyPr>
          <a:lstStyle/>
          <a:p>
            <a:pPr lvl="1" algn="ctr"/>
            <a:r>
              <a:rPr lang="en-GB" sz="2900" b="1">
                <a:solidFill>
                  <a:schemeClr val="accent1">
                    <a:lumMod val="50000"/>
                  </a:schemeClr>
                </a:solidFill>
                <a:latin typeface="Times New Roman"/>
                <a:ea typeface="+mj-ea"/>
                <a:cs typeface="Times New Roman"/>
              </a:rPr>
              <a:t>DATA MART</a:t>
            </a:r>
            <a:endParaRPr lang="en-US" sz="2900" b="1">
              <a:solidFill>
                <a:schemeClr val="accent1">
                  <a:lumMod val="50000"/>
                </a:schemeClr>
              </a:solidFill>
              <a:latin typeface="Times New Roman"/>
              <a:ea typeface="+mj-ea"/>
              <a:cs typeface="Times New Roman"/>
            </a:endParaRPr>
          </a:p>
        </p:txBody>
      </p:sp>
      <p:pic>
        <p:nvPicPr>
          <p:cNvPr id="3" name="Picture 2" descr="A screenshot of a computer&#10;&#10;Description automatically generated">
            <a:extLst>
              <a:ext uri="{FF2B5EF4-FFF2-40B4-BE49-F238E27FC236}">
                <a16:creationId xmlns:a16="http://schemas.microsoft.com/office/drawing/2014/main" id="{20912835-4B09-0D82-1C4E-57B1BC2665F8}"/>
              </a:ext>
            </a:extLst>
          </p:cNvPr>
          <p:cNvPicPr>
            <a:picLocks noChangeAspect="1"/>
          </p:cNvPicPr>
          <p:nvPr/>
        </p:nvPicPr>
        <p:blipFill>
          <a:blip r:embed="rId3"/>
          <a:stretch>
            <a:fillRect/>
          </a:stretch>
        </p:blipFill>
        <p:spPr>
          <a:xfrm>
            <a:off x="2227026" y="1940439"/>
            <a:ext cx="7310766" cy="4674829"/>
          </a:xfrm>
          <a:prstGeom prst="rect">
            <a:avLst/>
          </a:prstGeom>
        </p:spPr>
      </p:pic>
      <p:sp>
        <p:nvSpPr>
          <p:cNvPr id="2" name="TextBox 1">
            <a:extLst>
              <a:ext uri="{FF2B5EF4-FFF2-40B4-BE49-F238E27FC236}">
                <a16:creationId xmlns:a16="http://schemas.microsoft.com/office/drawing/2014/main" id="{585EFC54-9A8A-AA31-B954-7B237ED4DD5A}"/>
              </a:ext>
            </a:extLst>
          </p:cNvPr>
          <p:cNvSpPr txBox="1"/>
          <p:nvPr/>
        </p:nvSpPr>
        <p:spPr>
          <a:xfrm>
            <a:off x="510886" y="873124"/>
            <a:ext cx="112683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Data marts, focused subsets of data warehouses, cater to specific departments with relevant data for analysis. Their Constellation schema design, with a central fact table and streamlined dimensions, simplifies complex queries and boosts performance, making it ideal for data analysis tasks within data marts.</a:t>
            </a:r>
            <a:endParaRPr lang="en-US">
              <a:latin typeface="Times New Roman"/>
            </a:endParaRPr>
          </a:p>
        </p:txBody>
      </p:sp>
    </p:spTree>
    <p:extLst>
      <p:ext uri="{BB962C8B-B14F-4D97-AF65-F5344CB8AC3E}">
        <p14:creationId xmlns:p14="http://schemas.microsoft.com/office/powerpoint/2010/main" val="115833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6CF12B-7507-D7DF-C73A-B0221D84A01A}"/>
              </a:ext>
            </a:extLst>
          </p:cNvPr>
          <p:cNvSpPr txBox="1"/>
          <p:nvPr/>
        </p:nvSpPr>
        <p:spPr>
          <a:xfrm>
            <a:off x="323704" y="187842"/>
            <a:ext cx="116922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b="1">
                <a:latin typeface="Times New Roman"/>
              </a:rPr>
              <a:t>BQ1.Month-by-Month breakdown of departures by destination, Airline and Airport departing New York from 2013 to 2023</a:t>
            </a:r>
            <a:endParaRPr lang="en-US" b="1">
              <a:cs typeface="Arial" panose="020B0604020202020204"/>
            </a:endParaRPr>
          </a:p>
        </p:txBody>
      </p:sp>
      <p:pic>
        <p:nvPicPr>
          <p:cNvPr id="2" name="Picture 2">
            <a:extLst>
              <a:ext uri="{FF2B5EF4-FFF2-40B4-BE49-F238E27FC236}">
                <a16:creationId xmlns:a16="http://schemas.microsoft.com/office/drawing/2014/main" id="{96388793-8DFF-1197-8495-D1FA5FA51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96" y="1054590"/>
            <a:ext cx="11375472" cy="493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2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488311" y="266995"/>
            <a:ext cx="11337505" cy="566351"/>
          </a:xfrm>
        </p:spPr>
        <p:txBody>
          <a:bodyPr>
            <a:normAutofit fontScale="90000"/>
          </a:bodyPr>
          <a:lstStyle/>
          <a:p>
            <a:pPr algn="just"/>
            <a:r>
              <a:rPr lang="en-SG" sz="2000" b="1">
                <a:solidFill>
                  <a:schemeClr val="dk1"/>
                </a:solidFill>
                <a:latin typeface="Times New Roman"/>
                <a:cs typeface="Times New Roman"/>
              </a:rPr>
              <a:t>BQ2. Provide a month-by-month breakdown of departure delays by Airline, Airport, and Air temperature leaving New York from 2013 to 2023.</a:t>
            </a:r>
            <a:endParaRPr lang="en-GB" sz="2000" b="1">
              <a:solidFill>
                <a:schemeClr val="dk1"/>
              </a:solidFill>
              <a:latin typeface="Times New Roman"/>
              <a:cs typeface="Times New Roman"/>
            </a:endParaRPr>
          </a:p>
          <a:p>
            <a:endParaRPr lang="en-GB">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9B73172-80BF-BACE-4DB3-ABF433DE5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3" y="833346"/>
            <a:ext cx="11825816" cy="528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4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677334" y="249767"/>
            <a:ext cx="11327168" cy="797707"/>
          </a:xfrm>
        </p:spPr>
        <p:txBody>
          <a:bodyPr>
            <a:normAutofit/>
          </a:bodyPr>
          <a:lstStyle/>
          <a:p>
            <a:pPr algn="just"/>
            <a:r>
              <a:rPr lang="en-SG" sz="1800" b="1">
                <a:solidFill>
                  <a:schemeClr val="dk1"/>
                </a:solidFill>
                <a:latin typeface="Times New Roman"/>
                <a:cs typeface="Times New Roman"/>
              </a:rPr>
              <a:t>BQ3. What is the total number of flights arriving at New York Airports by morning, daytime, evening and night by year by Airline, by airport from 2013 to 2023?</a:t>
            </a:r>
            <a:endParaRPr lang="en-GB" sz="1800" b="1">
              <a:solidFill>
                <a:schemeClr val="dk1"/>
              </a:solidFill>
              <a:latin typeface="Times New Roman"/>
              <a:cs typeface="Times New Roman"/>
            </a:endParaRPr>
          </a:p>
          <a:p>
            <a:endParaRPr lang="en-GB">
              <a:latin typeface="Times New Roman" panose="02020603050405020304" pitchFamily="18" charset="0"/>
              <a:cs typeface="Times New Roman" panose="02020603050405020304" pitchFamily="18" charset="0"/>
            </a:endParaRPr>
          </a:p>
        </p:txBody>
      </p:sp>
      <p:pic>
        <p:nvPicPr>
          <p:cNvPr id="2" name="Picture 1" descr="A screenshot of a graph&#10;&#10;Description automatically generated">
            <a:extLst>
              <a:ext uri="{FF2B5EF4-FFF2-40B4-BE49-F238E27FC236}">
                <a16:creationId xmlns:a16="http://schemas.microsoft.com/office/drawing/2014/main" id="{02A9943D-37E7-32B5-D74C-3ABBE0070D06}"/>
              </a:ext>
            </a:extLst>
          </p:cNvPr>
          <p:cNvPicPr>
            <a:picLocks noChangeAspect="1"/>
          </p:cNvPicPr>
          <p:nvPr/>
        </p:nvPicPr>
        <p:blipFill>
          <a:blip r:embed="rId3"/>
          <a:stretch>
            <a:fillRect/>
          </a:stretch>
        </p:blipFill>
        <p:spPr>
          <a:xfrm>
            <a:off x="437447" y="1435803"/>
            <a:ext cx="11317906" cy="4957509"/>
          </a:xfrm>
          <a:prstGeom prst="rect">
            <a:avLst/>
          </a:prstGeom>
        </p:spPr>
      </p:pic>
      <p:pic>
        <p:nvPicPr>
          <p:cNvPr id="2052" name="Picture 4">
            <a:extLst>
              <a:ext uri="{FF2B5EF4-FFF2-40B4-BE49-F238E27FC236}">
                <a16:creationId xmlns:a16="http://schemas.microsoft.com/office/drawing/2014/main" id="{951831D7-9E08-1771-B537-56DB67170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7295" y="3867325"/>
            <a:ext cx="594043" cy="240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5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C7A8ED-9956-B785-14DC-0D5465297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4" y="956345"/>
            <a:ext cx="12056651" cy="5254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9B02AA-9212-A7B5-BC06-927F60089F31}"/>
              </a:ext>
            </a:extLst>
          </p:cNvPr>
          <p:cNvSpPr txBox="1"/>
          <p:nvPr/>
        </p:nvSpPr>
        <p:spPr>
          <a:xfrm>
            <a:off x="198913" y="173110"/>
            <a:ext cx="11929871" cy="646331"/>
          </a:xfrm>
          <a:prstGeom prst="rect">
            <a:avLst/>
          </a:prstGeom>
          <a:noFill/>
        </p:spPr>
        <p:txBody>
          <a:bodyPr wrap="square" lIns="91440" tIns="45720" rIns="91440" bIns="45720" anchor="t">
            <a:spAutoFit/>
          </a:bodyPr>
          <a:lstStyle/>
          <a:p>
            <a:r>
              <a:rPr lang="en-GB" b="1">
                <a:solidFill>
                  <a:srgbClr val="000000"/>
                </a:solidFill>
                <a:latin typeface="Arial"/>
                <a:cs typeface="Arial"/>
              </a:rPr>
              <a:t>BQ4. What</a:t>
            </a:r>
            <a:r>
              <a:rPr lang="en-GB" sz="1800" b="1" i="0" u="none" strike="noStrike">
                <a:solidFill>
                  <a:srgbClr val="000000"/>
                </a:solidFill>
                <a:effectLst/>
                <a:latin typeface="Arial"/>
                <a:cs typeface="Arial"/>
              </a:rPr>
              <a:t> is the number of flights cancelled by Airline, Airport, destination, and cancellation reason from New York airports by year from 2013 to 2023?</a:t>
            </a:r>
            <a:endParaRPr lang="en-GB" b="1">
              <a:latin typeface="Arial"/>
              <a:cs typeface="Arial"/>
            </a:endParaRPr>
          </a:p>
        </p:txBody>
      </p:sp>
    </p:spTree>
    <p:extLst>
      <p:ext uri="{BB962C8B-B14F-4D97-AF65-F5344CB8AC3E}">
        <p14:creationId xmlns:p14="http://schemas.microsoft.com/office/powerpoint/2010/main" val="400403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B55E595-62FE-126E-8AFE-48F9274A627A}"/>
              </a:ext>
            </a:extLst>
          </p:cNvPr>
          <p:cNvSpPr>
            <a:spLocks noGrp="1"/>
          </p:cNvSpPr>
          <p:nvPr>
            <p:ph type="title"/>
          </p:nvPr>
        </p:nvSpPr>
        <p:spPr>
          <a:xfrm>
            <a:off x="138545" y="609600"/>
            <a:ext cx="12053455" cy="755374"/>
          </a:xfrm>
        </p:spPr>
        <p:txBody>
          <a:bodyPr>
            <a:normAutofit fontScale="90000"/>
          </a:bodyPr>
          <a:lstStyle/>
          <a:p>
            <a:r>
              <a:rPr lang="en-GB" sz="1800">
                <a:solidFill>
                  <a:schemeClr val="tx1"/>
                </a:solidFill>
                <a:latin typeface="Times New Roman"/>
                <a:cs typeface="Times New Roman"/>
              </a:rPr>
              <a:t>BQ5. </a:t>
            </a:r>
            <a:r>
              <a:rPr lang="en-SG" sz="1800" b="1">
                <a:solidFill>
                  <a:schemeClr val="dk1"/>
                </a:solidFill>
                <a:latin typeface="Times New Roman"/>
                <a:ea typeface="+mn-lt"/>
                <a:cs typeface="Times New Roman"/>
              </a:rPr>
              <a:t>How many flights were diverted from New York airports LGA and JFK by humidity, wind speed and visibility from 2013 to 2023?</a:t>
            </a:r>
            <a:br>
              <a:rPr lang="en-SG" sz="1800" b="1">
                <a:solidFill>
                  <a:schemeClr val="dk1"/>
                </a:solidFill>
                <a:latin typeface="Times New Roman"/>
                <a:ea typeface="+mn-lt"/>
                <a:cs typeface="Times New Roman"/>
              </a:rPr>
            </a:br>
            <a:r>
              <a:rPr lang="en-GB" sz="1800">
                <a:solidFill>
                  <a:schemeClr val="tx1"/>
                </a:solidFill>
                <a:latin typeface="Times New Roman"/>
                <a:cs typeface="Times New Roman"/>
              </a:rPr>
              <a:t> </a:t>
            </a:r>
            <a:endParaRPr lang="en-GB" sz="1800">
              <a:solidFill>
                <a:schemeClr val="tx1"/>
              </a:solidFill>
              <a:latin typeface="Times New Roman" panose="02020603050405020304" pitchFamily="18" charset="0"/>
              <a:cs typeface="Times New Roman" panose="02020603050405020304" pitchFamily="18" charset="0"/>
            </a:endParaRPr>
          </a:p>
        </p:txBody>
      </p:sp>
      <p:pic>
        <p:nvPicPr>
          <p:cNvPr id="3" name="Picture 2" descr="A screenshot of a data dashboard&#10;&#10;Description automatically generated">
            <a:extLst>
              <a:ext uri="{FF2B5EF4-FFF2-40B4-BE49-F238E27FC236}">
                <a16:creationId xmlns:a16="http://schemas.microsoft.com/office/drawing/2014/main" id="{201E2059-4A47-4BC6-A4A4-4DC4EF8C58DA}"/>
              </a:ext>
            </a:extLst>
          </p:cNvPr>
          <p:cNvPicPr>
            <a:picLocks noChangeAspect="1"/>
          </p:cNvPicPr>
          <p:nvPr/>
        </p:nvPicPr>
        <p:blipFill>
          <a:blip r:embed="rId3"/>
          <a:stretch>
            <a:fillRect/>
          </a:stretch>
        </p:blipFill>
        <p:spPr>
          <a:xfrm>
            <a:off x="646123" y="1212574"/>
            <a:ext cx="10354386" cy="5035826"/>
          </a:xfrm>
          <a:prstGeom prst="rect">
            <a:avLst/>
          </a:prstGeom>
        </p:spPr>
      </p:pic>
    </p:spTree>
    <p:extLst>
      <p:ext uri="{BB962C8B-B14F-4D97-AF65-F5344CB8AC3E}">
        <p14:creationId xmlns:p14="http://schemas.microsoft.com/office/powerpoint/2010/main" val="266863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7B4-5FCF-02E7-F375-43D0F2857151}"/>
              </a:ext>
            </a:extLst>
          </p:cNvPr>
          <p:cNvSpPr>
            <a:spLocks noGrp="1"/>
          </p:cNvSpPr>
          <p:nvPr>
            <p:ph type="title"/>
          </p:nvPr>
        </p:nvSpPr>
        <p:spPr>
          <a:xfrm>
            <a:off x="656800" y="365712"/>
            <a:ext cx="10478815" cy="730001"/>
          </a:xfrm>
        </p:spPr>
        <p:txBody>
          <a:bodyPr>
            <a:normAutofit fontScale="90000"/>
          </a:bodyPr>
          <a:lstStyle/>
          <a:p>
            <a:pPr algn="ctr"/>
            <a:r>
              <a:rPr lang="en-GB" sz="3200" b="1">
                <a:solidFill>
                  <a:schemeClr val="accent1">
                    <a:lumMod val="50000"/>
                  </a:schemeClr>
                </a:solidFill>
                <a:latin typeface="Times New Roman"/>
                <a:cs typeface="Times New Roman"/>
              </a:rPr>
              <a:t>FINAL RECOMMENDATIONS</a:t>
            </a:r>
            <a:endParaRPr lang="en-US" sz="3200" b="1">
              <a:solidFill>
                <a:schemeClr val="accent1">
                  <a:lumMod val="50000"/>
                </a:schemeClr>
              </a:solidFill>
              <a:latin typeface="Times New Roman"/>
              <a:cs typeface="Times New Roman"/>
            </a:endParaRPr>
          </a:p>
          <a:p>
            <a:pPr algn="ctr"/>
            <a:br>
              <a:rPr lang="en-US"/>
            </a:br>
            <a:endParaRPr lang="en-US"/>
          </a:p>
          <a:p>
            <a:pPr algn="ctr"/>
            <a:endParaRPr lang="en-GB">
              <a:latin typeface="Times New Roman"/>
              <a:cs typeface="Times New Roman"/>
            </a:endParaRPr>
          </a:p>
        </p:txBody>
      </p:sp>
      <p:sp>
        <p:nvSpPr>
          <p:cNvPr id="6" name="TextBox 5">
            <a:extLst>
              <a:ext uri="{FF2B5EF4-FFF2-40B4-BE49-F238E27FC236}">
                <a16:creationId xmlns:a16="http://schemas.microsoft.com/office/drawing/2014/main" id="{CB63FE41-B4E5-11C5-B6CE-5262C94955E8}"/>
              </a:ext>
            </a:extLst>
          </p:cNvPr>
          <p:cNvSpPr txBox="1"/>
          <p:nvPr/>
        </p:nvSpPr>
        <p:spPr>
          <a:xfrm>
            <a:off x="277748" y="1005063"/>
            <a:ext cx="11584643" cy="4364035"/>
          </a:xfrm>
          <a:prstGeom prst="rect">
            <a:avLst/>
          </a:prstGeom>
          <a:noFill/>
        </p:spPr>
        <p:txBody>
          <a:bodyPr wrap="square" lIns="91440" tIns="45720" rIns="91440" bIns="45720" rtlCol="0" anchor="t">
            <a:spAutoFit/>
          </a:bodyPr>
          <a:lstStyle/>
          <a:p>
            <a:r>
              <a:rPr lang="en-GB" sz="1400" b="1">
                <a:latin typeface="Times New Roman"/>
                <a:cs typeface="Times New Roman"/>
              </a:rPr>
              <a:t>Optimisation of Airline Schedules:</a:t>
            </a:r>
          </a:p>
          <a:p>
            <a:r>
              <a:rPr lang="en-GB" sz="1400">
                <a:latin typeface="Times New Roman"/>
                <a:cs typeface="Times New Roman"/>
              </a:rPr>
              <a:t>From the "Departure Flight by Month Through the Year" section, we can see that in March, there were more departures compared to other months, indicating a high demand during this month. Utilising this trend, airlines could increase flights during this peak period to optimise ticket sales and resource utilisation.</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Enhanced Crisis Management for Delays:</a:t>
            </a:r>
          </a:p>
          <a:p>
            <a:r>
              <a:rPr lang="en-GB" sz="1400">
                <a:latin typeface="Times New Roman"/>
                <a:cs typeface="Times New Roman"/>
              </a:rPr>
              <a:t>The "Delay by Month" graph shows an increase in delays toward the middle of the year, peaking in July. This could be used to advise airlines and airports to ramp up their operational and customer service staff during the summer season to handle potential delays more effectively.</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Resource Allocation at Airports:</a:t>
            </a:r>
          </a:p>
          <a:p>
            <a:r>
              <a:rPr lang="en-GB" sz="1400">
                <a:latin typeface="Times New Roman"/>
                <a:cs typeface="Times New Roman"/>
              </a:rPr>
              <a:t>According to the "Flight Arriving Time Dashboard", morning and daytime see higher numbers of arrivals, with 938,956 flights during the daytime and 839,809 flights in the morning throughout the analysed period. This data can be used to argue for increased staffing and better resource distribution during these times to handle the higher passenger load.</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Strategic Responses to Cancellations:</a:t>
            </a:r>
          </a:p>
          <a:p>
            <a:r>
              <a:rPr lang="en-GB" sz="1400">
                <a:latin typeface="Times New Roman"/>
                <a:cs typeface="Times New Roman"/>
              </a:rPr>
              <a:t>The "Flight Cancellation Dashboard" details that weather caused 27,625 out of 75,036 cancellations over the eleven-year period. This statistic underscores the need for better weather forecasting tools and more flexible scheduling practices to mitigate the impact of weather on flight operations.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Safety and Efficiency Improvements:</a:t>
            </a:r>
          </a:p>
          <a:p>
            <a:r>
              <a:rPr lang="en-GB" sz="1400">
                <a:latin typeface="Times New Roman"/>
                <a:cs typeface="Times New Roman"/>
              </a:rPr>
              <a:t>The data on flight diversions due to visibility shows that high visibility (&gt; 9 miles) caused 5406 diversions. Enhancing weather prediction and communication systems to address high visibility can significantly reduce such diversions and improve safety.</a:t>
            </a:r>
          </a:p>
        </p:txBody>
      </p:sp>
    </p:spTree>
    <p:extLst>
      <p:ext uri="{BB962C8B-B14F-4D97-AF65-F5344CB8AC3E}">
        <p14:creationId xmlns:p14="http://schemas.microsoft.com/office/powerpoint/2010/main" val="332714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005AFC-B2A1-D1A9-CE35-8FB827848491}"/>
              </a:ext>
            </a:extLst>
          </p:cNvPr>
          <p:cNvSpPr>
            <a:spLocks noGrp="1"/>
          </p:cNvSpPr>
          <p:nvPr>
            <p:ph type="title"/>
          </p:nvPr>
        </p:nvSpPr>
        <p:spPr>
          <a:xfrm>
            <a:off x="0" y="246840"/>
            <a:ext cx="10971326" cy="516270"/>
          </a:xfrm>
        </p:spPr>
        <p:txBody>
          <a:bodyPr>
            <a:normAutofit fontScale="90000"/>
          </a:bodyPr>
          <a:lstStyle/>
          <a:p>
            <a:pPr algn="ctr"/>
            <a:r>
              <a:rPr lang="en-GB" sz="2900" b="1">
                <a:solidFill>
                  <a:schemeClr val="accent1">
                    <a:lumMod val="50000"/>
                  </a:schemeClr>
                </a:solidFill>
                <a:latin typeface="Times New Roman"/>
                <a:cs typeface="Times New Roman"/>
              </a:rPr>
              <a:t>FINAL RECOMMENDATIONS</a:t>
            </a:r>
            <a:endParaRPr lang="en-GB" sz="2900">
              <a:solidFill>
                <a:srgbClr val="000000"/>
              </a:solidFill>
              <a:latin typeface="Times New Roman"/>
              <a:cs typeface="Times New Roman"/>
            </a:endParaRPr>
          </a:p>
          <a:p>
            <a:pPr algn="ctr"/>
            <a:endParaRPr lang="en-GB">
              <a:latin typeface="Times New Roman"/>
              <a:cs typeface="Times New Roman"/>
            </a:endParaRPr>
          </a:p>
        </p:txBody>
      </p:sp>
      <p:sp>
        <p:nvSpPr>
          <p:cNvPr id="9" name="TextBox 8">
            <a:extLst>
              <a:ext uri="{FF2B5EF4-FFF2-40B4-BE49-F238E27FC236}">
                <a16:creationId xmlns:a16="http://schemas.microsoft.com/office/drawing/2014/main" id="{EB81FDF2-6EBC-DC3A-736A-20D1FC1B9250}"/>
              </a:ext>
            </a:extLst>
          </p:cNvPr>
          <p:cNvSpPr txBox="1"/>
          <p:nvPr/>
        </p:nvSpPr>
        <p:spPr>
          <a:xfrm>
            <a:off x="702614" y="777240"/>
            <a:ext cx="10268712" cy="5478423"/>
          </a:xfrm>
          <a:prstGeom prst="rect">
            <a:avLst/>
          </a:prstGeom>
          <a:noFill/>
        </p:spPr>
        <p:txBody>
          <a:bodyPr wrap="square" lIns="91440" tIns="45720" rIns="91440" bIns="45720" rtlCol="0" anchor="t">
            <a:spAutoFit/>
          </a:bodyPr>
          <a:lstStyle/>
          <a:p>
            <a:r>
              <a:rPr lang="en-GB" sz="1400" b="1">
                <a:latin typeface="Times New Roman"/>
                <a:cs typeface="Times New Roman"/>
              </a:rPr>
              <a:t>Dynamic Pricing and Capacity Management:</a:t>
            </a:r>
          </a:p>
          <a:p>
            <a:r>
              <a:rPr lang="en-GB" sz="1400">
                <a:latin typeface="Times New Roman"/>
                <a:cs typeface="Times New Roman"/>
              </a:rPr>
              <a:t>The "Departure Flight by Airport" shows LaGuardia and JFK as major hubs with significant traffic. Airlines could use this data to adjust ticket prices dynamically. For instance, during March, where there is a spike in departures, prices could be increased slightly to manage demand, whereas in slower months like February, prices could be reduced to attract more passengers.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Improve Passenger Communication:</a:t>
            </a:r>
          </a:p>
          <a:p>
            <a:r>
              <a:rPr lang="en-GB" sz="1400">
                <a:latin typeface="Times New Roman"/>
                <a:cs typeface="Times New Roman"/>
              </a:rPr>
              <a:t>The "Delay by Airline" data shows that JetBlue Airways leads in volume of departures but also experiences significant delays. Recommendations could include JetBlue developing a dedicated notification system within their app to alert passengers of expected delays, specifically during peak delay periods like July and December, enhancing transparency and improving customer satisfaction.</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Weather Adaptation Plan:</a:t>
            </a:r>
          </a:p>
          <a:p>
            <a:r>
              <a:rPr lang="en-GB" sz="1400">
                <a:latin typeface="Times New Roman"/>
                <a:cs typeface="Times New Roman"/>
              </a:rPr>
              <a:t>From the "Flight Cancellation Dashboard" weather emerges as a major cause of cancellations, particularly at JFK and LaGuardia airports. A recommendation could be the installation of advanced weather prediction systems at these airports to better anticipate adverse weather and adjust flight schedules proactively to minimise cancellations.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Enhanced Staff Training and Flexibility:</a:t>
            </a:r>
          </a:p>
          <a:p>
            <a:r>
              <a:rPr lang="en-GB" sz="1400">
                <a:latin typeface="Times New Roman"/>
                <a:cs typeface="Times New Roman"/>
              </a:rPr>
              <a:t>The "Flight Arriving Time Dashboard" shows high numbers of arrivals in the morning and daytime. An effective strategy might be to implement shift flexibility and peak time bonuses for staff during these periods to ensure that all positions are covered, and service quality remains high, especially in customer service and baggage handling areas.</a:t>
            </a:r>
          </a:p>
          <a:p>
            <a:endParaRPr lang="en-GB" sz="1400">
              <a:latin typeface="Times New Roman" panose="02020603050405020304" pitchFamily="18" charset="0"/>
              <a:cs typeface="Times New Roman" panose="02020603050405020304" pitchFamily="18" charset="0"/>
            </a:endParaRPr>
          </a:p>
          <a:p>
            <a:r>
              <a:rPr lang="en-GB" sz="1400" b="1">
                <a:latin typeface="Times New Roman"/>
                <a:cs typeface="Times New Roman"/>
              </a:rPr>
              <a:t>Developing Contingency Plans for Diversions:</a:t>
            </a:r>
          </a:p>
          <a:p>
            <a:r>
              <a:rPr lang="en-GB" sz="1400">
                <a:latin typeface="Times New Roman"/>
                <a:cs typeface="Times New Roman"/>
              </a:rPr>
              <a:t>Considering the data showing a significant number of diversions at JFK and LaGuardia due to visibility issues, as detailed in the "Flight Diversions" dashboard, airports could develop agreements with alternative landing sites and arrange for efficient passenger transfers. This could include shuttle services or partnership deals with local transport companies to look after passenger movement during diversions or significant delays.</a:t>
            </a:r>
          </a:p>
        </p:txBody>
      </p:sp>
    </p:spTree>
    <p:extLst>
      <p:ext uri="{BB962C8B-B14F-4D97-AF65-F5344CB8AC3E}">
        <p14:creationId xmlns:p14="http://schemas.microsoft.com/office/powerpoint/2010/main" val="29029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9DE4-6793-AA1B-98E0-88377FFC4D72}"/>
              </a:ext>
            </a:extLst>
          </p:cNvPr>
          <p:cNvSpPr>
            <a:spLocks noGrp="1"/>
          </p:cNvSpPr>
          <p:nvPr>
            <p:ph type="title"/>
          </p:nvPr>
        </p:nvSpPr>
        <p:spPr>
          <a:xfrm>
            <a:off x="2728206" y="188795"/>
            <a:ext cx="6386084" cy="497873"/>
          </a:xfrm>
        </p:spPr>
        <p:txBody>
          <a:bodyPr vert="horz" lIns="91440" tIns="45720" rIns="91440" bIns="45720" rtlCol="0" anchor="t">
            <a:normAutofit fontScale="90000"/>
          </a:bodyPr>
          <a:lstStyle/>
          <a:p>
            <a:pPr>
              <a:lnSpc>
                <a:spcPct val="90000"/>
              </a:lnSpc>
            </a:pPr>
            <a:r>
              <a:rPr lang="en-US" b="1">
                <a:solidFill>
                  <a:schemeClr val="accent1">
                    <a:lumMod val="50000"/>
                  </a:schemeClr>
                </a:solidFill>
                <a:latin typeface="Times New Roman"/>
                <a:ea typeface="+mj-lt"/>
                <a:cs typeface="+mj-lt"/>
              </a:rPr>
              <a:t>OVERVIEW OF SCENARIO</a:t>
            </a:r>
            <a:br>
              <a:rPr lang="en-US" sz="2800"/>
            </a:br>
            <a:br>
              <a:rPr lang="en-US" sz="2800"/>
            </a:br>
            <a:r>
              <a:rPr lang="en-US" sz="2800"/>
              <a:t> </a:t>
            </a:r>
          </a:p>
        </p:txBody>
      </p:sp>
      <p:pic>
        <p:nvPicPr>
          <p:cNvPr id="27" name="Picture 26" descr="Plane on tarmac">
            <a:extLst>
              <a:ext uri="{FF2B5EF4-FFF2-40B4-BE49-F238E27FC236}">
                <a16:creationId xmlns:a16="http://schemas.microsoft.com/office/drawing/2014/main" id="{2B81132E-2A92-4C07-4558-40EDCA6D407A}"/>
              </a:ext>
            </a:extLst>
          </p:cNvPr>
          <p:cNvPicPr>
            <a:picLocks noChangeAspect="1"/>
          </p:cNvPicPr>
          <p:nvPr/>
        </p:nvPicPr>
        <p:blipFill rotWithShape="1">
          <a:blip r:embed="rId3">
            <a:duotone>
              <a:prstClr val="black"/>
              <a:schemeClr val="tx2">
                <a:tint val="45000"/>
                <a:satMod val="400000"/>
              </a:schemeClr>
            </a:duotone>
          </a:blip>
          <a:srcRect l="41433" r="40689" b="9093"/>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8" name="TextBox 7">
            <a:extLst>
              <a:ext uri="{FF2B5EF4-FFF2-40B4-BE49-F238E27FC236}">
                <a16:creationId xmlns:a16="http://schemas.microsoft.com/office/drawing/2014/main" id="{0A8B8DF5-E914-82AD-CDED-98611B147687}"/>
              </a:ext>
            </a:extLst>
          </p:cNvPr>
          <p:cNvSpPr txBox="1"/>
          <p:nvPr/>
        </p:nvSpPr>
        <p:spPr>
          <a:xfrm>
            <a:off x="2751928" y="704829"/>
            <a:ext cx="9149268" cy="5336533"/>
          </a:xfrm>
          <a:prstGeom prst="rect">
            <a:avLst/>
          </a:prstGeom>
        </p:spPr>
        <p:txBody>
          <a:bodyPr vert="horz" lIns="91440" tIns="45720" rIns="91440" bIns="45720" rtlCol="0" anchor="t">
            <a:noAutofit/>
          </a:bodyPr>
          <a:lstStyle/>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Context:</a:t>
            </a:r>
            <a:r>
              <a:rPr lang="en-US">
                <a:solidFill>
                  <a:schemeClr val="tx1">
                    <a:lumMod val="75000"/>
                    <a:lumOff val="25000"/>
                  </a:schemeClr>
                </a:solidFill>
                <a:latin typeface="Times New Roman"/>
                <a:cs typeface="Times New Roman"/>
              </a:rPr>
              <a:t> New York's airports serve as critical hubs for air traffic within the United States. With millions of passengers passing through each year, efficient airport operations are essential for the state's economy, tourism industry, and business activities (Reference: New York State Department of Transportation, "New York State Airport System Plan" - 2021).</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Challenges:</a:t>
            </a:r>
            <a:r>
              <a:rPr lang="en-US">
                <a:solidFill>
                  <a:schemeClr val="tx1">
                    <a:lumMod val="75000"/>
                    <a:lumOff val="25000"/>
                  </a:schemeClr>
                </a:solidFill>
                <a:latin typeface="Times New Roman"/>
                <a:cs typeface="Times New Roman"/>
              </a:rPr>
              <a:t> Managing the large volume of air traffic poses significant challenges, compounded by the region's unpredictable weather patterns. Delays and cancellations are common occurrences, impacting both airlines and passengers alike.</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Analysis Goals:</a:t>
            </a:r>
            <a:r>
              <a:rPr lang="en-US">
                <a:solidFill>
                  <a:schemeClr val="tx1">
                    <a:lumMod val="75000"/>
                    <a:lumOff val="25000"/>
                  </a:schemeClr>
                </a:solidFill>
                <a:latin typeface="Times New Roman"/>
                <a:cs typeface="Times New Roman"/>
              </a:rPr>
              <a:t> Our analysis aims to gain insights into various aspects of airport operations and air travel dynamics over an 11-year period, spanning from 2013 to 2023. Key objectives include understanding patterns of delays and cancellations, evaluating the performance of airports and airlines, identifying peak travel times, and assessing the impact of weather conditions on flight operations.</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latin typeface="Times New Roman"/>
                <a:cs typeface="Times New Roman"/>
              </a:rPr>
              <a:t> Target Audience:</a:t>
            </a:r>
            <a:r>
              <a:rPr lang="en-US">
                <a:solidFill>
                  <a:schemeClr val="tx1">
                    <a:lumMod val="75000"/>
                    <a:lumOff val="25000"/>
                  </a:schemeClr>
                </a:solidFill>
                <a:latin typeface="Times New Roman"/>
                <a:cs typeface="Times New Roman"/>
              </a:rPr>
              <a:t> The primary audience for this analysis includes senior management teams within airports and airlines operating in the New York region. By providing actionable insights derived from comprehensive data analysis, we aim to empower decision-makers to enhance operational efficiency, improve customer satisfaction, and mitigate the impact of adverse weather conditions on air travel.</a:t>
            </a:r>
          </a:p>
          <a:p>
            <a:pPr>
              <a:lnSpc>
                <a:spcPct val="90000"/>
              </a:lnSpc>
              <a:spcBef>
                <a:spcPts val="1000"/>
              </a:spcBef>
              <a:buClr>
                <a:schemeClr val="accent1"/>
              </a:buClr>
              <a:buSzPct val="80000"/>
              <a:buFont typeface="Wingdings 3" charset="2"/>
              <a:buChar char=""/>
            </a:pPr>
            <a:endParaRPr lang="en-US" sz="1100">
              <a:solidFill>
                <a:schemeClr val="tx1">
                  <a:lumMod val="75000"/>
                  <a:lumOff val="25000"/>
                </a:schemeClr>
              </a:solidFill>
            </a:endParaRPr>
          </a:p>
        </p:txBody>
      </p:sp>
    </p:spTree>
    <p:extLst>
      <p:ext uri="{BB962C8B-B14F-4D97-AF65-F5344CB8AC3E}">
        <p14:creationId xmlns:p14="http://schemas.microsoft.com/office/powerpoint/2010/main" val="2980611861"/>
      </p:ext>
    </p:extLst>
  </p:cSld>
  <p:clrMapOvr>
    <a:masterClrMapping/>
  </p:clrMapOvr>
  <mc:AlternateContent xmlns:mc="http://schemas.openxmlformats.org/markup-compatibility/2006" xmlns:p14="http://schemas.microsoft.com/office/powerpoint/2010/main">
    <mc:Choice Requires="p14">
      <p:transition spd="slow" p14:dur="2000" advTm="39192"/>
    </mc:Choice>
    <mc:Fallback xmlns="">
      <p:transition spd="slow" advTm="391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035B-5086-62BC-7D1C-7E5A5A21237D}"/>
              </a:ext>
            </a:extLst>
          </p:cNvPr>
          <p:cNvSpPr>
            <a:spLocks noGrp="1"/>
          </p:cNvSpPr>
          <p:nvPr>
            <p:ph type="title"/>
          </p:nvPr>
        </p:nvSpPr>
        <p:spPr>
          <a:xfrm>
            <a:off x="2907727" y="104795"/>
            <a:ext cx="6502752" cy="506323"/>
          </a:xfrm>
        </p:spPr>
        <p:txBody>
          <a:bodyPr>
            <a:normAutofit fontScale="90000"/>
          </a:bodyPr>
          <a:lstStyle/>
          <a:p>
            <a:r>
              <a:rPr lang="en-US" b="1">
                <a:solidFill>
                  <a:schemeClr val="accent1">
                    <a:lumMod val="50000"/>
                  </a:schemeClr>
                </a:solidFill>
                <a:latin typeface="Times New Roman"/>
                <a:ea typeface="+mj-lt"/>
                <a:cs typeface="+mj-lt"/>
              </a:rPr>
              <a:t>BUSINESS QUESTIONS</a:t>
            </a:r>
          </a:p>
          <a:p>
            <a:endParaRPr lang="en-US">
              <a:cs typeface="Times New Roman"/>
            </a:endParaRPr>
          </a:p>
        </p:txBody>
      </p:sp>
      <p:sp>
        <p:nvSpPr>
          <p:cNvPr id="56" name="Content Placeholder 15">
            <a:extLst>
              <a:ext uri="{FF2B5EF4-FFF2-40B4-BE49-F238E27FC236}">
                <a16:creationId xmlns:a16="http://schemas.microsoft.com/office/drawing/2014/main" id="{B1F43A33-C1D0-0D21-9A23-A641B8547398}"/>
              </a:ext>
            </a:extLst>
          </p:cNvPr>
          <p:cNvSpPr>
            <a:spLocks noGrp="1"/>
          </p:cNvSpPr>
          <p:nvPr>
            <p:ph idx="1"/>
          </p:nvPr>
        </p:nvSpPr>
        <p:spPr>
          <a:xfrm>
            <a:off x="2806262" y="769916"/>
            <a:ext cx="8676319" cy="5120444"/>
          </a:xfrm>
        </p:spPr>
        <p:txBody>
          <a:bodyPr vert="horz" lIns="91440" tIns="45720" rIns="91440" bIns="45720" rtlCol="0" anchor="t">
            <a:normAutofit/>
          </a:bodyPr>
          <a:lstStyle/>
          <a:p>
            <a:pPr marL="0" indent="0">
              <a:lnSpc>
                <a:spcPct val="90000"/>
              </a:lnSpc>
              <a:buNone/>
            </a:pPr>
            <a:r>
              <a:rPr lang="en-SG" b="1">
                <a:latin typeface="Times New Roman" panose="02020603050405020304" pitchFamily="18" charset="0"/>
                <a:cs typeface="Times New Roman" panose="02020603050405020304" pitchFamily="18" charset="0"/>
              </a:rPr>
              <a:t>1. Provide a month-by-month breakdown of departures by destination, Airline and Airport departing New York from 2013 to 2023. </a:t>
            </a:r>
            <a:endParaRPr lang="en-US" b="1">
              <a:latin typeface="Times New Roman" panose="02020603050405020304" pitchFamily="18" charset="0"/>
              <a:cs typeface="Times New Roman" panose="02020603050405020304" pitchFamily="18" charset="0"/>
            </a:endParaRPr>
          </a:p>
          <a:p>
            <a:pPr marL="0" indent="0">
              <a:lnSpc>
                <a:spcPct val="90000"/>
              </a:lnSpc>
              <a:buNone/>
            </a:pPr>
            <a:r>
              <a:rPr lang="en-SG" b="1">
                <a:latin typeface="Times New Roman" panose="02020603050405020304" pitchFamily="18" charset="0"/>
                <a:cs typeface="Times New Roman" panose="02020603050405020304" pitchFamily="18" charset="0"/>
              </a:rPr>
              <a:t>Justification: </a:t>
            </a:r>
            <a:r>
              <a:rPr lang="en-SG">
                <a:latin typeface="Times New Roman" panose="02020603050405020304" pitchFamily="18" charset="0"/>
                <a:cs typeface="Times New Roman" panose="02020603050405020304" pitchFamily="18" charset="0"/>
              </a:rPr>
              <a:t> A month-by-month breakdown of departures by destination, airline, and airport from New York over the past decade will help identify trends and seasonal fluctuations in travel, aiding in strategic planning and resource allocation. This data can enhance operational efficiency and marketing strategies by pinpointing high-demand periods and popular destinations. It can also be used to tailor promotions and capacity adjustments.   </a:t>
            </a:r>
          </a:p>
          <a:p>
            <a:pPr marL="0" indent="0">
              <a:lnSpc>
                <a:spcPct val="90000"/>
              </a:lnSpc>
              <a:buNone/>
            </a:pPr>
            <a:endParaRPr lang="en-SG">
              <a:latin typeface="Times New Roman" panose="02020603050405020304" pitchFamily="18" charset="0"/>
              <a:cs typeface="Times New Roman" panose="02020603050405020304" pitchFamily="18" charset="0"/>
            </a:endParaRPr>
          </a:p>
          <a:p>
            <a:pPr marL="0" indent="0">
              <a:lnSpc>
                <a:spcPct val="90000"/>
              </a:lnSpc>
              <a:buNone/>
            </a:pPr>
            <a:r>
              <a:rPr lang="en-SG" b="1">
                <a:latin typeface="Times New Roman" panose="02020603050405020304" pitchFamily="18" charset="0"/>
                <a:cs typeface="Times New Roman" panose="02020603050405020304" pitchFamily="18" charset="0"/>
              </a:rPr>
              <a:t>2. Provide a month-by-month breakdown of departure delays by Airline, Airport, and Air temperature leaving New York from 2013 to 2023.</a:t>
            </a:r>
          </a:p>
          <a:p>
            <a:pPr marL="0" indent="0">
              <a:lnSpc>
                <a:spcPct val="90000"/>
              </a:lnSpc>
              <a:buNone/>
            </a:pPr>
            <a:r>
              <a:rPr lang="en-SG" b="1">
                <a:latin typeface="Times New Roman" panose="02020603050405020304" pitchFamily="18" charset="0"/>
                <a:cs typeface="Times New Roman" panose="02020603050405020304" pitchFamily="18" charset="0"/>
              </a:rPr>
              <a:t>Justification: </a:t>
            </a:r>
            <a:r>
              <a:rPr lang="en-GB">
                <a:latin typeface="Times New Roman" panose="02020603050405020304" pitchFamily="18" charset="0"/>
                <a:cs typeface="Times New Roman" panose="02020603050405020304" pitchFamily="18" charset="0"/>
              </a:rPr>
              <a:t>Analysing departure delays by airlines and airports alongside air temperature can improve punctuality and operational efficiency. Higher temperatures reduce aircraft lift, necessitating weight restrictions on hotter days. Lower temperatures bring challenges such as ice and snow, which can cause significant delays and hazards. Understanding these effects helps prepare for adverse conditions, ensure safety, and minimise disruptions. (</a:t>
            </a:r>
            <a:r>
              <a:rPr lang="en-GB" err="1">
                <a:latin typeface="Times New Roman" panose="02020603050405020304" pitchFamily="18" charset="0"/>
                <a:cs typeface="Times New Roman" panose="02020603050405020304" pitchFamily="18" charset="0"/>
              </a:rPr>
              <a:t>Coffel</a:t>
            </a:r>
            <a:r>
              <a:rPr lang="en-GB">
                <a:latin typeface="Times New Roman" panose="02020603050405020304" pitchFamily="18" charset="0"/>
                <a:cs typeface="Times New Roman" panose="02020603050405020304" pitchFamily="18" charset="0"/>
              </a:rPr>
              <a:t> &amp; Horton, 2015)</a:t>
            </a:r>
            <a:endParaRPr lang="en-GB">
              <a:solidFill>
                <a:srgbClr val="404040"/>
              </a:solidFill>
              <a:latin typeface="Times New Roman" panose="02020603050405020304" pitchFamily="18" charset="0"/>
              <a:ea typeface="+mn-lt"/>
              <a:cs typeface="Times New Roman" panose="02020603050405020304" pitchFamily="18" charset="0"/>
            </a:endParaRPr>
          </a:p>
          <a:p>
            <a:pPr marL="0" indent="0">
              <a:lnSpc>
                <a:spcPct val="90000"/>
              </a:lnSpc>
              <a:buNone/>
            </a:pPr>
            <a:endParaRPr lang="en-GB">
              <a:latin typeface="Times New Roman"/>
              <a:cs typeface="Arial"/>
            </a:endParaRPr>
          </a:p>
        </p:txBody>
      </p:sp>
      <p:pic>
        <p:nvPicPr>
          <p:cNvPr id="4" name="Content Placeholder 3" descr="1920x1080px | free download | HD wallpaper: aircraft, airplane, jet ...">
            <a:extLst>
              <a:ext uri="{FF2B5EF4-FFF2-40B4-BE49-F238E27FC236}">
                <a16:creationId xmlns:a16="http://schemas.microsoft.com/office/drawing/2014/main" id="{B24F1691-4719-ECFB-B5DC-C20AABC62A17}"/>
              </a:ext>
            </a:extLst>
          </p:cNvPr>
          <p:cNvPicPr>
            <a:picLocks noChangeAspect="1"/>
          </p:cNvPicPr>
          <p:nvPr/>
        </p:nvPicPr>
        <p:blipFill rotWithShape="1">
          <a:blip r:embed="rId3"/>
          <a:srcRect l="29474" r="51119"/>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77812948"/>
      </p:ext>
    </p:extLst>
  </p:cSld>
  <p:clrMapOvr>
    <a:masterClrMapping/>
  </p:clrMapOvr>
  <mc:AlternateContent xmlns:mc="http://schemas.openxmlformats.org/markup-compatibility/2006" xmlns:p14="http://schemas.microsoft.com/office/powerpoint/2010/main">
    <mc:Choice Requires="p14">
      <p:transition spd="slow" p14:dur="2000" advTm="39855"/>
    </mc:Choice>
    <mc:Fallback xmlns="">
      <p:transition spd="slow" advTm="398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Royalty-Free photo: Airplane Wing with Jet Engines at the Airport | PickPik">
            <a:extLst>
              <a:ext uri="{FF2B5EF4-FFF2-40B4-BE49-F238E27FC236}">
                <a16:creationId xmlns:a16="http://schemas.microsoft.com/office/drawing/2014/main" id="{73303BD0-EE20-30D9-3DF1-71F1F711A27E}"/>
              </a:ext>
            </a:extLst>
          </p:cNvPr>
          <p:cNvPicPr>
            <a:picLocks noGrp="1" noChangeAspect="1"/>
          </p:cNvPicPr>
          <p:nvPr>
            <p:ph idx="1"/>
          </p:nvPr>
        </p:nvPicPr>
        <p:blipFill rotWithShape="1">
          <a:blip r:embed="rId3"/>
          <a:srcRect t="15730"/>
          <a:stretch/>
        </p:blipFill>
        <p:spPr>
          <a:xfrm>
            <a:off x="20" y="10"/>
            <a:ext cx="12191980" cy="6857990"/>
          </a:xfrm>
          <a:prstGeom prst="rect">
            <a:avLst/>
          </a:prstGeom>
        </p:spPr>
      </p:pic>
      <p:sp>
        <p:nvSpPr>
          <p:cNvPr id="9" name="TextBox 8">
            <a:extLst>
              <a:ext uri="{FF2B5EF4-FFF2-40B4-BE49-F238E27FC236}">
                <a16:creationId xmlns:a16="http://schemas.microsoft.com/office/drawing/2014/main" id="{EDAE45EC-3E52-D039-5359-8D61F06898C5}"/>
              </a:ext>
            </a:extLst>
          </p:cNvPr>
          <p:cNvSpPr txBox="1"/>
          <p:nvPr/>
        </p:nvSpPr>
        <p:spPr>
          <a:xfrm>
            <a:off x="508947" y="129369"/>
            <a:ext cx="1116841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b="1">
                <a:solidFill>
                  <a:schemeClr val="tx1">
                    <a:lumMod val="75000"/>
                    <a:lumOff val="25000"/>
                  </a:schemeClr>
                </a:solidFill>
                <a:latin typeface="Times New Roman"/>
                <a:cs typeface="Times New Roman"/>
              </a:rPr>
              <a:t>3. What is the total number of flights arriving at New York Airports by morning, daytime, evening and night by year by Airline, by airport from 2013 to 2023? </a:t>
            </a:r>
          </a:p>
          <a:p>
            <a:r>
              <a:rPr lang="en-SG" b="1">
                <a:solidFill>
                  <a:schemeClr val="tx1">
                    <a:lumMod val="75000"/>
                    <a:lumOff val="25000"/>
                  </a:schemeClr>
                </a:solidFill>
                <a:latin typeface="Times New Roman"/>
                <a:cs typeface="Times New Roman"/>
              </a:rPr>
              <a:t>Justification: </a:t>
            </a:r>
            <a:r>
              <a:rPr lang="en-GB">
                <a:solidFill>
                  <a:srgbClr val="000000"/>
                </a:solidFill>
                <a:latin typeface="Times New Roman"/>
                <a:ea typeface="+mn-lt"/>
                <a:cs typeface="+mn-lt"/>
              </a:rPr>
              <a:t>Examining the arrivals of flights at New York airports, categorised by time of day, airline, and airport between 2013 and 2023, can effectively enhance staff allocation, security measures, and terminal services. This comprehensive analysis offers valuable insights into air traffic patterns, enabling informed decision-making to meet the ever-changing air travel demands. </a:t>
            </a:r>
            <a:endParaRPr lang="en-SG" b="1">
              <a:solidFill>
                <a:srgbClr val="404040"/>
              </a:solidFill>
              <a:latin typeface="Times New Roman"/>
              <a:ea typeface="+mn-lt"/>
              <a:cs typeface="Times New Roman"/>
            </a:endParaRPr>
          </a:p>
          <a:p>
            <a:endParaRPr lang="en-GB">
              <a:solidFill>
                <a:srgbClr val="000000"/>
              </a:solidFill>
              <a:latin typeface="Times New Roman"/>
              <a:ea typeface="+mn-lt"/>
              <a:cs typeface="+mn-lt"/>
            </a:endParaRPr>
          </a:p>
          <a:p>
            <a:r>
              <a:rPr lang="en-SG" b="1">
                <a:solidFill>
                  <a:schemeClr val="tx1">
                    <a:lumMod val="75000"/>
                    <a:lumOff val="25000"/>
                  </a:schemeClr>
                </a:solidFill>
                <a:latin typeface="Times New Roman"/>
                <a:cs typeface="Times New Roman"/>
              </a:rPr>
              <a:t>4. What is the number of flights cancelled by airline, airport, destination and cancellation reasons from New York airports by year from 2013 to 2023? </a:t>
            </a:r>
            <a:endParaRPr lang="en-GB" b="1">
              <a:solidFill>
                <a:schemeClr val="tx1">
                  <a:lumMod val="75000"/>
                  <a:lumOff val="25000"/>
                </a:schemeClr>
              </a:solidFill>
              <a:latin typeface="Times New Roman"/>
              <a:cs typeface="Times New Roman"/>
            </a:endParaRPr>
          </a:p>
          <a:p>
            <a:r>
              <a:rPr lang="en-SG" b="1">
                <a:solidFill>
                  <a:schemeClr val="tx1">
                    <a:lumMod val="75000"/>
                    <a:lumOff val="25000"/>
                  </a:schemeClr>
                </a:solidFill>
                <a:latin typeface="Times New Roman"/>
                <a:ea typeface="+mn-lt"/>
                <a:cs typeface="Times New Roman"/>
              </a:rPr>
              <a:t>Justificatio</a:t>
            </a:r>
            <a:r>
              <a:rPr lang="en-SG" b="1">
                <a:solidFill>
                  <a:srgbClr val="000000"/>
                </a:solidFill>
                <a:latin typeface="Times New Roman"/>
                <a:ea typeface="+mn-lt"/>
                <a:cs typeface="+mn-lt"/>
              </a:rPr>
              <a:t>n:</a:t>
            </a:r>
            <a:r>
              <a:rPr lang="en-SG">
                <a:solidFill>
                  <a:srgbClr val="000000"/>
                </a:solidFill>
                <a:latin typeface="Times New Roman"/>
                <a:ea typeface="+mn-lt"/>
                <a:cs typeface="+mn-lt"/>
              </a:rPr>
              <a:t> By understanding the specific reasons behind flight cancellations, such as technical faults or adverse weather conditions, airlines and airports can implement targeted strategies for crisis management and advanced planning. This proactive approach enables stakeholders to reduce the occurrence of cancellations, minimize disruptions to travel plans, and ultimately elevate the overall experience for passengers. </a:t>
            </a:r>
            <a:endParaRPr lang="en-SG" b="1">
              <a:solidFill>
                <a:srgbClr val="404040"/>
              </a:solidFill>
              <a:latin typeface="Times New Roman"/>
              <a:ea typeface="+mn-lt"/>
              <a:cs typeface="Times New Roman"/>
            </a:endParaRPr>
          </a:p>
          <a:p>
            <a:endParaRPr lang="en-SG">
              <a:solidFill>
                <a:srgbClr val="000000"/>
              </a:solidFill>
              <a:latin typeface="Times New Roman"/>
              <a:ea typeface="+mn-lt"/>
              <a:cs typeface="+mn-lt"/>
            </a:endParaRPr>
          </a:p>
          <a:p>
            <a:r>
              <a:rPr lang="en-SG" b="1">
                <a:solidFill>
                  <a:srgbClr val="000000"/>
                </a:solidFill>
                <a:latin typeface="Times New Roman"/>
                <a:ea typeface="+mn-lt"/>
                <a:cs typeface="+mn-lt"/>
              </a:rPr>
              <a:t>5.</a:t>
            </a:r>
            <a:r>
              <a:rPr lang="en-SG" b="1">
                <a:solidFill>
                  <a:schemeClr val="dk1"/>
                </a:solidFill>
                <a:latin typeface="Times New Roman"/>
                <a:ea typeface="+mn-lt"/>
                <a:cs typeface="Times New Roman"/>
              </a:rPr>
              <a:t> How many flights were diverted from New York airports LGA and JFK by humidity, wind speed and visibility from 2013 to 2023?</a:t>
            </a:r>
          </a:p>
          <a:p>
            <a:r>
              <a:rPr lang="en-GB" b="1">
                <a:solidFill>
                  <a:srgbClr val="000000"/>
                </a:solidFill>
                <a:latin typeface="Times New Roman"/>
                <a:ea typeface="+mn-lt"/>
                <a:cs typeface="+mn-lt"/>
              </a:rPr>
              <a:t>Justification: </a:t>
            </a:r>
            <a:r>
              <a:rPr lang="en-GB">
                <a:solidFill>
                  <a:srgbClr val="000000"/>
                </a:solidFill>
                <a:latin typeface="Times New Roman"/>
                <a:ea typeface="+mn-lt"/>
                <a:cs typeface="+mn-lt"/>
              </a:rPr>
              <a:t>Collecting data on the number of flights diverted from the two busiest New York airports, LGA and JFK, </a:t>
            </a:r>
            <a:r>
              <a:rPr lang="en-GB">
                <a:solidFill>
                  <a:srgbClr val="0D0D0D"/>
                </a:solidFill>
                <a:latin typeface="Times New Roman"/>
                <a:ea typeface="+mn-lt"/>
                <a:cs typeface="+mn-lt"/>
              </a:rPr>
              <a:t>humidity, wind speed, and visibility from 2013 to 2023 enables stakeholders to grasp how specific atmospheric conditions influence flight paths and airport operations, critical for safety and efficiency. High humidity impacts aircraft performance and engine efficiency, strong winds pose challenges during take-off and landing, and poor visibility affects pilots' ability to navigate safely. Analysing these factors aids in enhancing operational planning, safety protocols, and overall airport efficiency.  (Met Office, n.d.)</a:t>
            </a:r>
          </a:p>
        </p:txBody>
      </p:sp>
    </p:spTree>
    <p:extLst>
      <p:ext uri="{BB962C8B-B14F-4D97-AF65-F5344CB8AC3E}">
        <p14:creationId xmlns:p14="http://schemas.microsoft.com/office/powerpoint/2010/main" val="1396844517"/>
      </p:ext>
    </p:extLst>
  </p:cSld>
  <p:clrMapOvr>
    <a:masterClrMapping/>
  </p:clrMapOvr>
  <mc:AlternateContent xmlns:mc="http://schemas.openxmlformats.org/markup-compatibility/2006" xmlns:p14="http://schemas.microsoft.com/office/powerpoint/2010/main">
    <mc:Choice Requires="p14">
      <p:transition spd="slow" p14:dur="2000" advTm="43163"/>
    </mc:Choice>
    <mc:Fallback xmlns="">
      <p:transition spd="slow" advTm="431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network of circles and lines&#10;&#10;Description automatically generated">
            <a:extLst>
              <a:ext uri="{FF2B5EF4-FFF2-40B4-BE49-F238E27FC236}">
                <a16:creationId xmlns:a16="http://schemas.microsoft.com/office/drawing/2014/main" id="{CEDC95F9-C246-5EED-95AD-E830B2F9FA91}"/>
              </a:ext>
            </a:extLst>
          </p:cNvPr>
          <p:cNvPicPr>
            <a:picLocks noChangeAspect="1"/>
          </p:cNvPicPr>
          <p:nvPr/>
        </p:nvPicPr>
        <p:blipFill rotWithShape="1">
          <a:blip r:embed="rId3">
            <a:duotone>
              <a:schemeClr val="bg2">
                <a:shade val="45000"/>
                <a:satMod val="135000"/>
              </a:schemeClr>
              <a:prstClr val="white"/>
            </a:duotone>
            <a:alphaModFix amt="25000"/>
            <a:extLst>
              <a:ext uri="{837473B0-CC2E-450A-ABE3-18F120FF3D39}">
                <a1611:picAttrSrcUrl xmlns:a1611="http://schemas.microsoft.com/office/drawing/2016/11/main" r:id="rId4"/>
              </a:ext>
            </a:extLst>
          </a:blip>
          <a:srcRect l="27722" r="30500"/>
          <a:stretch/>
        </p:blipFill>
        <p:spPr>
          <a:xfrm>
            <a:off x="1" y="10"/>
            <a:ext cx="12168908" cy="6973444"/>
          </a:xfrm>
          <a:prstGeom prst="rect">
            <a:avLst/>
          </a:prstGeom>
        </p:spPr>
      </p:pic>
      <p:sp>
        <p:nvSpPr>
          <p:cNvPr id="2" name="Title 1">
            <a:extLst>
              <a:ext uri="{FF2B5EF4-FFF2-40B4-BE49-F238E27FC236}">
                <a16:creationId xmlns:a16="http://schemas.microsoft.com/office/drawing/2014/main" id="{8115AEE7-3DA1-834E-BECD-5281A4B092C7}"/>
              </a:ext>
            </a:extLst>
          </p:cNvPr>
          <p:cNvSpPr>
            <a:spLocks noGrp="1"/>
          </p:cNvSpPr>
          <p:nvPr>
            <p:ph type="title"/>
          </p:nvPr>
        </p:nvSpPr>
        <p:spPr>
          <a:xfrm>
            <a:off x="1875992" y="-16267"/>
            <a:ext cx="7409383" cy="706997"/>
          </a:xfrm>
        </p:spPr>
        <p:txBody>
          <a:bodyPr>
            <a:normAutofit/>
          </a:bodyPr>
          <a:lstStyle/>
          <a:p>
            <a:pPr algn="ctr"/>
            <a:r>
              <a:rPr lang="en-US" sz="3200" b="1">
                <a:solidFill>
                  <a:schemeClr val="accent1">
                    <a:lumMod val="50000"/>
                  </a:schemeClr>
                </a:solidFill>
                <a:latin typeface="Times New Roman"/>
                <a:ea typeface="+mj-lt"/>
                <a:cs typeface="+mj-lt"/>
              </a:rPr>
              <a:t>PRIMARY &amp; SECONDARY DATA SET</a:t>
            </a:r>
            <a:endParaRPr lang="en-US" sz="3200" b="1">
              <a:solidFill>
                <a:schemeClr val="accent1">
                  <a:lumMod val="50000"/>
                </a:schemeClr>
              </a:solidFill>
              <a:latin typeface="Times New Roman"/>
            </a:endParaRPr>
          </a:p>
        </p:txBody>
      </p:sp>
      <p:sp>
        <p:nvSpPr>
          <p:cNvPr id="43" name="Content Placeholder 8">
            <a:extLst>
              <a:ext uri="{FF2B5EF4-FFF2-40B4-BE49-F238E27FC236}">
                <a16:creationId xmlns:a16="http://schemas.microsoft.com/office/drawing/2014/main" id="{CE2B5000-E7D6-6567-F27C-8A028249345C}"/>
              </a:ext>
            </a:extLst>
          </p:cNvPr>
          <p:cNvSpPr>
            <a:spLocks noGrp="1"/>
          </p:cNvSpPr>
          <p:nvPr>
            <p:ph idx="1"/>
          </p:nvPr>
        </p:nvSpPr>
        <p:spPr>
          <a:xfrm>
            <a:off x="569979" y="372080"/>
            <a:ext cx="11369643" cy="6469881"/>
          </a:xfrm>
        </p:spPr>
        <p:txBody>
          <a:bodyPr vert="horz" lIns="91440" tIns="45720" rIns="91440" bIns="45720" rtlCol="0" anchor="t">
            <a:normAutofit/>
          </a:bodyPr>
          <a:lstStyle/>
          <a:p>
            <a:pPr marL="0" indent="0">
              <a:buNone/>
            </a:pPr>
            <a:r>
              <a:rPr lang="en-US" b="1">
                <a:solidFill>
                  <a:schemeClr val="accent1"/>
                </a:solidFill>
                <a:latin typeface="Times New Roman"/>
                <a:cs typeface="Times New Roman"/>
              </a:rPr>
              <a:t>Primary Data Sources : </a:t>
            </a:r>
            <a:r>
              <a:rPr lang="en-US">
                <a:solidFill>
                  <a:schemeClr val="accent1"/>
                </a:solidFill>
                <a:latin typeface="Times New Roman"/>
                <a:cs typeface="Times New Roman"/>
              </a:rPr>
              <a:t> </a:t>
            </a:r>
            <a:r>
              <a:rPr lang="en-US">
                <a:latin typeface="Times New Roman"/>
                <a:cs typeface="Times New Roman"/>
              </a:rPr>
              <a:t>Airline Reporting Carrier </a:t>
            </a:r>
            <a:r>
              <a:rPr lang="en-GB">
                <a:solidFill>
                  <a:schemeClr val="tx1"/>
                </a:solidFill>
                <a:latin typeface="Times New Roman"/>
                <a:cs typeface="Times New Roman"/>
              </a:rPr>
              <a:t>On-Time Performance Dataset and airline names</a:t>
            </a:r>
            <a:r>
              <a:rPr lang="en-GB">
                <a:solidFill>
                  <a:srgbClr val="FFC000"/>
                </a:solidFill>
                <a:latin typeface="Times New Roman"/>
                <a:cs typeface="Times New Roman"/>
              </a:rPr>
              <a:t> </a:t>
            </a:r>
            <a:r>
              <a:rPr lang="en-US">
                <a:solidFill>
                  <a:schemeClr val="accent2">
                    <a:lumMod val="75000"/>
                  </a:schemeClr>
                </a:solidFill>
                <a:latin typeface="Times New Roman"/>
                <a:cs typeface="Times New Roman"/>
              </a:rPr>
              <a:t> </a:t>
            </a:r>
            <a:r>
              <a:rPr lang="en-US">
                <a:latin typeface="Times New Roman"/>
                <a:cs typeface="Times New Roman"/>
              </a:rPr>
              <a:t>from Bureau of Transportation Statistics </a:t>
            </a:r>
            <a:r>
              <a:rPr lang="en-GB" sz="1800" b="0" i="0">
                <a:solidFill>
                  <a:srgbClr val="000000"/>
                </a:solidFill>
                <a:effectLst/>
                <a:latin typeface="Calibri"/>
                <a:ea typeface="Calibri"/>
                <a:cs typeface="Calibri"/>
              </a:rPr>
              <a:t>(</a:t>
            </a:r>
            <a:r>
              <a:rPr lang="en-GB" sz="1800" err="1">
                <a:solidFill>
                  <a:srgbClr val="000000"/>
                </a:solidFill>
                <a:latin typeface="Calibri"/>
                <a:ea typeface="Calibri"/>
                <a:cs typeface="Calibri"/>
              </a:rPr>
              <a:t>T</a:t>
            </a:r>
            <a:r>
              <a:rPr lang="en-GB" sz="1800" b="0" i="0" err="1">
                <a:solidFill>
                  <a:srgbClr val="000000"/>
                </a:solidFill>
                <a:effectLst/>
                <a:latin typeface="Calibri"/>
                <a:ea typeface="Calibri"/>
                <a:cs typeface="Calibri"/>
              </a:rPr>
              <a:t>ranstats</a:t>
            </a:r>
            <a:r>
              <a:rPr lang="en-GB" sz="1800" b="0" i="0">
                <a:solidFill>
                  <a:srgbClr val="000000"/>
                </a:solidFill>
                <a:effectLst/>
                <a:latin typeface="Calibri"/>
                <a:ea typeface="Calibri"/>
                <a:cs typeface="Calibri"/>
              </a:rPr>
              <a:t>, n.d.) </a:t>
            </a:r>
            <a:r>
              <a:rPr lang="en-US">
                <a:latin typeface="Times New Roman"/>
                <a:cs typeface="Times New Roman"/>
              </a:rPr>
              <a:t>and list of airports and their </a:t>
            </a:r>
            <a:r>
              <a:rPr lang="en-US" sz="1800">
                <a:solidFill>
                  <a:srgbClr val="404040"/>
                </a:solidFill>
                <a:ea typeface="+mn-lt"/>
                <a:cs typeface="+mn-lt"/>
              </a:rPr>
              <a:t>(Wikipedia, 2023).</a:t>
            </a:r>
            <a:endParaRPr lang="en-US"/>
          </a:p>
          <a:p>
            <a:pPr marL="0" indent="0">
              <a:buNone/>
            </a:pPr>
            <a:r>
              <a:rPr lang="en-US">
                <a:latin typeface="Times New Roman"/>
                <a:cs typeface="Times New Roman"/>
              </a:rPr>
              <a:t>from Wikipedia.  </a:t>
            </a:r>
            <a:endParaRPr lang="en-US">
              <a:solidFill>
                <a:srgbClr val="000000"/>
              </a:solidFill>
              <a:latin typeface="Times New Roman"/>
              <a:cs typeface="Times New Roman"/>
            </a:endParaRPr>
          </a:p>
          <a:p>
            <a:pPr marL="0" indent="0">
              <a:buNone/>
            </a:pPr>
            <a:r>
              <a:rPr lang="en-US" b="1">
                <a:solidFill>
                  <a:schemeClr val="accent1"/>
                </a:solidFill>
                <a:latin typeface="Times New Roman"/>
                <a:cs typeface="Times New Roman"/>
              </a:rPr>
              <a:t>Justification :</a:t>
            </a:r>
            <a:r>
              <a:rPr lang="en-US">
                <a:solidFill>
                  <a:srgbClr val="404040"/>
                </a:solidFill>
                <a:latin typeface="Times New Roman"/>
                <a:cs typeface="Times New Roman"/>
              </a:rPr>
              <a:t> </a:t>
            </a:r>
            <a:r>
              <a:rPr lang="en-US">
                <a:latin typeface="Times New Roman"/>
                <a:cs typeface="Times New Roman"/>
              </a:rPr>
              <a:t>The Airline Reporting Carrier On-Time Performance Dataset from the Bureau of Transportation Statistics (BTS) was chosen due to its comprehensive coverage and reliability in providing detailed airline performance data. Complemented by additional datasets containing airline names from BTS and airport codes from Wikipedia, this selection ensures the data's accuracy and completeness. These datasets were chosen as they are essential for effectively analyzing airline operations and performance trends, directly addressing the business questions at hand.</a:t>
            </a:r>
          </a:p>
          <a:p>
            <a:pPr marL="0" indent="0">
              <a:buNone/>
            </a:pPr>
            <a:r>
              <a:rPr lang="en-US" b="1">
                <a:solidFill>
                  <a:schemeClr val="accent1"/>
                </a:solidFill>
                <a:latin typeface="Times New Roman"/>
                <a:cs typeface="Times New Roman"/>
              </a:rPr>
              <a:t>Key Features :</a:t>
            </a:r>
            <a:endParaRPr lang="en-US">
              <a:solidFill>
                <a:schemeClr val="accent1"/>
              </a:solidFill>
              <a:latin typeface="Trebuchet MS" panose="020B0603020202020204"/>
              <a:cs typeface="Times New Roman"/>
            </a:endParaRPr>
          </a:p>
          <a:p>
            <a:pPr marL="0" indent="0">
              <a:buNone/>
            </a:pPr>
            <a:endParaRPr lang="en-US" b="1">
              <a:solidFill>
                <a:schemeClr val="accent1"/>
              </a:solidFill>
              <a:latin typeface="Times New Roman"/>
              <a:cs typeface="Times New Roman"/>
            </a:endParaRPr>
          </a:p>
          <a:p>
            <a:pPr marL="0" indent="0">
              <a:buNone/>
            </a:pPr>
            <a:endParaRPr lang="en-US" b="1">
              <a:solidFill>
                <a:schemeClr val="accent1"/>
              </a:solidFill>
              <a:latin typeface="Times New Roman"/>
              <a:cs typeface="Times New Roman"/>
            </a:endParaRPr>
          </a:p>
          <a:p>
            <a:pPr marL="0" indent="0">
              <a:buNone/>
            </a:pPr>
            <a:endParaRPr lang="en-US" b="1">
              <a:solidFill>
                <a:schemeClr val="accent1"/>
              </a:solidFill>
              <a:latin typeface="Times New Roman"/>
              <a:cs typeface="Times New Roman"/>
            </a:endParaRPr>
          </a:p>
          <a:p>
            <a:pPr marL="0" indent="0">
              <a:buNone/>
            </a:pPr>
            <a:endParaRPr lang="en-US">
              <a:solidFill>
                <a:srgbClr val="404040"/>
              </a:solidFill>
              <a:latin typeface="Times New Roman"/>
              <a:cs typeface="Times New Roman"/>
            </a:endParaRPr>
          </a:p>
        </p:txBody>
      </p:sp>
      <p:graphicFrame>
        <p:nvGraphicFramePr>
          <p:cNvPr id="6" name="Table 5">
            <a:extLst>
              <a:ext uri="{FF2B5EF4-FFF2-40B4-BE49-F238E27FC236}">
                <a16:creationId xmlns:a16="http://schemas.microsoft.com/office/drawing/2014/main" id="{248B8018-DA94-B6BD-870D-D8D7BA20F9A5}"/>
              </a:ext>
            </a:extLst>
          </p:cNvPr>
          <p:cNvGraphicFramePr>
            <a:graphicFrameLocks noGrp="1"/>
          </p:cNvGraphicFramePr>
          <p:nvPr>
            <p:extLst>
              <p:ext uri="{D42A27DB-BD31-4B8C-83A1-F6EECF244321}">
                <p14:modId xmlns:p14="http://schemas.microsoft.com/office/powerpoint/2010/main" val="127157625"/>
              </p:ext>
            </p:extLst>
          </p:nvPr>
        </p:nvGraphicFramePr>
        <p:xfrm>
          <a:off x="2383971" y="2993571"/>
          <a:ext cx="9553223" cy="3861698"/>
        </p:xfrm>
        <a:graphic>
          <a:graphicData uri="http://schemas.openxmlformats.org/drawingml/2006/table">
            <a:tbl>
              <a:tblPr firstRow="1" firstCol="1" bandRow="1">
                <a:tableStyleId>{5C22544A-7EE6-4342-B048-85BDC9FD1C3A}</a:tableStyleId>
              </a:tblPr>
              <a:tblGrid>
                <a:gridCol w="2525850">
                  <a:extLst>
                    <a:ext uri="{9D8B030D-6E8A-4147-A177-3AD203B41FA5}">
                      <a16:colId xmlns:a16="http://schemas.microsoft.com/office/drawing/2014/main" val="3638002600"/>
                    </a:ext>
                  </a:extLst>
                </a:gridCol>
                <a:gridCol w="7027373">
                  <a:extLst>
                    <a:ext uri="{9D8B030D-6E8A-4147-A177-3AD203B41FA5}">
                      <a16:colId xmlns:a16="http://schemas.microsoft.com/office/drawing/2014/main" val="2138219291"/>
                    </a:ext>
                  </a:extLst>
                </a:gridCol>
              </a:tblGrid>
              <a:tr h="255442">
                <a:tc>
                  <a:txBody>
                    <a:bodyPr/>
                    <a:lstStyle/>
                    <a:p>
                      <a:pPr algn="ctr">
                        <a:lnSpc>
                          <a:spcPct val="107000"/>
                        </a:lnSpc>
                        <a:spcAft>
                          <a:spcPts val="800"/>
                        </a:spcAft>
                      </a:pPr>
                      <a:r>
                        <a:rPr lang="en-US" sz="1600" b="1" kern="0">
                          <a:solidFill>
                            <a:srgbClr val="000000"/>
                          </a:solidFill>
                          <a:effectLst/>
                          <a:latin typeface="Times New Roman"/>
                          <a:ea typeface="Times New Roman" panose="02020603050405020304" pitchFamily="18" charset="0"/>
                          <a:cs typeface="Times New Roman"/>
                        </a:rPr>
                        <a:t>Variables</a:t>
                      </a:r>
                      <a:endParaRPr lang="en-US" sz="16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600" b="1" kern="0">
                          <a:solidFill>
                            <a:srgbClr val="000000"/>
                          </a:solidFill>
                          <a:effectLst/>
                          <a:latin typeface="Times New Roman"/>
                          <a:ea typeface="Times New Roman" panose="02020603050405020304" pitchFamily="18" charset="0"/>
                          <a:cs typeface="Times New Roman"/>
                        </a:rPr>
                        <a:t>Description</a:t>
                      </a:r>
                      <a:endParaRPr lang="en-US" sz="1600" b="1"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865602"/>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FlightDate </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date when the flight occurred.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20518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Reporting_Airline </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airline that reported the flight information.</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369846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departure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1302681"/>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OriginCityName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city where the departure airport is located.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518367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OriginState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state where the departure airport is situated.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0101634"/>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destination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0145021"/>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DestCityName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city where the destination airport is located.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5139370"/>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DestState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state where the destination airport is situated.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066966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DepTime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time (in local time) when the flight departed.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0238985"/>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DepDel15</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departure was delayed by 15 minutes or more.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7139018"/>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ArrTime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time (in local time) when the flight arrived.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1829367"/>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Cancelled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was cancelled.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2417785"/>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Diverted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Indicates whether the flight was diverted.</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673656"/>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Airport_Code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code representing the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9511762"/>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Airport_Name</a:t>
                      </a:r>
                      <a:endParaRPr lang="en-US" sz="1400" kern="100" err="1">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airport.</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836364"/>
                  </a:ext>
                </a:extLst>
              </a:tr>
              <a:tr h="225391">
                <a:tc>
                  <a:txBody>
                    <a:bodyPr/>
                    <a:lstStyle/>
                    <a:p>
                      <a:pPr>
                        <a:lnSpc>
                          <a:spcPct val="107000"/>
                        </a:lnSpc>
                        <a:spcAft>
                          <a:spcPts val="800"/>
                        </a:spcAft>
                      </a:pPr>
                      <a:r>
                        <a:rPr lang="en-US" sz="1400" kern="0">
                          <a:solidFill>
                            <a:srgbClr val="000000"/>
                          </a:solidFill>
                          <a:effectLst/>
                          <a:latin typeface="Times New Roman"/>
                          <a:ea typeface="Times New Roman" panose="02020603050405020304" pitchFamily="18" charset="0"/>
                          <a:cs typeface="Times New Roman"/>
                        </a:rPr>
                        <a:t>CARRIERNAME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400" kern="0">
                          <a:solidFill>
                            <a:srgbClr val="0D0D0D"/>
                          </a:solidFill>
                          <a:effectLst/>
                          <a:latin typeface="Times New Roman"/>
                          <a:ea typeface="Times New Roman" panose="02020603050405020304" pitchFamily="18" charset="0"/>
                          <a:cs typeface="Times New Roman"/>
                        </a:rPr>
                        <a:t>The name of the carrier (airline).</a:t>
                      </a:r>
                      <a:endParaRPr lang="en-US" sz="1400" kern="100">
                        <a:effectLst/>
                        <a:latin typeface="Times New Roman"/>
                        <a:ea typeface="Aptos" panose="020B0004020202020204" pitchFamily="34" charset="0"/>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943489"/>
                  </a:ext>
                </a:extLst>
              </a:tr>
            </a:tbl>
          </a:graphicData>
        </a:graphic>
      </p:graphicFrame>
    </p:spTree>
    <p:extLst>
      <p:ext uri="{BB962C8B-B14F-4D97-AF65-F5344CB8AC3E}">
        <p14:creationId xmlns:p14="http://schemas.microsoft.com/office/powerpoint/2010/main" val="131898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659073-BAA8-7056-9F86-01901DD20BBD}"/>
              </a:ext>
            </a:extLst>
          </p:cNvPr>
          <p:cNvSpPr>
            <a:spLocks noGrp="1"/>
          </p:cNvSpPr>
          <p:nvPr>
            <p:ph idx="1"/>
          </p:nvPr>
        </p:nvSpPr>
        <p:spPr>
          <a:xfrm>
            <a:off x="111607" y="768158"/>
            <a:ext cx="5982083" cy="657321"/>
          </a:xfrm>
        </p:spPr>
        <p:txBody>
          <a:bodyPr vert="horz" lIns="91440" tIns="45720" rIns="91440" bIns="45720" rtlCol="0" anchor="ctr">
            <a:noAutofit/>
          </a:bodyPr>
          <a:lstStyle/>
          <a:p>
            <a:pPr marL="285750" indent="-285750">
              <a:buFont typeface="Wingdings" charset="2"/>
              <a:buChar char="Ø"/>
            </a:pPr>
            <a:r>
              <a:rPr lang="en-US">
                <a:solidFill>
                  <a:srgbClr val="0D0D0D"/>
                </a:solidFill>
                <a:latin typeface="Times New Roman"/>
                <a:ea typeface="+mn-lt"/>
                <a:cs typeface="+mn-lt"/>
              </a:rPr>
              <a:t>The data warehouse development methodology chosen for this project is the Kimball Lifecycle Methodology (KLDM), which emphasizes a bottom-up approach to data integration and dimensional modeling.</a:t>
            </a:r>
            <a:endParaRPr lang="en-US">
              <a:latin typeface="Times New Roman"/>
              <a:cs typeface="Times New Roman"/>
            </a:endParaRPr>
          </a:p>
          <a:p>
            <a:pPr>
              <a:buFont typeface="Wingdings"/>
              <a:buChar char="Ø"/>
            </a:pP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F1427D3-F42D-735B-4A8E-841C7C75C5AF}"/>
              </a:ext>
            </a:extLst>
          </p:cNvPr>
          <p:cNvSpPr>
            <a:spLocks noGrp="1"/>
          </p:cNvSpPr>
          <p:nvPr>
            <p:ph type="title"/>
          </p:nvPr>
        </p:nvSpPr>
        <p:spPr>
          <a:xfrm>
            <a:off x="7706054" y="1242199"/>
            <a:ext cx="4380271" cy="3992601"/>
          </a:xfrm>
        </p:spPr>
        <p:txBody>
          <a:bodyPr anchor="ctr">
            <a:normAutofit/>
          </a:bodyPr>
          <a:lstStyle/>
          <a:p>
            <a:r>
              <a:rPr lang="en-US" sz="3200" b="1">
                <a:solidFill>
                  <a:srgbClr val="5FCBEF"/>
                </a:solidFill>
                <a:latin typeface="Trebuchet MS"/>
                <a:ea typeface="+mj-lt"/>
                <a:cs typeface="Times New Roman"/>
              </a:rPr>
              <a:t>DATA WAREHOUSE DEVELOPMENT METHODOLOGY</a:t>
            </a:r>
            <a:r>
              <a:rPr lang="en-US" sz="3200" b="1">
                <a:solidFill>
                  <a:srgbClr val="5FCBEF"/>
                </a:solidFill>
                <a:ea typeface="+mj-lt"/>
                <a:cs typeface="Times New Roman"/>
              </a:rPr>
              <a:t> </a:t>
            </a:r>
            <a:endParaRPr lang="en-US" sz="3200" b="1">
              <a:cs typeface="Times New Roman"/>
            </a:endParaRPr>
          </a:p>
        </p:txBody>
      </p:sp>
      <p:pic>
        <p:nvPicPr>
          <p:cNvPr id="4" name="Picture 3" descr="A diagram of a software system&#10;&#10;Description automatically generated">
            <a:extLst>
              <a:ext uri="{FF2B5EF4-FFF2-40B4-BE49-F238E27FC236}">
                <a16:creationId xmlns:a16="http://schemas.microsoft.com/office/drawing/2014/main" id="{2BD3D808-4380-A4D2-1500-743699400911}"/>
              </a:ext>
            </a:extLst>
          </p:cNvPr>
          <p:cNvPicPr>
            <a:picLocks noChangeAspect="1"/>
          </p:cNvPicPr>
          <p:nvPr/>
        </p:nvPicPr>
        <p:blipFill>
          <a:blip r:embed="rId3"/>
          <a:stretch>
            <a:fillRect/>
          </a:stretch>
        </p:blipFill>
        <p:spPr>
          <a:xfrm>
            <a:off x="377536" y="1404361"/>
            <a:ext cx="6391564" cy="3552825"/>
          </a:xfrm>
          <a:prstGeom prst="rect">
            <a:avLst/>
          </a:prstGeom>
        </p:spPr>
      </p:pic>
      <p:sp>
        <p:nvSpPr>
          <p:cNvPr id="11" name="Content Placeholder 2">
            <a:extLst>
              <a:ext uri="{FF2B5EF4-FFF2-40B4-BE49-F238E27FC236}">
                <a16:creationId xmlns:a16="http://schemas.microsoft.com/office/drawing/2014/main" id="{73896AAF-462B-D1A7-1BA7-1E8141A51121}"/>
              </a:ext>
            </a:extLst>
          </p:cNvPr>
          <p:cNvSpPr txBox="1">
            <a:spLocks/>
          </p:cNvSpPr>
          <p:nvPr/>
        </p:nvSpPr>
        <p:spPr>
          <a:xfrm>
            <a:off x="102371" y="4984558"/>
            <a:ext cx="6143719" cy="192732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charset="2"/>
              <a:buChar char="Ø"/>
            </a:pPr>
            <a:r>
              <a:rPr lang="en-US">
                <a:solidFill>
                  <a:srgbClr val="0D0D0D"/>
                </a:solidFill>
                <a:latin typeface="Times New Roman"/>
                <a:ea typeface="+mn-lt"/>
                <a:cs typeface="+mn-lt"/>
              </a:rPr>
              <a:t>KLDM was chosen for its compatibility with the project's goals of integrating flight and weather data, as well as its focus on iterative development and user involvement throughout the project lifecycle.</a:t>
            </a:r>
          </a:p>
          <a:p>
            <a:pPr>
              <a:buFont typeface="Wingdings"/>
              <a:buChar char="Ø"/>
            </a:pPr>
            <a:endParaRPr lang="en-US"/>
          </a:p>
        </p:txBody>
      </p:sp>
    </p:spTree>
    <p:extLst>
      <p:ext uri="{BB962C8B-B14F-4D97-AF65-F5344CB8AC3E}">
        <p14:creationId xmlns:p14="http://schemas.microsoft.com/office/powerpoint/2010/main" val="29588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6"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cxnSp>
          <p:nvCxnSpPr>
            <p:cNvPr id="36" name="Straight Connector 35">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Isosceles Triangle 30">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4"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Isosceles Triangle 34">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pic>
        <p:nvPicPr>
          <p:cNvPr id="4" name="Content Placeholder 3" descr="Online crop | HD wallpaper: 777, aircraft, airliner, airplane, boeing ...">
            <a:extLst>
              <a:ext uri="{FF2B5EF4-FFF2-40B4-BE49-F238E27FC236}">
                <a16:creationId xmlns:a16="http://schemas.microsoft.com/office/drawing/2014/main" id="{80F5B406-D74C-FCA5-7524-CCAC3A57A383}"/>
              </a:ext>
            </a:extLst>
          </p:cNvPr>
          <p:cNvPicPr>
            <a:picLocks noGrp="1" noChangeAspect="1"/>
          </p:cNvPicPr>
          <p:nvPr>
            <p:ph idx="1"/>
          </p:nvPr>
        </p:nvPicPr>
        <p:blipFill rotWithShape="1">
          <a:blip r:embed="rId3"/>
          <a:srcRect l="18385" r="16664" b="-2"/>
          <a:stretch/>
        </p:blipFill>
        <p:spPr>
          <a:xfrm>
            <a:off x="5123543" y="-1"/>
            <a:ext cx="5201036" cy="4504344"/>
          </a:xfrm>
          <a:custGeom>
            <a:avLst/>
            <a:gdLst/>
            <a:ahLst/>
            <a:cxnLst/>
            <a:rect l="l" t="t" r="r" b="b"/>
            <a:pathLst>
              <a:path w="5201036" h="4504344">
                <a:moveTo>
                  <a:pt x="379987" y="0"/>
                </a:moveTo>
                <a:lnTo>
                  <a:pt x="5201036" y="0"/>
                </a:lnTo>
                <a:lnTo>
                  <a:pt x="1797922" y="4504344"/>
                </a:lnTo>
                <a:close/>
                <a:moveTo>
                  <a:pt x="0" y="0"/>
                </a:moveTo>
                <a:lnTo>
                  <a:pt x="379987" y="0"/>
                </a:lnTo>
                <a:lnTo>
                  <a:pt x="0" y="407"/>
                </a:lnTo>
                <a:close/>
              </a:path>
            </a:pathLst>
          </a:custGeom>
        </p:spPr>
      </p:pic>
      <p:pic>
        <p:nvPicPr>
          <p:cNvPr id="5" name="Picture 4" descr="Free stock photo of airliner, airplane, flight">
            <a:extLst>
              <a:ext uri="{FF2B5EF4-FFF2-40B4-BE49-F238E27FC236}">
                <a16:creationId xmlns:a16="http://schemas.microsoft.com/office/drawing/2014/main" id="{89B96E38-D5C4-3A04-566C-F9FB7FE27302}"/>
              </a:ext>
            </a:extLst>
          </p:cNvPr>
          <p:cNvPicPr>
            <a:picLocks noChangeAspect="1"/>
          </p:cNvPicPr>
          <p:nvPr/>
        </p:nvPicPr>
        <p:blipFill rotWithShape="1">
          <a:blip r:embed="rId4"/>
          <a:srcRect l="8619" r="22985" b="-2"/>
          <a:stretch/>
        </p:blipFill>
        <p:spPr>
          <a:xfrm>
            <a:off x="5161901" y="-1"/>
            <a:ext cx="7026923" cy="6858001"/>
          </a:xfrm>
          <a:custGeom>
            <a:avLst/>
            <a:gdLst/>
            <a:ahLst/>
            <a:cxnLst/>
            <a:rect l="l" t="t" r="r" b="b"/>
            <a:pathLst>
              <a:path w="7026923" h="6858001">
                <a:moveTo>
                  <a:pt x="5181345" y="0"/>
                </a:moveTo>
                <a:lnTo>
                  <a:pt x="7026923" y="0"/>
                </a:lnTo>
                <a:lnTo>
                  <a:pt x="7026923" y="6858001"/>
                </a:lnTo>
                <a:lnTo>
                  <a:pt x="0" y="6858001"/>
                </a:lnTo>
                <a:close/>
              </a:path>
            </a:pathLst>
          </a:custGeom>
        </p:spPr>
      </p:pic>
      <p:sp>
        <p:nvSpPr>
          <p:cNvPr id="2" name="Title 1">
            <a:extLst>
              <a:ext uri="{FF2B5EF4-FFF2-40B4-BE49-F238E27FC236}">
                <a16:creationId xmlns:a16="http://schemas.microsoft.com/office/drawing/2014/main" id="{3C5347A0-4DE6-0ABC-7DE1-0B5E0922CED9}"/>
              </a:ext>
            </a:extLst>
          </p:cNvPr>
          <p:cNvSpPr>
            <a:spLocks noGrp="1"/>
          </p:cNvSpPr>
          <p:nvPr>
            <p:ph type="title"/>
          </p:nvPr>
        </p:nvSpPr>
        <p:spPr>
          <a:xfrm>
            <a:off x="354783" y="283419"/>
            <a:ext cx="2402060" cy="423927"/>
          </a:xfrm>
        </p:spPr>
        <p:txBody>
          <a:bodyPr vert="horz" lIns="91440" tIns="45720" rIns="91440" bIns="45720" rtlCol="0" anchor="b">
            <a:normAutofit fontScale="90000"/>
          </a:bodyPr>
          <a:lstStyle/>
          <a:p>
            <a:pPr algn="r"/>
            <a:r>
              <a:rPr lang="en-US" sz="2800">
                <a:latin typeface="Times New Roman"/>
                <a:cs typeface="Times New Roman"/>
              </a:rPr>
              <a:t>Justification: </a:t>
            </a:r>
          </a:p>
        </p:txBody>
      </p:sp>
      <p:cxnSp>
        <p:nvCxnSpPr>
          <p:cNvPr id="37" name="Straight Connector 36">
            <a:extLst>
              <a:ext uri="{FF2B5EF4-FFF2-40B4-BE49-F238E27FC236}">
                <a16:creationId xmlns:a16="http://schemas.microsoft.com/office/drawing/2014/main" id="{593B7FC5-E1B8-4575-AB3F-F181AEADD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35865" y="-1"/>
            <a:ext cx="3403114" cy="45043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D8F0F9-4F2B-4A97-8988-F186C76D67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60D3E56-A009-46AA-B821-1D20CB429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ABB11126-1554-4220-B40F-D483570C9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5" name="Rectangle 25">
            <a:extLst>
              <a:ext uri="{FF2B5EF4-FFF2-40B4-BE49-F238E27FC236}">
                <a16:creationId xmlns:a16="http://schemas.microsoft.com/office/drawing/2014/main" id="{C7ADE1F4-A2A8-4706-881C-CC3909952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7" name="Isosceles Triangle 24">
            <a:extLst>
              <a:ext uri="{FF2B5EF4-FFF2-40B4-BE49-F238E27FC236}">
                <a16:creationId xmlns:a16="http://schemas.microsoft.com/office/drawing/2014/main" id="{3D3E32C3-2A6D-4256-9189-0121F687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9" name="Rectangle 27">
            <a:extLst>
              <a:ext uri="{FF2B5EF4-FFF2-40B4-BE49-F238E27FC236}">
                <a16:creationId xmlns:a16="http://schemas.microsoft.com/office/drawing/2014/main" id="{C48A73A9-B023-49E1-BE66-92FF3DCC3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1" name="Rectangle 28">
            <a:extLst>
              <a:ext uri="{FF2B5EF4-FFF2-40B4-BE49-F238E27FC236}">
                <a16:creationId xmlns:a16="http://schemas.microsoft.com/office/drawing/2014/main" id="{6BB11F90-4D50-4462-AF46-FFA4F47BD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3" name="Rectangle 29">
            <a:extLst>
              <a:ext uri="{FF2B5EF4-FFF2-40B4-BE49-F238E27FC236}">
                <a16:creationId xmlns:a16="http://schemas.microsoft.com/office/drawing/2014/main" id="{7E700A28-CECB-42BC-8405-2AD964E48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5" name="Isosceles Triangle 29">
            <a:extLst>
              <a:ext uri="{FF2B5EF4-FFF2-40B4-BE49-F238E27FC236}">
                <a16:creationId xmlns:a16="http://schemas.microsoft.com/office/drawing/2014/main" id="{B40A270D-5B6B-4E67-A848-B7E24196C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 name="TextBox 6">
            <a:extLst>
              <a:ext uri="{FF2B5EF4-FFF2-40B4-BE49-F238E27FC236}">
                <a16:creationId xmlns:a16="http://schemas.microsoft.com/office/drawing/2014/main" id="{1A6AE566-9276-344D-4ACC-66FB1210C826}"/>
              </a:ext>
            </a:extLst>
          </p:cNvPr>
          <p:cNvSpPr txBox="1"/>
          <p:nvPr/>
        </p:nvSpPr>
        <p:spPr>
          <a:xfrm>
            <a:off x="570057" y="834158"/>
            <a:ext cx="541481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rgbClr val="0D0D0D"/>
                </a:solidFill>
                <a:latin typeface="Times New Roman"/>
                <a:ea typeface="+mn-lt"/>
                <a:cs typeface="+mn-lt"/>
              </a:rPr>
              <a:t>Enabling the construction of data marts before their integration into a unified data warehouse, the bottom-up approach offers a streamlined methodology for data consolidation. </a:t>
            </a:r>
            <a:endParaRPr lang="en-US">
              <a:solidFill>
                <a:srgbClr val="000000"/>
              </a:solidFill>
              <a:latin typeface="Times New Roman"/>
              <a:ea typeface="+mn-lt"/>
              <a:cs typeface="+mn-lt"/>
            </a:endParaRPr>
          </a:p>
          <a:p>
            <a:pPr marL="285750" indent="-285750">
              <a:buFont typeface="Wingdings"/>
              <a:buChar char="Ø"/>
            </a:pPr>
            <a:endParaRPr lang="en-US">
              <a:solidFill>
                <a:srgbClr val="0D0D0D"/>
              </a:solidFill>
              <a:latin typeface="Times New Roman"/>
              <a:ea typeface="+mn-lt"/>
              <a:cs typeface="+mn-lt"/>
            </a:endParaRPr>
          </a:p>
          <a:p>
            <a:pPr marL="285750" indent="-285750">
              <a:buFont typeface="Wingdings"/>
              <a:buChar char="Ø"/>
            </a:pPr>
            <a:r>
              <a:rPr lang="en-US">
                <a:solidFill>
                  <a:srgbClr val="0D0D0D"/>
                </a:solidFill>
                <a:latin typeface="Times New Roman"/>
                <a:ea typeface="+mn-lt"/>
                <a:cs typeface="+mn-lt"/>
              </a:rPr>
              <a:t>This methodology boasts reduced development timelines, ensuring operational efficiency, while its support for a diverse team ensures inclusivity across business sectors. </a:t>
            </a:r>
          </a:p>
          <a:p>
            <a:pPr marL="285750" indent="-285750">
              <a:buFont typeface="Wingdings"/>
              <a:buChar char="Ø"/>
            </a:pPr>
            <a:endParaRPr lang="en-US"/>
          </a:p>
          <a:p>
            <a:pPr marL="285750" indent="-285750">
              <a:buFont typeface="Wingdings"/>
              <a:buChar char="Ø"/>
            </a:pPr>
            <a:r>
              <a:rPr lang="en-US">
                <a:solidFill>
                  <a:srgbClr val="0D0D0D"/>
                </a:solidFill>
                <a:latin typeface="Times New Roman"/>
                <a:cs typeface="Times New Roman"/>
              </a:rPr>
              <a:t>This approach provides enhanced flexibility, enabling adjustments at lower levels without requiring extensive revisions to higher-level plans</a:t>
            </a:r>
            <a:br>
              <a:rPr lang="en-US"/>
            </a:br>
            <a:endParaRPr lang="en-US">
              <a:solidFill>
                <a:srgbClr val="0D0D0D"/>
              </a:solidFill>
              <a:latin typeface="Times New Roman"/>
              <a:ea typeface="+mn-lt"/>
              <a:cs typeface="+mn-lt"/>
            </a:endParaRPr>
          </a:p>
          <a:p>
            <a:pPr marL="285750" indent="-285750">
              <a:buFont typeface="Wingdings"/>
              <a:buChar char="Ø"/>
            </a:pPr>
            <a:r>
              <a:rPr lang="en-US">
                <a:solidFill>
                  <a:srgbClr val="0D0D0D"/>
                </a:solidFill>
                <a:latin typeface="Times New Roman"/>
                <a:cs typeface="Times New Roman"/>
              </a:rPr>
              <a:t>Facilitates targeted data integration, aligning  seamlessly with      specific business needs and objectives (Kimball et al., 2008).</a:t>
            </a:r>
          </a:p>
          <a:p>
            <a:pPr marL="285750" indent="-285750">
              <a:buFont typeface="Wingdings"/>
              <a:buChar char="Ø"/>
            </a:pPr>
            <a:endParaRPr lang="en-US">
              <a:solidFill>
                <a:srgbClr val="0D0D0D"/>
              </a:solidFill>
              <a:latin typeface="Times New Roman"/>
              <a:ea typeface="+mn-lt"/>
              <a:cs typeface="Times New Roman"/>
            </a:endParaRPr>
          </a:p>
          <a:p>
            <a:endParaRPr lang="en-US">
              <a:solidFill>
                <a:srgbClr val="0D0D0D"/>
              </a:solidFill>
              <a:latin typeface="Times New Roman"/>
              <a:ea typeface="+mn-lt"/>
              <a:cs typeface="+mn-lt"/>
            </a:endParaRPr>
          </a:p>
          <a:p>
            <a:pPr marL="285750" indent="-285750">
              <a:buFont typeface="Wingdings"/>
              <a:buChar char="Ø"/>
            </a:pPr>
            <a:endParaRPr lang="en-US" sz="1200">
              <a:solidFill>
                <a:srgbClr val="0D0D0D"/>
              </a:solidFill>
            </a:endParaRPr>
          </a:p>
          <a:p>
            <a:br>
              <a:rPr lang="en-US"/>
            </a:br>
            <a:endParaRPr lang="en-US"/>
          </a:p>
          <a:p>
            <a:pPr marL="285750" indent="-285750">
              <a:buFont typeface="Wingdings"/>
              <a:buChar char="Ø"/>
            </a:pPr>
            <a:endParaRPr lang="en-US" sz="1200">
              <a:solidFill>
                <a:srgbClr val="0D0D0D"/>
              </a:solidFill>
            </a:endParaRPr>
          </a:p>
        </p:txBody>
      </p:sp>
    </p:spTree>
    <p:extLst>
      <p:ext uri="{BB962C8B-B14F-4D97-AF65-F5344CB8AC3E}">
        <p14:creationId xmlns:p14="http://schemas.microsoft.com/office/powerpoint/2010/main" val="864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71A5-6E4D-6A5E-EBAD-094051355F9B}"/>
              </a:ext>
            </a:extLst>
          </p:cNvPr>
          <p:cNvSpPr>
            <a:spLocks noGrp="1"/>
          </p:cNvSpPr>
          <p:nvPr>
            <p:ph type="title"/>
          </p:nvPr>
        </p:nvSpPr>
        <p:spPr>
          <a:xfrm>
            <a:off x="215357" y="153920"/>
            <a:ext cx="10403060" cy="528601"/>
          </a:xfrm>
        </p:spPr>
        <p:txBody>
          <a:bodyPr>
            <a:normAutofit fontScale="90000"/>
          </a:bodyPr>
          <a:lstStyle/>
          <a:p>
            <a:r>
              <a:rPr lang="en-GB" sz="2900" b="1">
                <a:solidFill>
                  <a:schemeClr val="accent1">
                    <a:lumMod val="50000"/>
                  </a:schemeClr>
                </a:solidFill>
                <a:latin typeface="Times New Roman"/>
                <a:ea typeface="+mj-lt"/>
                <a:cs typeface="+mj-lt"/>
              </a:rPr>
              <a:t>BDDS AND </a:t>
            </a:r>
            <a:r>
              <a:rPr lang="en-GB" sz="2900" b="1">
                <a:solidFill>
                  <a:schemeClr val="accent1">
                    <a:lumMod val="50000"/>
                  </a:schemeClr>
                </a:solidFill>
                <a:latin typeface="Times New Roman"/>
                <a:ea typeface="+mj-lt"/>
                <a:cs typeface="Times New Roman"/>
              </a:rPr>
              <a:t>DI </a:t>
            </a:r>
            <a:r>
              <a:rPr lang="en-GB" sz="2900" b="1">
                <a:solidFill>
                  <a:schemeClr val="accent1">
                    <a:lumMod val="50000"/>
                  </a:schemeClr>
                </a:solidFill>
                <a:latin typeface="Times New Roman"/>
                <a:ea typeface="+mj-lt"/>
                <a:cs typeface="+mj-lt"/>
              </a:rPr>
              <a:t>TECHNIQUES UTILISED</a:t>
            </a:r>
            <a:endParaRPr lang="en-US" sz="2900" b="1">
              <a:solidFill>
                <a:schemeClr val="accent1">
                  <a:lumMod val="50000"/>
                </a:schemeClr>
              </a:solidFill>
              <a:latin typeface="Times New Roman"/>
              <a:ea typeface="+mj-lt"/>
              <a:cs typeface="+mj-lt"/>
            </a:endParaRPr>
          </a:p>
        </p:txBody>
      </p:sp>
      <p:sp>
        <p:nvSpPr>
          <p:cNvPr id="3" name="TextBox 2">
            <a:extLst>
              <a:ext uri="{FF2B5EF4-FFF2-40B4-BE49-F238E27FC236}">
                <a16:creationId xmlns:a16="http://schemas.microsoft.com/office/drawing/2014/main" id="{E821851F-1444-245D-B386-052A517080CD}"/>
              </a:ext>
            </a:extLst>
          </p:cNvPr>
          <p:cNvSpPr txBox="1"/>
          <p:nvPr/>
        </p:nvSpPr>
        <p:spPr>
          <a:xfrm>
            <a:off x="219500" y="694499"/>
            <a:ext cx="11840442" cy="600164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1600" b="1" dirty="0" err="1">
                <a:latin typeface="Times New Roman"/>
                <a:cs typeface="Arial"/>
              </a:rPr>
              <a:t>SparkR</a:t>
            </a:r>
            <a:r>
              <a:rPr lang="en-GB" sz="1600" b="1" dirty="0">
                <a:latin typeface="Times New Roman"/>
                <a:cs typeface="Arial"/>
              </a:rPr>
              <a:t> within R Studio</a:t>
            </a:r>
          </a:p>
          <a:p>
            <a:r>
              <a:rPr lang="en-GB" sz="1600" dirty="0">
                <a:solidFill>
                  <a:srgbClr val="0D0D0D"/>
                </a:solidFill>
                <a:latin typeface="Times New Roman"/>
                <a:ea typeface="+mn-lt"/>
                <a:cs typeface="+mn-lt"/>
              </a:rPr>
              <a:t>Chosen for its seamless integration with R Studio and its capability for distributed data processing using Apache Spark. It offers parallel processing, enabling efficient analysis of large-scale datasets compared to traditional R environments.</a:t>
            </a:r>
            <a:endParaRPr lang="en-GB" sz="1600" dirty="0">
              <a:latin typeface="Times New Roman"/>
              <a:ea typeface="+mn-lt"/>
              <a:cs typeface="+mn-lt"/>
            </a:endParaRP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Parquet File Format</a:t>
            </a:r>
          </a:p>
          <a:p>
            <a:pPr marL="0" indent="0">
              <a:buNone/>
            </a:pPr>
            <a:r>
              <a:rPr lang="en-GB" sz="1600" dirty="0">
                <a:latin typeface="Times New Roman"/>
                <a:cs typeface="Arial"/>
              </a:rPr>
              <a:t>Optimises storage and improves query performance by storing data in a columnar format. This allows all transformations to occur within a single file in R Studio, facilitating quick data movement to virtual machines and efficient querying in Hive environments. Parquet files are up to 34x faster  than CSV files in query operations and 87% less storage thus reducing costs significantly. </a:t>
            </a:r>
            <a:r>
              <a:rPr lang="en-US" sz="1600" dirty="0">
                <a:solidFill>
                  <a:srgbClr val="404040"/>
                </a:solidFill>
                <a:latin typeface="Times New Roman"/>
                <a:cs typeface="Times New Roman"/>
              </a:rPr>
              <a:t>(</a:t>
            </a:r>
            <a:r>
              <a:rPr lang="en-US" sz="1600" dirty="0">
                <a:latin typeface="Times New Roman"/>
                <a:cs typeface="Times New Roman"/>
              </a:rPr>
              <a:t>Chopra, 2023)</a:t>
            </a:r>
            <a:endParaRPr lang="en-US" sz="1600" dirty="0">
              <a:solidFill>
                <a:srgbClr val="404040"/>
              </a:solidFill>
              <a:latin typeface="Times New Roman"/>
              <a:cs typeface="Times New Roman"/>
            </a:endParaRP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Hadoop Deployment on Azure</a:t>
            </a:r>
          </a:p>
          <a:p>
            <a:r>
              <a:rPr lang="en-GB" sz="1600" dirty="0">
                <a:solidFill>
                  <a:srgbClr val="0D0D0D"/>
                </a:solidFill>
                <a:latin typeface="Times New Roman"/>
                <a:ea typeface="+mn-lt"/>
                <a:cs typeface="+mn-lt"/>
              </a:rPr>
              <a:t>Utilized for its robust distributed storage (HDFS) and data processing capabilities (MapReduce) within the Microsoft Azure cloud environment. Azure's scalability and data management features make it a suitable choice for handling big data workloads.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Ambari for Cluster Management</a:t>
            </a:r>
          </a:p>
          <a:p>
            <a:r>
              <a:rPr lang="en-GB" sz="1600" dirty="0">
                <a:solidFill>
                  <a:srgbClr val="0D0D0D"/>
                </a:solidFill>
                <a:latin typeface="Times New Roman"/>
                <a:ea typeface="+mn-lt"/>
                <a:cs typeface="+mn-lt"/>
              </a:rPr>
              <a:t>Chosen for its efficient management of Hadoop clusters, facilitating file uploads and ensuring system reliability. Ambari simplifies Hadoop cluster administration, making it easier to manage and monitor cluster resources.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Hive for Data Management</a:t>
            </a:r>
          </a:p>
          <a:p>
            <a:r>
              <a:rPr lang="en-GB" sz="1600" dirty="0">
                <a:solidFill>
                  <a:srgbClr val="0D0D0D"/>
                </a:solidFill>
                <a:latin typeface="Times New Roman"/>
                <a:ea typeface="+mn-lt"/>
                <a:cs typeface="+mn-lt"/>
              </a:rPr>
              <a:t>Selected for its SQL-like interface and ability to provide structured access to data stored in Hadoop. Hive enables the creation of data marts and supports complex querying, enhancing the efficiency of data operations compared to other Hadoop-based storage solutions.</a:t>
            </a:r>
          </a:p>
          <a:p>
            <a:endParaRPr lang="en-GB" sz="1600" dirty="0">
              <a:latin typeface="Times New Roman"/>
              <a:cs typeface="Arial" panose="020B0604020202020204" pitchFamily="34" charset="0"/>
            </a:endParaRPr>
          </a:p>
          <a:p>
            <a:pPr marL="285750" indent="-285750">
              <a:buFont typeface="Arial" panose="020B0604020202020204" pitchFamily="34" charset="0"/>
              <a:buChar char="•"/>
            </a:pPr>
            <a:r>
              <a:rPr lang="en-GB" sz="1600" b="1" dirty="0">
                <a:latin typeface="Times New Roman"/>
                <a:cs typeface="Arial"/>
              </a:rPr>
              <a:t>Cloudera Hadoop-Tableau Connector</a:t>
            </a:r>
          </a:p>
          <a:p>
            <a:r>
              <a:rPr lang="en-GB" sz="1600" dirty="0">
                <a:solidFill>
                  <a:srgbClr val="0D0D0D"/>
                </a:solidFill>
                <a:latin typeface="Times New Roman"/>
                <a:ea typeface="+mn-lt"/>
                <a:cs typeface="+mn-lt"/>
              </a:rPr>
              <a:t>Chosen for its seamless integration between Hive data marts and Tableau, enabling sophisticated data visualization and dashboard creation. The connector ensures smooth data transfer between Hive and Tableau, simplifying the process of deriving actionable insights from the data.</a:t>
            </a:r>
          </a:p>
        </p:txBody>
      </p:sp>
    </p:spTree>
    <p:extLst>
      <p:ext uri="{BB962C8B-B14F-4D97-AF65-F5344CB8AC3E}">
        <p14:creationId xmlns:p14="http://schemas.microsoft.com/office/powerpoint/2010/main" val="216937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71A5-6E4D-6A5E-EBAD-094051355F9B}"/>
              </a:ext>
            </a:extLst>
          </p:cNvPr>
          <p:cNvSpPr>
            <a:spLocks noGrp="1"/>
          </p:cNvSpPr>
          <p:nvPr>
            <p:ph type="title"/>
          </p:nvPr>
        </p:nvSpPr>
        <p:spPr>
          <a:xfrm>
            <a:off x="552416" y="209281"/>
            <a:ext cx="8721586" cy="539724"/>
          </a:xfrm>
        </p:spPr>
        <p:txBody>
          <a:bodyPr>
            <a:normAutofit/>
          </a:bodyPr>
          <a:lstStyle/>
          <a:p>
            <a:r>
              <a:rPr lang="en-GB" sz="2600" b="1">
                <a:solidFill>
                  <a:schemeClr val="accent1">
                    <a:lumMod val="50000"/>
                  </a:schemeClr>
                </a:solidFill>
                <a:latin typeface="Times New Roman"/>
                <a:ea typeface="+mj-lt"/>
                <a:cs typeface="Times New Roman"/>
              </a:rPr>
              <a:t>BDDS AND DI TECHNIQUES UTILISED</a:t>
            </a:r>
            <a:endParaRPr lang="en-US" sz="2600">
              <a:solidFill>
                <a:schemeClr val="accent1">
                  <a:lumMod val="50000"/>
                </a:schemeClr>
              </a:solidFill>
              <a:cs typeface="Times New Roman"/>
            </a:endParaRPr>
          </a:p>
        </p:txBody>
      </p:sp>
      <p:sp>
        <p:nvSpPr>
          <p:cNvPr id="3" name="TextBox 2">
            <a:extLst>
              <a:ext uri="{FF2B5EF4-FFF2-40B4-BE49-F238E27FC236}">
                <a16:creationId xmlns:a16="http://schemas.microsoft.com/office/drawing/2014/main" id="{93CCC310-E94B-DD37-6C96-BE7EB852E089}"/>
              </a:ext>
            </a:extLst>
          </p:cNvPr>
          <p:cNvSpPr txBox="1"/>
          <p:nvPr/>
        </p:nvSpPr>
        <p:spPr>
          <a:xfrm>
            <a:off x="572709" y="749005"/>
            <a:ext cx="11046581" cy="5970865"/>
          </a:xfrm>
          <a:prstGeom prst="rect">
            <a:avLst/>
          </a:prstGeom>
          <a:noFill/>
        </p:spPr>
        <p:txBody>
          <a:bodyPr wrap="square" lIns="91440" tIns="45720" rIns="91440" bIns="45720" rtlCol="0" anchor="t">
            <a:spAutoFit/>
          </a:bodyPr>
          <a:lstStyle/>
          <a:p>
            <a:endParaRPr lang="en-GB"/>
          </a:p>
          <a:p>
            <a:pPr marL="285750" indent="-285750">
              <a:buFont typeface="Arial" panose="020B0604020202020204" pitchFamily="34" charset="0"/>
              <a:buChar char="•"/>
            </a:pPr>
            <a:r>
              <a:rPr lang="en-GB" b="1">
                <a:latin typeface="Times New Roman"/>
                <a:cs typeface="Arial"/>
              </a:rPr>
              <a:t>Data Transformation</a:t>
            </a:r>
          </a:p>
          <a:p>
            <a:r>
              <a:rPr lang="en-GB" sz="1600">
                <a:solidFill>
                  <a:srgbClr val="0D0D0D"/>
                </a:solidFill>
                <a:latin typeface="Times New Roman"/>
                <a:ea typeface="+mn-lt"/>
                <a:cs typeface="+mn-lt"/>
              </a:rPr>
              <a:t>Converts data from CSV to Parquet format, leveraging Parquet's superior storage efficiency and query speed. This transformation is vital for optimizing data filtering based on project-specific requirements.</a:t>
            </a:r>
          </a:p>
          <a:p>
            <a:pPr marL="285750" indent="-285750">
              <a:buFont typeface="Arial" panose="020B0604020202020204" pitchFamily="34" charset="0"/>
              <a:buChar char="•"/>
            </a:pPr>
            <a:endParaRPr lang="en-GB" b="1">
              <a:latin typeface="Times New Roman"/>
              <a:cs typeface="Arial"/>
            </a:endParaRPr>
          </a:p>
          <a:p>
            <a:pPr marL="285750" indent="-285750">
              <a:buFont typeface="Arial" panose="020B0604020202020204" pitchFamily="34" charset="0"/>
              <a:buChar char="•"/>
            </a:pPr>
            <a:r>
              <a:rPr lang="en-GB" b="1">
                <a:latin typeface="Times New Roman"/>
                <a:cs typeface="Arial"/>
              </a:rPr>
              <a:t>Data Consolidation</a:t>
            </a:r>
          </a:p>
          <a:p>
            <a:r>
              <a:rPr lang="en-GB" sz="1600">
                <a:solidFill>
                  <a:srgbClr val="0D0D0D"/>
                </a:solidFill>
                <a:latin typeface="Times New Roman"/>
                <a:ea typeface="+mn-lt"/>
                <a:cs typeface="+mn-lt"/>
              </a:rPr>
              <a:t>Combining multiple datasets within </a:t>
            </a:r>
            <a:r>
              <a:rPr lang="en-GB" sz="1600" err="1">
                <a:solidFill>
                  <a:srgbClr val="0D0D0D"/>
                </a:solidFill>
                <a:latin typeface="Times New Roman"/>
                <a:ea typeface="+mn-lt"/>
                <a:cs typeface="+mn-lt"/>
              </a:rPr>
              <a:t>SparkR</a:t>
            </a:r>
            <a:r>
              <a:rPr lang="en-GB" sz="1600">
                <a:solidFill>
                  <a:srgbClr val="0D0D0D"/>
                </a:solidFill>
                <a:latin typeface="Times New Roman"/>
                <a:ea typeface="+mn-lt"/>
                <a:cs typeface="+mn-lt"/>
              </a:rPr>
              <a:t> enables comprehensive analyses by merging data sources into a unified format, facilitating easier data processing and analysis</a:t>
            </a:r>
            <a:endParaRPr lang="en-GB" sz="1600">
              <a:latin typeface="Times New Roman"/>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b="1">
                <a:latin typeface="Times New Roman"/>
                <a:cs typeface="Arial"/>
              </a:rPr>
              <a:t>Data Movement</a:t>
            </a:r>
          </a:p>
          <a:p>
            <a:r>
              <a:rPr lang="en-GB" sz="1600">
                <a:solidFill>
                  <a:srgbClr val="0D0D0D"/>
                </a:solidFill>
                <a:latin typeface="Times New Roman"/>
                <a:ea typeface="+mn-lt"/>
                <a:cs typeface="+mn-lt"/>
              </a:rPr>
              <a:t>Efficiently transferring data across various storage solutions, from local storage to distributed file systems in HDFS via Ambari in the Azure environment, ensures seamless data accessibility and availability.</a:t>
            </a:r>
            <a:endParaRPr lang="en-GB" sz="1600">
              <a:latin typeface="Times New Roman"/>
            </a:endParaRPr>
          </a:p>
          <a:p>
            <a:endParaRPr lang="en-GB" sz="1600">
              <a:solidFill>
                <a:srgbClr val="0D0D0D"/>
              </a:solidFill>
              <a:latin typeface="Times New Roman"/>
              <a:cs typeface="Arial"/>
            </a:endParaRPr>
          </a:p>
          <a:p>
            <a:pPr marL="285750" indent="-285750">
              <a:buFont typeface="Arial" panose="020B0604020202020204" pitchFamily="34" charset="0"/>
              <a:buChar char="•"/>
            </a:pPr>
            <a:r>
              <a:rPr lang="en-GB" b="1">
                <a:latin typeface="Times New Roman"/>
                <a:cs typeface="Arial"/>
              </a:rPr>
              <a:t>Data Access with Hive</a:t>
            </a:r>
          </a:p>
          <a:p>
            <a:r>
              <a:rPr lang="en-GB" sz="1600">
                <a:solidFill>
                  <a:srgbClr val="0D0D0D"/>
                </a:solidFill>
                <a:latin typeface="Times New Roman"/>
                <a:ea typeface="+mn-lt"/>
                <a:cs typeface="+mn-lt"/>
              </a:rPr>
              <a:t>Utilizing Hive to access and manage data stored in HDFS, creating structured tables for the data mart, streamlines data retrieval and enhances data management capabilities.</a:t>
            </a:r>
            <a:endParaRPr lang="en-GB" sz="1600">
              <a:latin typeface="Times New Roman"/>
              <a:ea typeface="+mn-lt"/>
              <a:cs typeface="+mn-lt"/>
            </a:endParaRPr>
          </a:p>
          <a:p>
            <a:pPr marL="285750" indent="-285750">
              <a:buFont typeface="Arial" panose="020B0604020202020204" pitchFamily="34" charset="0"/>
              <a:buChar char="•"/>
            </a:pPr>
            <a:endParaRPr lang="en-GB">
              <a:latin typeface="Times New Roman"/>
              <a:cs typeface="Times New Roman"/>
            </a:endParaRPr>
          </a:p>
          <a:p>
            <a:pPr marL="285750" indent="-285750">
              <a:buFont typeface="Arial" panose="020B0604020202020204" pitchFamily="34" charset="0"/>
              <a:buChar char="•"/>
            </a:pPr>
            <a:r>
              <a:rPr lang="en-GB" b="1">
                <a:latin typeface="Times New Roman"/>
                <a:cs typeface="Arial"/>
              </a:rPr>
              <a:t>Data Visualisation with Tableau</a:t>
            </a:r>
          </a:p>
          <a:p>
            <a:r>
              <a:rPr lang="en-GB" sz="1600">
                <a:solidFill>
                  <a:srgbClr val="0D0D0D"/>
                </a:solidFill>
                <a:latin typeface="Times New Roman"/>
                <a:ea typeface="+mn-lt"/>
                <a:cs typeface="+mn-lt"/>
              </a:rPr>
              <a:t>Integrating processed data into Tableau enables the creation of interactive visualizations and dashboards, empowering stakeholders to derive actionable insights and make informed decisions.</a:t>
            </a:r>
            <a:endParaRPr lang="en-GB" sz="1600">
              <a:latin typeface="Times New Roman"/>
              <a:ea typeface="+mn-lt"/>
              <a:cs typeface="+mn-lt"/>
            </a:endParaRPr>
          </a:p>
          <a:p>
            <a:endParaRPr lang="en-GB"/>
          </a:p>
          <a:p>
            <a:endParaRPr lang="en-GB"/>
          </a:p>
        </p:txBody>
      </p:sp>
    </p:spTree>
    <p:extLst>
      <p:ext uri="{BB962C8B-B14F-4D97-AF65-F5344CB8AC3E}">
        <p14:creationId xmlns:p14="http://schemas.microsoft.com/office/powerpoint/2010/main" val="827405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2600</TotalTime>
  <Words>2555</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Söhne</vt:lpstr>
      <vt:lpstr>Times New Roman</vt:lpstr>
      <vt:lpstr>Trebuchet MS</vt:lpstr>
      <vt:lpstr>Wingdings</vt:lpstr>
      <vt:lpstr>Wingdings 3</vt:lpstr>
      <vt:lpstr>Facet</vt:lpstr>
      <vt:lpstr>NEW YORK FLIGHT OPERATION ANALYSIS</vt:lpstr>
      <vt:lpstr>OVERVIEW OF SCENARIO   </vt:lpstr>
      <vt:lpstr>BUSINESS QUESTIONS </vt:lpstr>
      <vt:lpstr>PowerPoint Presentation</vt:lpstr>
      <vt:lpstr>PRIMARY &amp; SECONDARY DATA SET</vt:lpstr>
      <vt:lpstr>DATA WAREHOUSE DEVELOPMENT METHODOLOGY </vt:lpstr>
      <vt:lpstr>Justification: </vt:lpstr>
      <vt:lpstr>BDDS AND DI TECHNIQUES UTILISED</vt:lpstr>
      <vt:lpstr>BDDS AND DI TECHNIQUES UTILISED</vt:lpstr>
      <vt:lpstr>ETL</vt:lpstr>
      <vt:lpstr>PowerPoint Presentation</vt:lpstr>
      <vt:lpstr>PowerPoint Presentation</vt:lpstr>
      <vt:lpstr>BQ2. Provide a month-by-month breakdown of departure delays by Airline, Airport, and Air temperature leaving New York from 2013 to 2023. </vt:lpstr>
      <vt:lpstr>BQ3. What is the total number of flights arriving at New York Airports by morning, daytime, evening and night by year by Airline, by airport from 2013 to 2023? </vt:lpstr>
      <vt:lpstr>PowerPoint Presentation</vt:lpstr>
      <vt:lpstr>BQ5. How many flights were diverted from New York airports LGA and JFK by humidity, wind speed and visibility from 2013 to 2023?  </vt:lpstr>
      <vt:lpstr>FINAL RECOMMENDATIONS   </vt:lpstr>
      <vt:lpstr>FINAL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Analysis of Weather on Flight Patterns in New York</dc:title>
  <dc:creator>Yee shoon, Ngwe (Student)</dc:creator>
  <cp:lastModifiedBy>Abiodun Ojo</cp:lastModifiedBy>
  <cp:revision>2</cp:revision>
  <dcterms:created xsi:type="dcterms:W3CDTF">2024-04-25T02:42:41Z</dcterms:created>
  <dcterms:modified xsi:type="dcterms:W3CDTF">2024-05-09T12:11:14Z</dcterms:modified>
</cp:coreProperties>
</file>