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74" r:id="rId4"/>
    <p:sldId id="278" r:id="rId5"/>
    <p:sldId id="258" r:id="rId6"/>
    <p:sldId id="279" r:id="rId7"/>
    <p:sldId id="280" r:id="rId8"/>
    <p:sldId id="281" r:id="rId9"/>
    <p:sldId id="282" r:id="rId10"/>
    <p:sldId id="283" r:id="rId11"/>
    <p:sldId id="284" r:id="rId12"/>
    <p:sldId id="285" r:id="rId13"/>
    <p:sldId id="287"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2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2A4287-569C-431B-8888-BCE912B76B69}"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137137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A4287-569C-431B-8888-BCE912B76B69}"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127552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A4287-569C-431B-8888-BCE912B76B69}"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3049916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E2A4287-569C-431B-8888-BCE912B76B69}"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3357004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E2A4287-569C-431B-8888-BCE912B76B69}"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289242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A4287-569C-431B-8888-BCE912B76B69}"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542814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A4287-569C-431B-8888-BCE912B76B69}"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616962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A4287-569C-431B-8888-BCE912B76B69}"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726292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A4287-569C-431B-8888-BCE912B76B69}"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97342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A4287-569C-431B-8888-BCE912B76B69}"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418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A4287-569C-431B-8888-BCE912B76B69}"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400020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A4287-569C-431B-8888-BCE912B76B69}"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245380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A4287-569C-431B-8888-BCE912B76B69}"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15625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A4287-569C-431B-8888-BCE912B76B69}" type="datetimeFigureOut">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325965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A4287-569C-431B-8888-BCE912B76B69}" type="datetimeFigureOut">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386416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A4287-569C-431B-8888-BCE912B76B69}"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267749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AE2A4287-569C-431B-8888-BCE912B76B69}" type="datetimeFigureOut">
              <a:rPr lang="en-US" smtClean="0"/>
              <a:t>11/16/2023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143F609F-9657-4B23-8E8C-F4E9DA378BFD}" type="slidenum">
              <a:rPr lang="en-US" smtClean="0"/>
              <a:t>‹#›</a:t>
            </a:fld>
            <a:endParaRPr lang="en-US"/>
          </a:p>
        </p:txBody>
      </p:sp>
    </p:spTree>
    <p:extLst>
      <p:ext uri="{BB962C8B-B14F-4D97-AF65-F5344CB8AC3E}">
        <p14:creationId xmlns:p14="http://schemas.microsoft.com/office/powerpoint/2010/main" val="3310569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E2A4287-569C-431B-8888-BCE912B76B69}" type="datetimeFigureOut">
              <a:rPr lang="en-US" smtClean="0"/>
              <a:t>11/16/2023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43F609F-9657-4B23-8E8C-F4E9DA378BFD}" type="slidenum">
              <a:rPr lang="en-US" smtClean="0"/>
              <a:t>‹#›</a:t>
            </a:fld>
            <a:endParaRPr lang="en-US"/>
          </a:p>
        </p:txBody>
      </p:sp>
    </p:spTree>
    <p:extLst>
      <p:ext uri="{BB962C8B-B14F-4D97-AF65-F5344CB8AC3E}">
        <p14:creationId xmlns:p14="http://schemas.microsoft.com/office/powerpoint/2010/main" val="745301384"/>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4.tmp"/><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9.tmp"/><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0.tmp"/><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11.tmp"/><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tool, broom&#10;&#10;Description automatically generated">
            <a:extLst>
              <a:ext uri="{FF2B5EF4-FFF2-40B4-BE49-F238E27FC236}">
                <a16:creationId xmlns:a16="http://schemas.microsoft.com/office/drawing/2014/main" id="{3736A2EB-23F7-0538-B567-E554AEB40BD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8478"/>
          <a:stretch/>
        </p:blipFill>
        <p:spPr>
          <a:xfrm>
            <a:off x="20" y="10"/>
            <a:ext cx="12191980" cy="6857990"/>
          </a:xfrm>
          <a:prstGeom prst="rect">
            <a:avLst/>
          </a:prstGeom>
        </p:spPr>
      </p:pic>
      <p:sp>
        <p:nvSpPr>
          <p:cNvPr id="2" name="Title 1">
            <a:extLst>
              <a:ext uri="{FF2B5EF4-FFF2-40B4-BE49-F238E27FC236}">
                <a16:creationId xmlns:a16="http://schemas.microsoft.com/office/drawing/2014/main" id="{733F59D0-348E-20C1-E40C-4A0E6BF42C99}"/>
              </a:ext>
            </a:extLst>
          </p:cNvPr>
          <p:cNvSpPr>
            <a:spLocks noGrp="1"/>
          </p:cNvSpPr>
          <p:nvPr>
            <p:ph type="ctrTitle"/>
          </p:nvPr>
        </p:nvSpPr>
        <p:spPr/>
        <p:txBody>
          <a:bodyPr vert="horz" lIns="91440" tIns="45720" rIns="91440" bIns="45720" rtlCol="0" anchor="b">
            <a:normAutofit/>
          </a:bodyPr>
          <a:lstStyle/>
          <a:p>
            <a:r>
              <a:rPr lang="en-US" dirty="0"/>
              <a:t>BAD STUCTURED DATA CLEANING</a:t>
            </a:r>
          </a:p>
        </p:txBody>
      </p:sp>
      <p:sp>
        <p:nvSpPr>
          <p:cNvPr id="3" name="Subtitle 2">
            <a:extLst>
              <a:ext uri="{FF2B5EF4-FFF2-40B4-BE49-F238E27FC236}">
                <a16:creationId xmlns:a16="http://schemas.microsoft.com/office/drawing/2014/main" id="{8F33D900-C436-2714-0E16-903757279940}"/>
              </a:ext>
            </a:extLst>
          </p:cNvPr>
          <p:cNvSpPr>
            <a:spLocks noGrp="1"/>
          </p:cNvSpPr>
          <p:nvPr>
            <p:ph type="subTitle" idx="1"/>
          </p:nvPr>
        </p:nvSpPr>
        <p:spPr/>
        <p:txBody>
          <a:bodyPr vert="horz" lIns="91440" tIns="45720" rIns="91440" bIns="45720" rtlCol="0">
            <a:normAutofit/>
          </a:bodyPr>
          <a:lstStyle/>
          <a:p>
            <a:r>
              <a:rPr lang="en-US">
                <a:solidFill>
                  <a:schemeClr val="tx1">
                    <a:lumMod val="65000"/>
                    <a:lumOff val="35000"/>
                  </a:schemeClr>
                </a:solidFill>
              </a:rPr>
              <a:t>AUTOMATED </a:t>
            </a:r>
          </a:p>
        </p:txBody>
      </p:sp>
      <p:sp>
        <p:nvSpPr>
          <p:cNvPr id="4" name="Subtitle 2">
            <a:extLst>
              <a:ext uri="{FF2B5EF4-FFF2-40B4-BE49-F238E27FC236}">
                <a16:creationId xmlns:a16="http://schemas.microsoft.com/office/drawing/2014/main" id="{377B5B7E-3CF2-629B-1BBB-1FB426AB6F46}"/>
              </a:ext>
            </a:extLst>
          </p:cNvPr>
          <p:cNvSpPr txBox="1">
            <a:spLocks/>
          </p:cNvSpPr>
          <p:nvPr/>
        </p:nvSpPr>
        <p:spPr bwMode="gray">
          <a:xfrm>
            <a:off x="9766852" y="5817704"/>
            <a:ext cx="1921565" cy="55659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b="1" dirty="0"/>
              <a:t>OLANREWAJU</a:t>
            </a:r>
          </a:p>
        </p:txBody>
      </p:sp>
    </p:spTree>
    <p:extLst>
      <p:ext uri="{BB962C8B-B14F-4D97-AF65-F5344CB8AC3E}">
        <p14:creationId xmlns:p14="http://schemas.microsoft.com/office/powerpoint/2010/main" val="41928043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F7DD1F-17B8-9C00-9446-DD114B8C2F77}"/>
              </a:ext>
            </a:extLst>
          </p:cNvPr>
          <p:cNvSpPr>
            <a:spLocks noGrp="1"/>
          </p:cNvSpPr>
          <p:nvPr>
            <p:ph type="body" idx="1"/>
          </p:nvPr>
        </p:nvSpPr>
        <p:spPr>
          <a:xfrm>
            <a:off x="1090442" y="911991"/>
            <a:ext cx="3128993" cy="366247"/>
          </a:xfrm>
        </p:spPr>
        <p:txBody>
          <a:bodyPr/>
          <a:lstStyle/>
          <a:p>
            <a:r>
              <a:rPr lang="en-US" sz="2000" b="1" dirty="0"/>
              <a:t>unpivoted columns</a:t>
            </a:r>
          </a:p>
        </p:txBody>
      </p:sp>
      <p:pic>
        <p:nvPicPr>
          <p:cNvPr id="10" name="Content Placeholder 9" descr="A screenshot of a computer&#10;&#10;Description automatically generated">
            <a:extLst>
              <a:ext uri="{FF2B5EF4-FFF2-40B4-BE49-F238E27FC236}">
                <a16:creationId xmlns:a16="http://schemas.microsoft.com/office/drawing/2014/main" id="{20FCA09F-4C3C-4B42-F13D-E60498DE84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7830" y="1270112"/>
            <a:ext cx="5147406" cy="5447929"/>
          </a:xfrm>
        </p:spPr>
      </p:pic>
      <p:sp>
        <p:nvSpPr>
          <p:cNvPr id="5" name="Text Placeholder 4">
            <a:extLst>
              <a:ext uri="{FF2B5EF4-FFF2-40B4-BE49-F238E27FC236}">
                <a16:creationId xmlns:a16="http://schemas.microsoft.com/office/drawing/2014/main" id="{4DCA68CC-6E2B-7406-419A-FAD6146708BB}"/>
              </a:ext>
            </a:extLst>
          </p:cNvPr>
          <p:cNvSpPr>
            <a:spLocks noGrp="1"/>
          </p:cNvSpPr>
          <p:nvPr>
            <p:ph type="body" sz="quarter" idx="3"/>
          </p:nvPr>
        </p:nvSpPr>
        <p:spPr>
          <a:xfrm>
            <a:off x="6783278" y="911991"/>
            <a:ext cx="3139459" cy="366247"/>
          </a:xfrm>
        </p:spPr>
        <p:txBody>
          <a:bodyPr/>
          <a:lstStyle/>
          <a:p>
            <a:r>
              <a:rPr lang="en-US" sz="2000" b="1" dirty="0"/>
              <a:t>unpivoted columns</a:t>
            </a:r>
          </a:p>
        </p:txBody>
      </p:sp>
      <p:pic>
        <p:nvPicPr>
          <p:cNvPr id="8" name="Content Placeholder 7" descr="A screenshot of a computer&#10;&#10;Description automatically generated">
            <a:extLst>
              <a:ext uri="{FF2B5EF4-FFF2-40B4-BE49-F238E27FC236}">
                <a16:creationId xmlns:a16="http://schemas.microsoft.com/office/drawing/2014/main" id="{40273E18-2D1F-58E3-262F-C4CCD6FD08D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71045" y="1270112"/>
            <a:ext cx="5233125" cy="5447929"/>
          </a:xfrm>
        </p:spPr>
      </p:pic>
      <p:sp>
        <p:nvSpPr>
          <p:cNvPr id="11" name="Arrow: Right 10">
            <a:extLst>
              <a:ext uri="{FF2B5EF4-FFF2-40B4-BE49-F238E27FC236}">
                <a16:creationId xmlns:a16="http://schemas.microsoft.com/office/drawing/2014/main" id="{4344494F-2B7F-06B8-40B6-2AA782371557}"/>
              </a:ext>
            </a:extLst>
          </p:cNvPr>
          <p:cNvSpPr/>
          <p:nvPr/>
        </p:nvSpPr>
        <p:spPr>
          <a:xfrm>
            <a:off x="5832627" y="3895532"/>
            <a:ext cx="487680" cy="366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52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E059C3-DF13-A317-4729-0BCAEEF61011}"/>
              </a:ext>
            </a:extLst>
          </p:cNvPr>
          <p:cNvSpPr>
            <a:spLocks noGrp="1"/>
          </p:cNvSpPr>
          <p:nvPr>
            <p:ph type="body" idx="1"/>
          </p:nvPr>
        </p:nvSpPr>
        <p:spPr>
          <a:xfrm>
            <a:off x="978711" y="1073020"/>
            <a:ext cx="1671183" cy="303173"/>
          </a:xfrm>
        </p:spPr>
        <p:txBody>
          <a:bodyPr/>
          <a:lstStyle/>
          <a:p>
            <a:r>
              <a:rPr lang="en-US" sz="2000" dirty="0"/>
              <a:t>outcome</a:t>
            </a:r>
          </a:p>
        </p:txBody>
      </p:sp>
      <p:sp>
        <p:nvSpPr>
          <p:cNvPr id="5" name="Text Placeholder 4">
            <a:extLst>
              <a:ext uri="{FF2B5EF4-FFF2-40B4-BE49-F238E27FC236}">
                <a16:creationId xmlns:a16="http://schemas.microsoft.com/office/drawing/2014/main" id="{8C86780D-5E1C-7D24-258B-D2C77F328A38}"/>
              </a:ext>
            </a:extLst>
          </p:cNvPr>
          <p:cNvSpPr>
            <a:spLocks noGrp="1"/>
          </p:cNvSpPr>
          <p:nvPr>
            <p:ph type="body" sz="quarter" idx="3"/>
          </p:nvPr>
        </p:nvSpPr>
        <p:spPr>
          <a:xfrm>
            <a:off x="6715879" y="934087"/>
            <a:ext cx="2390799" cy="450573"/>
          </a:xfrm>
        </p:spPr>
        <p:txBody>
          <a:bodyPr/>
          <a:lstStyle/>
          <a:p>
            <a:r>
              <a:rPr lang="en-US" sz="2000" dirty="0"/>
              <a:t>Renamed column</a:t>
            </a:r>
          </a:p>
        </p:txBody>
      </p:sp>
      <p:pic>
        <p:nvPicPr>
          <p:cNvPr id="8" name="Content Placeholder 7" descr="A screenshot of a computer&#10;&#10;Description automatically generated">
            <a:extLst>
              <a:ext uri="{FF2B5EF4-FFF2-40B4-BE49-F238E27FC236}">
                <a16:creationId xmlns:a16="http://schemas.microsoft.com/office/drawing/2014/main" id="{1499717B-88D1-909A-26CF-930D893CBFC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27062" y="1376194"/>
            <a:ext cx="5298230" cy="5031604"/>
          </a:xfrm>
        </p:spPr>
      </p:pic>
      <p:pic>
        <p:nvPicPr>
          <p:cNvPr id="9" name="Content Placeholder 7" descr="A screenshot of a computer&#10;&#10;Description automatically generated">
            <a:extLst>
              <a:ext uri="{FF2B5EF4-FFF2-40B4-BE49-F238E27FC236}">
                <a16:creationId xmlns:a16="http://schemas.microsoft.com/office/drawing/2014/main" id="{0EF6DAC1-5A90-68D7-2493-42D8822374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2060" y="1376194"/>
            <a:ext cx="5255403" cy="5031604"/>
          </a:xfrm>
        </p:spPr>
      </p:pic>
      <p:sp>
        <p:nvSpPr>
          <p:cNvPr id="4" name="Arrow: Right 3">
            <a:extLst>
              <a:ext uri="{FF2B5EF4-FFF2-40B4-BE49-F238E27FC236}">
                <a16:creationId xmlns:a16="http://schemas.microsoft.com/office/drawing/2014/main" id="{1422D545-8228-5ADA-2C39-FF0C8B1337F1}"/>
              </a:ext>
            </a:extLst>
          </p:cNvPr>
          <p:cNvSpPr/>
          <p:nvPr/>
        </p:nvSpPr>
        <p:spPr>
          <a:xfrm>
            <a:off x="5816397" y="3881535"/>
            <a:ext cx="435110" cy="404035"/>
          </a:xfrm>
          <a:prstGeom prst="rightArrow">
            <a:avLst>
              <a:gd name="adj1" fmla="val 50000"/>
              <a:gd name="adj2" fmla="val 41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6432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AF4C-DBA1-2593-163D-A008CF534EA8}"/>
              </a:ext>
            </a:extLst>
          </p:cNvPr>
          <p:cNvSpPr>
            <a:spLocks noGrp="1"/>
          </p:cNvSpPr>
          <p:nvPr>
            <p:ph type="title"/>
          </p:nvPr>
        </p:nvSpPr>
        <p:spPr>
          <a:xfrm>
            <a:off x="898812" y="595321"/>
            <a:ext cx="3626535" cy="381701"/>
          </a:xfrm>
        </p:spPr>
        <p:txBody>
          <a:bodyPr>
            <a:normAutofit fontScale="90000"/>
          </a:bodyPr>
          <a:lstStyle/>
          <a:p>
            <a:endParaRPr lang="en-US" sz="2400" b="1" dirty="0"/>
          </a:p>
        </p:txBody>
      </p:sp>
      <p:sp>
        <p:nvSpPr>
          <p:cNvPr id="3" name="Text Placeholder 2">
            <a:extLst>
              <a:ext uri="{FF2B5EF4-FFF2-40B4-BE49-F238E27FC236}">
                <a16:creationId xmlns:a16="http://schemas.microsoft.com/office/drawing/2014/main" id="{151D77CE-871E-3ED0-CE77-70BD2C2FFD67}"/>
              </a:ext>
            </a:extLst>
          </p:cNvPr>
          <p:cNvSpPr>
            <a:spLocks noGrp="1"/>
          </p:cNvSpPr>
          <p:nvPr>
            <p:ph type="body" idx="1"/>
          </p:nvPr>
        </p:nvSpPr>
        <p:spPr>
          <a:xfrm>
            <a:off x="916091" y="966441"/>
            <a:ext cx="1575181" cy="381701"/>
          </a:xfrm>
        </p:spPr>
        <p:txBody>
          <a:bodyPr/>
          <a:lstStyle/>
          <a:p>
            <a:r>
              <a:rPr lang="en-US" sz="2000" dirty="0"/>
              <a:t>unfiltered</a:t>
            </a:r>
          </a:p>
        </p:txBody>
      </p:sp>
      <p:sp>
        <p:nvSpPr>
          <p:cNvPr id="5" name="Text Placeholder 4">
            <a:extLst>
              <a:ext uri="{FF2B5EF4-FFF2-40B4-BE49-F238E27FC236}">
                <a16:creationId xmlns:a16="http://schemas.microsoft.com/office/drawing/2014/main" id="{225A598C-51C8-E794-88FB-E942A797BA48}"/>
              </a:ext>
            </a:extLst>
          </p:cNvPr>
          <p:cNvSpPr>
            <a:spLocks noGrp="1"/>
          </p:cNvSpPr>
          <p:nvPr>
            <p:ph type="body" sz="quarter" idx="3"/>
          </p:nvPr>
        </p:nvSpPr>
        <p:spPr>
          <a:xfrm>
            <a:off x="6501304" y="681130"/>
            <a:ext cx="5247919" cy="667012"/>
          </a:xfrm>
        </p:spPr>
        <p:txBody>
          <a:bodyPr/>
          <a:lstStyle/>
          <a:p>
            <a:r>
              <a:rPr lang="en-US" sz="2000" b="1" dirty="0"/>
              <a:t>Filtered grand total in column and change data type</a:t>
            </a:r>
          </a:p>
        </p:txBody>
      </p:sp>
      <p:pic>
        <p:nvPicPr>
          <p:cNvPr id="9" name="Content Placeholder 7" descr="A screenshot of a computer&#10;&#10;Description automatically generated">
            <a:extLst>
              <a:ext uri="{FF2B5EF4-FFF2-40B4-BE49-F238E27FC236}">
                <a16:creationId xmlns:a16="http://schemas.microsoft.com/office/drawing/2014/main" id="{D74DFBD4-6973-5967-D54E-56A20383DFA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0759" y="1348142"/>
            <a:ext cx="5301720" cy="5410467"/>
          </a:xfrm>
        </p:spPr>
      </p:pic>
      <p:pic>
        <p:nvPicPr>
          <p:cNvPr id="12" name="Content Placeholder 7" descr="A screenshot of a computer&#10;&#10;Description automatically generated">
            <a:extLst>
              <a:ext uri="{FF2B5EF4-FFF2-40B4-BE49-F238E27FC236}">
                <a16:creationId xmlns:a16="http://schemas.microsoft.com/office/drawing/2014/main" id="{AB743DCE-2208-9C83-7BFD-A36CD48E57C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26656" y="1348142"/>
            <a:ext cx="5301720" cy="5410467"/>
          </a:xfrm>
        </p:spPr>
      </p:pic>
      <p:sp>
        <p:nvSpPr>
          <p:cNvPr id="4" name="Arrow: Right 3">
            <a:extLst>
              <a:ext uri="{FF2B5EF4-FFF2-40B4-BE49-F238E27FC236}">
                <a16:creationId xmlns:a16="http://schemas.microsoft.com/office/drawing/2014/main" id="{DE87BD3C-A1EB-3B43-D5D5-25C4E32D5642}"/>
              </a:ext>
            </a:extLst>
          </p:cNvPr>
          <p:cNvSpPr/>
          <p:nvPr/>
        </p:nvSpPr>
        <p:spPr>
          <a:xfrm>
            <a:off x="5863052" y="4040162"/>
            <a:ext cx="435110" cy="404035"/>
          </a:xfrm>
          <a:prstGeom prst="rightArrow">
            <a:avLst>
              <a:gd name="adj1" fmla="val 50000"/>
              <a:gd name="adj2" fmla="val 41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554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C8EA-DF77-F6DC-092F-980319E51264}"/>
              </a:ext>
            </a:extLst>
          </p:cNvPr>
          <p:cNvSpPr>
            <a:spLocks noGrp="1"/>
          </p:cNvSpPr>
          <p:nvPr>
            <p:ph type="title"/>
          </p:nvPr>
        </p:nvSpPr>
        <p:spPr>
          <a:xfrm>
            <a:off x="791184" y="364797"/>
            <a:ext cx="1972847" cy="481863"/>
          </a:xfrm>
        </p:spPr>
        <p:txBody>
          <a:bodyPr>
            <a:normAutofit/>
          </a:bodyPr>
          <a:lstStyle/>
          <a:p>
            <a:r>
              <a:rPr lang="en-US" sz="2400" b="1" dirty="0"/>
              <a:t>Reporting </a:t>
            </a:r>
          </a:p>
        </p:txBody>
      </p:sp>
      <p:sp>
        <p:nvSpPr>
          <p:cNvPr id="3" name="Text Placeholder 2">
            <a:extLst>
              <a:ext uri="{FF2B5EF4-FFF2-40B4-BE49-F238E27FC236}">
                <a16:creationId xmlns:a16="http://schemas.microsoft.com/office/drawing/2014/main" id="{3FBB8D31-B2F0-FE17-211D-9339DEBBCEB6}"/>
              </a:ext>
            </a:extLst>
          </p:cNvPr>
          <p:cNvSpPr>
            <a:spLocks noGrp="1"/>
          </p:cNvSpPr>
          <p:nvPr>
            <p:ph type="body" idx="1"/>
          </p:nvPr>
        </p:nvSpPr>
        <p:spPr>
          <a:xfrm>
            <a:off x="786423" y="827998"/>
            <a:ext cx="1804251" cy="345821"/>
          </a:xfrm>
        </p:spPr>
        <p:txBody>
          <a:bodyPr/>
          <a:lstStyle/>
          <a:p>
            <a:r>
              <a:rPr lang="en-US" sz="2000" dirty="0"/>
              <a:t>Clean data</a:t>
            </a:r>
          </a:p>
        </p:txBody>
      </p:sp>
      <p:sp>
        <p:nvSpPr>
          <p:cNvPr id="5" name="Text Placeholder 4">
            <a:extLst>
              <a:ext uri="{FF2B5EF4-FFF2-40B4-BE49-F238E27FC236}">
                <a16:creationId xmlns:a16="http://schemas.microsoft.com/office/drawing/2014/main" id="{D506BFE6-50BA-634D-C596-026E9D778961}"/>
              </a:ext>
            </a:extLst>
          </p:cNvPr>
          <p:cNvSpPr>
            <a:spLocks noGrp="1"/>
          </p:cNvSpPr>
          <p:nvPr>
            <p:ph type="body" sz="quarter" idx="3"/>
          </p:nvPr>
        </p:nvSpPr>
        <p:spPr>
          <a:xfrm>
            <a:off x="6986471" y="808393"/>
            <a:ext cx="2820137" cy="341036"/>
          </a:xfrm>
        </p:spPr>
        <p:txBody>
          <a:bodyPr/>
          <a:lstStyle/>
          <a:p>
            <a:r>
              <a:rPr lang="en-US" sz="2000" dirty="0"/>
              <a:t>Result loaded to excel</a:t>
            </a:r>
          </a:p>
        </p:txBody>
      </p:sp>
      <p:pic>
        <p:nvPicPr>
          <p:cNvPr id="15" name="Content Placeholder 11" descr="A screenshot of a computer&#10;&#10;Description automatically generated">
            <a:extLst>
              <a:ext uri="{FF2B5EF4-FFF2-40B4-BE49-F238E27FC236}">
                <a16:creationId xmlns:a16="http://schemas.microsoft.com/office/drawing/2014/main" id="{267F9B49-CB66-765A-1569-AFF214B3AD5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4562" y="1268697"/>
            <a:ext cx="5492992" cy="5158612"/>
          </a:xfrm>
        </p:spPr>
      </p:pic>
      <p:pic>
        <p:nvPicPr>
          <p:cNvPr id="6" name="Content Placeholder 5">
            <a:extLst>
              <a:ext uri="{FF2B5EF4-FFF2-40B4-BE49-F238E27FC236}">
                <a16:creationId xmlns:a16="http://schemas.microsoft.com/office/drawing/2014/main" id="{AB247F5A-A80B-D786-CE7F-43E493FEC0E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20071" y="1242192"/>
            <a:ext cx="5144486" cy="5158611"/>
          </a:xfrm>
        </p:spPr>
      </p:pic>
      <p:sp>
        <p:nvSpPr>
          <p:cNvPr id="7" name="Arrow: Right 6">
            <a:extLst>
              <a:ext uri="{FF2B5EF4-FFF2-40B4-BE49-F238E27FC236}">
                <a16:creationId xmlns:a16="http://schemas.microsoft.com/office/drawing/2014/main" id="{0DAEFD4B-7E57-EA82-E489-3CDB33B998CA}"/>
              </a:ext>
            </a:extLst>
          </p:cNvPr>
          <p:cNvSpPr/>
          <p:nvPr/>
        </p:nvSpPr>
        <p:spPr>
          <a:xfrm>
            <a:off x="5926880" y="3919324"/>
            <a:ext cx="487680" cy="366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93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CEE5-9873-9993-F98A-66230A5B992D}"/>
              </a:ext>
            </a:extLst>
          </p:cNvPr>
          <p:cNvSpPr>
            <a:spLocks noGrp="1"/>
          </p:cNvSpPr>
          <p:nvPr>
            <p:ph type="title"/>
          </p:nvPr>
        </p:nvSpPr>
        <p:spPr>
          <a:xfrm>
            <a:off x="1143001" y="2476500"/>
            <a:ext cx="9905998" cy="1905000"/>
          </a:xfrm>
        </p:spPr>
        <p:txBody>
          <a:bodyPr>
            <a:noAutofit/>
          </a:bodyPr>
          <a:lstStyle/>
          <a:p>
            <a:br>
              <a:rPr lang="en-US" sz="2000" dirty="0"/>
            </a:br>
            <a:br>
              <a:rPr lang="en-US" sz="2000" dirty="0"/>
            </a:br>
            <a:br>
              <a:rPr lang="en-US" sz="2000" dirty="0"/>
            </a:br>
            <a:r>
              <a:rPr lang="en-US" sz="2000" dirty="0"/>
              <a:t>THIS TOOK ME A COUPLE OF HOURS TO ACHIEVE AUTOMATED DATA CLEANING USING POWER QUERY…</a:t>
            </a:r>
            <a:br>
              <a:rPr lang="en-US" sz="2000" dirty="0"/>
            </a:br>
            <a:br>
              <a:rPr lang="en-US" sz="2000" dirty="0"/>
            </a:br>
            <a:br>
              <a:rPr lang="en-US" sz="2000" dirty="0"/>
            </a:br>
            <a:br>
              <a:rPr lang="en-US" sz="2000" dirty="0"/>
            </a:br>
            <a:endParaRPr lang="en-US" sz="2000" dirty="0"/>
          </a:p>
        </p:txBody>
      </p:sp>
    </p:spTree>
    <p:extLst>
      <p:ext uri="{BB962C8B-B14F-4D97-AF65-F5344CB8AC3E}">
        <p14:creationId xmlns:p14="http://schemas.microsoft.com/office/powerpoint/2010/main" val="261399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82BA-5EDA-26D6-B652-098BFDB24F8D}"/>
              </a:ext>
            </a:extLst>
          </p:cNvPr>
          <p:cNvSpPr>
            <a:spLocks noGrp="1"/>
          </p:cNvSpPr>
          <p:nvPr>
            <p:ph type="title"/>
          </p:nvPr>
        </p:nvSpPr>
        <p:spPr>
          <a:xfrm>
            <a:off x="681135" y="1296955"/>
            <a:ext cx="10823510" cy="3068622"/>
          </a:xfrm>
        </p:spPr>
        <p:txBody>
          <a:bodyPr>
            <a:normAutofit/>
          </a:bodyPr>
          <a:lstStyle/>
          <a:p>
            <a:r>
              <a:rPr lang="en-US" sz="2000" dirty="0"/>
              <a:t>FOR ACCESS TO THE DATASETS AND TO GET YOUR HANDS DIRTY,YOU CAN ALSO USE THE LINK BELOW</a:t>
            </a:r>
            <a:br>
              <a:rPr lang="en-US" sz="2000" dirty="0"/>
            </a:br>
            <a:r>
              <a:rPr lang="en-US" sz="2000" dirty="0"/>
              <a:t>HTTPS//:foresightbi.com.ng/wp-content/uploads/2020/05/1.-bad-structured-sales-data-1xlsx</a:t>
            </a:r>
            <a:br>
              <a:rPr lang="en-US" sz="2000" dirty="0"/>
            </a:br>
            <a:br>
              <a:rPr lang="en-US" sz="2000" dirty="0"/>
            </a:br>
            <a:br>
              <a:rPr lang="en-US" sz="2000" dirty="0"/>
            </a:br>
            <a:r>
              <a:rPr lang="en-US" sz="2000" dirty="0"/>
              <a:t>Use the like, comment, and share buttons as well as following to receive MORE updates :</a:t>
            </a:r>
            <a:br>
              <a:rPr lang="en-US" sz="2000" dirty="0"/>
            </a:br>
            <a:r>
              <a:rPr lang="en-US" sz="2000" dirty="0"/>
              <a:t>linkedin.com/in/Abiodun-o</a:t>
            </a:r>
          </a:p>
        </p:txBody>
      </p:sp>
    </p:spTree>
    <p:extLst>
      <p:ext uri="{BB962C8B-B14F-4D97-AF65-F5344CB8AC3E}">
        <p14:creationId xmlns:p14="http://schemas.microsoft.com/office/powerpoint/2010/main" val="3452564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9E06-F759-F4A9-9DE5-514D0AEED7F7}"/>
              </a:ext>
            </a:extLst>
          </p:cNvPr>
          <p:cNvSpPr>
            <a:spLocks noGrp="1"/>
          </p:cNvSpPr>
          <p:nvPr>
            <p:ph type="title"/>
          </p:nvPr>
        </p:nvSpPr>
        <p:spPr>
          <a:xfrm>
            <a:off x="1094833" y="452032"/>
            <a:ext cx="7835705" cy="914400"/>
          </a:xfrm>
        </p:spPr>
        <p:txBody>
          <a:bodyPr>
            <a:noAutofit/>
          </a:bodyPr>
          <a:lstStyle/>
          <a:p>
            <a:r>
              <a:rPr lang="en-US" sz="2800" b="1" dirty="0"/>
              <a:t>BEFORE AND AFTER CLEANING THE DATASETS</a:t>
            </a:r>
          </a:p>
        </p:txBody>
      </p:sp>
      <p:sp>
        <p:nvSpPr>
          <p:cNvPr id="20" name="Arrow: Right 19">
            <a:extLst>
              <a:ext uri="{FF2B5EF4-FFF2-40B4-BE49-F238E27FC236}">
                <a16:creationId xmlns:a16="http://schemas.microsoft.com/office/drawing/2014/main" id="{CC50DCBE-5C93-FCC6-19BD-F2DE109C86B1}"/>
              </a:ext>
            </a:extLst>
          </p:cNvPr>
          <p:cNvSpPr/>
          <p:nvPr/>
        </p:nvSpPr>
        <p:spPr>
          <a:xfrm>
            <a:off x="5897220" y="3725864"/>
            <a:ext cx="487680" cy="366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0910B11-A0C3-7AAC-1F5A-595489153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53" y="1248561"/>
            <a:ext cx="5592420" cy="5437165"/>
          </a:xfrm>
          <a:prstGeom prst="rect">
            <a:avLst/>
          </a:prstGeom>
        </p:spPr>
      </p:pic>
      <p:pic>
        <p:nvPicPr>
          <p:cNvPr id="12" name="Picture 11">
            <a:extLst>
              <a:ext uri="{FF2B5EF4-FFF2-40B4-BE49-F238E27FC236}">
                <a16:creationId xmlns:a16="http://schemas.microsoft.com/office/drawing/2014/main" id="{B22CCEDC-FB81-312E-79E7-9B4484DE62A5}"/>
              </a:ext>
            </a:extLst>
          </p:cNvPr>
          <p:cNvPicPr>
            <a:picLocks noChangeAspect="1"/>
          </p:cNvPicPr>
          <p:nvPr/>
        </p:nvPicPr>
        <p:blipFill>
          <a:blip r:embed="rId3"/>
          <a:stretch>
            <a:fillRect/>
          </a:stretch>
        </p:blipFill>
        <p:spPr>
          <a:xfrm>
            <a:off x="6448906" y="1248559"/>
            <a:ext cx="5332275" cy="5437164"/>
          </a:xfrm>
          <a:prstGeom prst="rect">
            <a:avLst/>
          </a:prstGeom>
        </p:spPr>
      </p:pic>
    </p:spTree>
    <p:extLst>
      <p:ext uri="{BB962C8B-B14F-4D97-AF65-F5344CB8AC3E}">
        <p14:creationId xmlns:p14="http://schemas.microsoft.com/office/powerpoint/2010/main" val="3010181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33F3-1ADD-77E4-6F82-E10FBE687440}"/>
              </a:ext>
            </a:extLst>
          </p:cNvPr>
          <p:cNvSpPr>
            <a:spLocks noGrp="1"/>
          </p:cNvSpPr>
          <p:nvPr>
            <p:ph type="ctrTitle"/>
          </p:nvPr>
        </p:nvSpPr>
        <p:spPr>
          <a:xfrm>
            <a:off x="1751012" y="2279794"/>
            <a:ext cx="8676222" cy="1153885"/>
          </a:xfrm>
        </p:spPr>
        <p:txBody>
          <a:bodyPr>
            <a:normAutofit/>
          </a:bodyPr>
          <a:lstStyle/>
          <a:p>
            <a:r>
              <a:rPr lang="en-US" sz="3200" b="1" dirty="0"/>
              <a:t>A COMPLETE GUIDE FOR STRUCTURING BAD STRUCTURED DATA IN EXCEL</a:t>
            </a:r>
          </a:p>
        </p:txBody>
      </p:sp>
      <p:sp>
        <p:nvSpPr>
          <p:cNvPr id="3" name="Subtitle 2">
            <a:extLst>
              <a:ext uri="{FF2B5EF4-FFF2-40B4-BE49-F238E27FC236}">
                <a16:creationId xmlns:a16="http://schemas.microsoft.com/office/drawing/2014/main" id="{7C7D43BE-B905-E76C-3653-2ADCA119F867}"/>
              </a:ext>
            </a:extLst>
          </p:cNvPr>
          <p:cNvSpPr>
            <a:spLocks noGrp="1"/>
          </p:cNvSpPr>
          <p:nvPr>
            <p:ph type="subTitle" idx="1"/>
          </p:nvPr>
        </p:nvSpPr>
        <p:spPr>
          <a:xfrm>
            <a:off x="1890972" y="3373019"/>
            <a:ext cx="8676222" cy="499187"/>
          </a:xfrm>
        </p:spPr>
        <p:txBody>
          <a:bodyPr>
            <a:normAutofit/>
          </a:bodyPr>
          <a:lstStyle/>
          <a:p>
            <a:r>
              <a:rPr lang="en-US" sz="2000" b="1" dirty="0"/>
              <a:t>USING POWER QUERY</a:t>
            </a:r>
          </a:p>
        </p:txBody>
      </p:sp>
    </p:spTree>
    <p:extLst>
      <p:ext uri="{BB962C8B-B14F-4D97-AF65-F5344CB8AC3E}">
        <p14:creationId xmlns:p14="http://schemas.microsoft.com/office/powerpoint/2010/main" val="227513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4749-02F9-D67C-1F4D-F1131A530DC2}"/>
              </a:ext>
            </a:extLst>
          </p:cNvPr>
          <p:cNvSpPr>
            <a:spLocks noGrp="1"/>
          </p:cNvSpPr>
          <p:nvPr>
            <p:ph type="title"/>
          </p:nvPr>
        </p:nvSpPr>
        <p:spPr>
          <a:xfrm>
            <a:off x="1591986" y="383458"/>
            <a:ext cx="8686800" cy="5016778"/>
          </a:xfrm>
        </p:spPr>
        <p:txBody>
          <a:bodyPr>
            <a:noAutofit/>
          </a:bodyPr>
          <a:lstStyle/>
          <a:p>
            <a:pPr marL="0" marR="0" algn="l">
              <a:lnSpc>
                <a:spcPct val="107000"/>
              </a:lnSpc>
              <a:spcBef>
                <a:spcPts val="0"/>
              </a:spcBef>
              <a:spcAft>
                <a:spcPts val="0"/>
              </a:spcAft>
            </a:pP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HI OLANREWAJU,</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YOU ARE WELCOME TO THE TEAM; NOW IS THE TIME TO PUT YOUR EXCEL SKILL TO WORK.</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ONE OF OUR CLIENTS JUST SENT US SAMPLE INVOICES DATA FOR ANALYSIS.</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CLIENT HAS REQUESTED THAT WE PUT THE DATA INTO PROPER SHAPE AND POSSIBLY ASSESS THE QUALITY OF THE DATA.</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YOUR TASK IS TO AUTOMATE THE DATA CLEANING AND HAVE THIS IN THE PROPER ROWS AND COLUMNS.</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WILL BE A MEETING WITH THIS CLIENT ON MONDAY 20</a:t>
            </a:r>
            <a:r>
              <a:rPr lang="en-US" sz="14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a:t>
            </a: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NOVEMBER 2023. PLEASE KINDLY ENSURE THAT THE CLEANED DATA IS AVAILABLE BY THEN.</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ATTACHED TO THIS EMAIL IS THE DATASETS.</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1400"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b="1" dirty="0"/>
              <a:t>HTTPS//:foresightbi.com.ng/wp-content/uploads/2020/05/1.-bad-structured-sales-data-1xlsx</a:t>
            </a:r>
            <a:br>
              <a:rPr lang="en-US" sz="1400" dirty="0"/>
            </a:b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KIND REGARDS, DANIEL  AYANGBILE</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SENIOR ANALYST</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dirty="0">
                <a:solidFill>
                  <a:schemeClr val="tx1"/>
                </a:solidFill>
              </a:rPr>
              <a:t> </a:t>
            </a:r>
          </a:p>
        </p:txBody>
      </p:sp>
    </p:spTree>
    <p:extLst>
      <p:ext uri="{BB962C8B-B14F-4D97-AF65-F5344CB8AC3E}">
        <p14:creationId xmlns:p14="http://schemas.microsoft.com/office/powerpoint/2010/main" val="347132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D3A4-93F1-690D-BEA3-CD75EA50D995}"/>
              </a:ext>
            </a:extLst>
          </p:cNvPr>
          <p:cNvSpPr>
            <a:spLocks noGrp="1"/>
          </p:cNvSpPr>
          <p:nvPr>
            <p:ph type="title"/>
          </p:nvPr>
        </p:nvSpPr>
        <p:spPr>
          <a:xfrm>
            <a:off x="690839" y="206167"/>
            <a:ext cx="2648709" cy="505217"/>
          </a:xfrm>
        </p:spPr>
        <p:txBody>
          <a:bodyPr>
            <a:normAutofit fontScale="90000"/>
          </a:bodyPr>
          <a:lstStyle/>
          <a:p>
            <a:r>
              <a:rPr lang="en-US" dirty="0"/>
              <a:t>`</a:t>
            </a:r>
          </a:p>
        </p:txBody>
      </p:sp>
      <p:sp>
        <p:nvSpPr>
          <p:cNvPr id="3" name="Text Placeholder 2">
            <a:extLst>
              <a:ext uri="{FF2B5EF4-FFF2-40B4-BE49-F238E27FC236}">
                <a16:creationId xmlns:a16="http://schemas.microsoft.com/office/drawing/2014/main" id="{7C89686B-6F0D-2A66-E8ED-A0959A8C505A}"/>
              </a:ext>
            </a:extLst>
          </p:cNvPr>
          <p:cNvSpPr>
            <a:spLocks noGrp="1"/>
          </p:cNvSpPr>
          <p:nvPr>
            <p:ph type="body" idx="1"/>
          </p:nvPr>
        </p:nvSpPr>
        <p:spPr>
          <a:xfrm>
            <a:off x="834772" y="540129"/>
            <a:ext cx="2360842" cy="342509"/>
          </a:xfrm>
        </p:spPr>
        <p:txBody>
          <a:bodyPr/>
          <a:lstStyle/>
          <a:p>
            <a:r>
              <a:rPr lang="en-US" sz="2000" b="1" dirty="0"/>
              <a:t>uncleaned data</a:t>
            </a:r>
          </a:p>
        </p:txBody>
      </p:sp>
      <p:pic>
        <p:nvPicPr>
          <p:cNvPr id="8" name="Content Placeholder 7" descr="A screenshot of a computer&#10;&#10;Description automatically generated with medium confidence">
            <a:extLst>
              <a:ext uri="{FF2B5EF4-FFF2-40B4-BE49-F238E27FC236}">
                <a16:creationId xmlns:a16="http://schemas.microsoft.com/office/drawing/2014/main" id="{1DD6F47C-64A5-53C5-A8A4-32A5E3951E3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5046" y="882638"/>
            <a:ext cx="5486400" cy="5716945"/>
          </a:xfrm>
        </p:spPr>
      </p:pic>
      <p:sp>
        <p:nvSpPr>
          <p:cNvPr id="5" name="Text Placeholder 4">
            <a:extLst>
              <a:ext uri="{FF2B5EF4-FFF2-40B4-BE49-F238E27FC236}">
                <a16:creationId xmlns:a16="http://schemas.microsoft.com/office/drawing/2014/main" id="{0B61B46A-3BFE-725D-CEC9-2BBC5C80FFD2}"/>
              </a:ext>
            </a:extLst>
          </p:cNvPr>
          <p:cNvSpPr>
            <a:spLocks noGrp="1"/>
          </p:cNvSpPr>
          <p:nvPr>
            <p:ph type="body" sz="quarter" idx="3"/>
          </p:nvPr>
        </p:nvSpPr>
        <p:spPr>
          <a:xfrm>
            <a:off x="6867745" y="531662"/>
            <a:ext cx="2927191" cy="350976"/>
          </a:xfrm>
        </p:spPr>
        <p:txBody>
          <a:bodyPr/>
          <a:lstStyle/>
          <a:p>
            <a:r>
              <a:rPr lang="en-US" sz="2000" b="1" dirty="0"/>
              <a:t>turning data into table</a:t>
            </a:r>
          </a:p>
        </p:txBody>
      </p:sp>
      <p:pic>
        <p:nvPicPr>
          <p:cNvPr id="12" name="Content Placeholder 11" descr="A screenshot of a computer&#10;&#10;Description automatically generated with medium confidence">
            <a:extLst>
              <a:ext uri="{FF2B5EF4-FFF2-40B4-BE49-F238E27FC236}">
                <a16:creationId xmlns:a16="http://schemas.microsoft.com/office/drawing/2014/main" id="{534B1DCD-185A-43E7-6DA4-7EFD7999352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08032" y="882638"/>
            <a:ext cx="5592011" cy="5716945"/>
          </a:xfrm>
        </p:spPr>
      </p:pic>
      <p:sp>
        <p:nvSpPr>
          <p:cNvPr id="4" name="Arrow: Right 3">
            <a:extLst>
              <a:ext uri="{FF2B5EF4-FFF2-40B4-BE49-F238E27FC236}">
                <a16:creationId xmlns:a16="http://schemas.microsoft.com/office/drawing/2014/main" id="{747B7756-3AF1-51A2-9AE3-00A3B60DC76D}"/>
              </a:ext>
            </a:extLst>
          </p:cNvPr>
          <p:cNvSpPr/>
          <p:nvPr/>
        </p:nvSpPr>
        <p:spPr>
          <a:xfrm>
            <a:off x="5798101" y="3744511"/>
            <a:ext cx="467829" cy="435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426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C3D2D8-C3E2-A45E-280E-3D64B11A53E5}"/>
              </a:ext>
            </a:extLst>
          </p:cNvPr>
          <p:cNvSpPr>
            <a:spLocks noGrp="1"/>
          </p:cNvSpPr>
          <p:nvPr>
            <p:ph type="body" idx="1"/>
          </p:nvPr>
        </p:nvSpPr>
        <p:spPr>
          <a:xfrm>
            <a:off x="836821" y="861790"/>
            <a:ext cx="3763171" cy="334514"/>
          </a:xfrm>
        </p:spPr>
        <p:txBody>
          <a:bodyPr/>
          <a:lstStyle/>
          <a:p>
            <a:r>
              <a:rPr lang="en-US" sz="2000" dirty="0"/>
              <a:t>data loaded into power query</a:t>
            </a:r>
          </a:p>
        </p:txBody>
      </p:sp>
      <p:pic>
        <p:nvPicPr>
          <p:cNvPr id="8" name="Content Placeholder 7" descr="A screenshot of a computer&#10;&#10;Description automatically generated with medium confidence">
            <a:extLst>
              <a:ext uri="{FF2B5EF4-FFF2-40B4-BE49-F238E27FC236}">
                <a16:creationId xmlns:a16="http://schemas.microsoft.com/office/drawing/2014/main" id="{1F5712D2-CE0D-3C68-C6ED-E720AC3850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1062" y="1196304"/>
            <a:ext cx="5374222" cy="5320193"/>
          </a:xfrm>
        </p:spPr>
      </p:pic>
      <p:sp>
        <p:nvSpPr>
          <p:cNvPr id="5" name="Text Placeholder 4">
            <a:extLst>
              <a:ext uri="{FF2B5EF4-FFF2-40B4-BE49-F238E27FC236}">
                <a16:creationId xmlns:a16="http://schemas.microsoft.com/office/drawing/2014/main" id="{E074A97A-C2CA-C72F-DEF1-26E69FEF4A7F}"/>
              </a:ext>
            </a:extLst>
          </p:cNvPr>
          <p:cNvSpPr>
            <a:spLocks noGrp="1"/>
          </p:cNvSpPr>
          <p:nvPr>
            <p:ph type="body" sz="quarter" idx="3"/>
          </p:nvPr>
        </p:nvSpPr>
        <p:spPr>
          <a:xfrm>
            <a:off x="6846904" y="870255"/>
            <a:ext cx="2479809" cy="334515"/>
          </a:xfrm>
        </p:spPr>
        <p:txBody>
          <a:bodyPr/>
          <a:lstStyle/>
          <a:p>
            <a:r>
              <a:rPr lang="en-US" sz="2000" dirty="0"/>
              <a:t>transposing data</a:t>
            </a:r>
          </a:p>
        </p:txBody>
      </p:sp>
      <p:pic>
        <p:nvPicPr>
          <p:cNvPr id="10" name="Content Placeholder 9">
            <a:extLst>
              <a:ext uri="{FF2B5EF4-FFF2-40B4-BE49-F238E27FC236}">
                <a16:creationId xmlns:a16="http://schemas.microsoft.com/office/drawing/2014/main" id="{40F3BA75-65D4-6F9B-D10F-BB43981B2D8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51956" y="1187560"/>
            <a:ext cx="5368981" cy="5328937"/>
          </a:xfrm>
        </p:spPr>
      </p:pic>
      <p:sp>
        <p:nvSpPr>
          <p:cNvPr id="11" name="Text Placeholder 2">
            <a:extLst>
              <a:ext uri="{FF2B5EF4-FFF2-40B4-BE49-F238E27FC236}">
                <a16:creationId xmlns:a16="http://schemas.microsoft.com/office/drawing/2014/main" id="{6B723A17-9520-DD26-316D-FAFA39BB056A}"/>
              </a:ext>
            </a:extLst>
          </p:cNvPr>
          <p:cNvSpPr txBox="1">
            <a:spLocks/>
          </p:cNvSpPr>
          <p:nvPr/>
        </p:nvSpPr>
        <p:spPr>
          <a:xfrm>
            <a:off x="825687" y="388158"/>
            <a:ext cx="3270459" cy="488921"/>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tx1"/>
              </a:buClr>
              <a:buSzPct val="100000"/>
              <a:buFont typeface="Arial"/>
              <a:buNone/>
              <a:defRPr sz="2800" b="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100000"/>
              <a:buFont typeface="Arial"/>
              <a:buNone/>
              <a:defRPr sz="20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100000"/>
              <a:buFont typeface="Arial"/>
              <a:buNone/>
              <a:defRPr sz="18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b="1" dirty="0"/>
              <a:t>transforming data</a:t>
            </a:r>
          </a:p>
        </p:txBody>
      </p:sp>
      <p:sp>
        <p:nvSpPr>
          <p:cNvPr id="12" name="Arrow: Right 11">
            <a:extLst>
              <a:ext uri="{FF2B5EF4-FFF2-40B4-BE49-F238E27FC236}">
                <a16:creationId xmlns:a16="http://schemas.microsoft.com/office/drawing/2014/main" id="{BB177D28-3A1E-567D-7170-68B868E281D5}"/>
              </a:ext>
            </a:extLst>
          </p:cNvPr>
          <p:cNvSpPr/>
          <p:nvPr/>
        </p:nvSpPr>
        <p:spPr>
          <a:xfrm>
            <a:off x="5852160" y="3935713"/>
            <a:ext cx="487680" cy="366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840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F96338-EC81-91FA-7797-89BA93ED787B}"/>
              </a:ext>
            </a:extLst>
          </p:cNvPr>
          <p:cNvSpPr>
            <a:spLocks noGrp="1"/>
          </p:cNvSpPr>
          <p:nvPr>
            <p:ph type="body" idx="1"/>
          </p:nvPr>
        </p:nvSpPr>
        <p:spPr>
          <a:xfrm>
            <a:off x="830077" y="886408"/>
            <a:ext cx="3041257" cy="446021"/>
          </a:xfrm>
        </p:spPr>
        <p:txBody>
          <a:bodyPr/>
          <a:lstStyle/>
          <a:p>
            <a:r>
              <a:rPr lang="en-US" sz="2000" b="1" dirty="0"/>
              <a:t>empty columns to be fill</a:t>
            </a:r>
          </a:p>
        </p:txBody>
      </p:sp>
      <p:sp>
        <p:nvSpPr>
          <p:cNvPr id="5" name="Text Placeholder 4">
            <a:extLst>
              <a:ext uri="{FF2B5EF4-FFF2-40B4-BE49-F238E27FC236}">
                <a16:creationId xmlns:a16="http://schemas.microsoft.com/office/drawing/2014/main" id="{0766E9F6-CA7E-31D3-8C2D-3EAF55C0F2BE}"/>
              </a:ext>
            </a:extLst>
          </p:cNvPr>
          <p:cNvSpPr>
            <a:spLocks noGrp="1"/>
          </p:cNvSpPr>
          <p:nvPr>
            <p:ph type="body" sz="quarter" idx="3"/>
          </p:nvPr>
        </p:nvSpPr>
        <p:spPr>
          <a:xfrm>
            <a:off x="6850545" y="1005644"/>
            <a:ext cx="1199738" cy="308123"/>
          </a:xfrm>
        </p:spPr>
        <p:txBody>
          <a:bodyPr/>
          <a:lstStyle/>
          <a:p>
            <a:r>
              <a:rPr lang="en-US" sz="2000" b="1" dirty="0"/>
              <a:t>filled up</a:t>
            </a:r>
          </a:p>
        </p:txBody>
      </p:sp>
      <p:pic>
        <p:nvPicPr>
          <p:cNvPr id="8" name="Content Placeholder 7" descr="A screenshot of a computer&#10;&#10;Description automatically generated">
            <a:extLst>
              <a:ext uri="{FF2B5EF4-FFF2-40B4-BE49-F238E27FC236}">
                <a16:creationId xmlns:a16="http://schemas.microsoft.com/office/drawing/2014/main" id="{587A212B-58EF-EEA7-C1C8-EC0824451BE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27303" y="1278294"/>
            <a:ext cx="5446643" cy="5335511"/>
          </a:xfrm>
        </p:spPr>
      </p:pic>
      <p:pic>
        <p:nvPicPr>
          <p:cNvPr id="9" name="Content Placeholder 9">
            <a:extLst>
              <a:ext uri="{FF2B5EF4-FFF2-40B4-BE49-F238E27FC236}">
                <a16:creationId xmlns:a16="http://schemas.microsoft.com/office/drawing/2014/main" id="{20DD0BD5-09CB-D53A-8DAA-74AACC4082F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3089" y="1278294"/>
            <a:ext cx="5442973" cy="5335511"/>
          </a:xfrm>
        </p:spPr>
      </p:pic>
      <p:sp>
        <p:nvSpPr>
          <p:cNvPr id="10" name="Text Placeholder 2">
            <a:extLst>
              <a:ext uri="{FF2B5EF4-FFF2-40B4-BE49-F238E27FC236}">
                <a16:creationId xmlns:a16="http://schemas.microsoft.com/office/drawing/2014/main" id="{FC88DEFC-250D-10A1-8150-B3112FB97157}"/>
              </a:ext>
            </a:extLst>
          </p:cNvPr>
          <p:cNvSpPr txBox="1">
            <a:spLocks/>
          </p:cNvSpPr>
          <p:nvPr/>
        </p:nvSpPr>
        <p:spPr>
          <a:xfrm>
            <a:off x="831232" y="625153"/>
            <a:ext cx="2984988" cy="38120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tx1"/>
              </a:buClr>
              <a:buSzPct val="100000"/>
              <a:buFont typeface="Arial"/>
              <a:buNone/>
              <a:defRPr sz="2800" b="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100000"/>
              <a:buFont typeface="Arial"/>
              <a:buNone/>
              <a:defRPr sz="20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100000"/>
              <a:buFont typeface="Arial"/>
              <a:buNone/>
              <a:defRPr sz="18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100000"/>
              <a:buFont typeface="Arial"/>
              <a:buNone/>
              <a:defRPr sz="16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400" b="1" dirty="0"/>
              <a:t>filling empty cells</a:t>
            </a:r>
          </a:p>
        </p:txBody>
      </p:sp>
      <p:sp>
        <p:nvSpPr>
          <p:cNvPr id="11" name="Arrow: Right 10">
            <a:extLst>
              <a:ext uri="{FF2B5EF4-FFF2-40B4-BE49-F238E27FC236}">
                <a16:creationId xmlns:a16="http://schemas.microsoft.com/office/drawing/2014/main" id="{14C0D5FF-BF8A-41F1-368B-341C617205F1}"/>
              </a:ext>
            </a:extLst>
          </p:cNvPr>
          <p:cNvSpPr/>
          <p:nvPr/>
        </p:nvSpPr>
        <p:spPr>
          <a:xfrm>
            <a:off x="5893840" y="3774362"/>
            <a:ext cx="487680" cy="366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502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7702-7A3A-0878-30AB-A541F7C885EC}"/>
              </a:ext>
            </a:extLst>
          </p:cNvPr>
          <p:cNvSpPr>
            <a:spLocks noGrp="1"/>
          </p:cNvSpPr>
          <p:nvPr>
            <p:ph type="title"/>
          </p:nvPr>
        </p:nvSpPr>
        <p:spPr>
          <a:xfrm>
            <a:off x="1002702" y="550510"/>
            <a:ext cx="2580272" cy="503854"/>
          </a:xfrm>
        </p:spPr>
        <p:txBody>
          <a:bodyPr>
            <a:noAutofit/>
          </a:bodyPr>
          <a:lstStyle/>
          <a:p>
            <a:r>
              <a:rPr lang="en-US" sz="2400" b="1" dirty="0"/>
              <a:t>Filtering data </a:t>
            </a:r>
          </a:p>
        </p:txBody>
      </p:sp>
      <p:sp>
        <p:nvSpPr>
          <p:cNvPr id="3" name="Text Placeholder 2">
            <a:extLst>
              <a:ext uri="{FF2B5EF4-FFF2-40B4-BE49-F238E27FC236}">
                <a16:creationId xmlns:a16="http://schemas.microsoft.com/office/drawing/2014/main" id="{3BAF9D81-C2B9-C51F-689C-627A6117D9A9}"/>
              </a:ext>
            </a:extLst>
          </p:cNvPr>
          <p:cNvSpPr>
            <a:spLocks noGrp="1"/>
          </p:cNvSpPr>
          <p:nvPr>
            <p:ph type="body" idx="1"/>
          </p:nvPr>
        </p:nvSpPr>
        <p:spPr>
          <a:xfrm>
            <a:off x="1013659" y="970385"/>
            <a:ext cx="2727917" cy="382553"/>
          </a:xfrm>
        </p:spPr>
        <p:txBody>
          <a:bodyPr/>
          <a:lstStyle/>
          <a:p>
            <a:r>
              <a:rPr lang="en-US" sz="2000" b="1" dirty="0"/>
              <a:t>data contain ‘total’</a:t>
            </a:r>
          </a:p>
        </p:txBody>
      </p:sp>
      <p:sp>
        <p:nvSpPr>
          <p:cNvPr id="5" name="Text Placeholder 4">
            <a:extLst>
              <a:ext uri="{FF2B5EF4-FFF2-40B4-BE49-F238E27FC236}">
                <a16:creationId xmlns:a16="http://schemas.microsoft.com/office/drawing/2014/main" id="{58A1A24F-2912-D3D0-7797-9212F7665286}"/>
              </a:ext>
            </a:extLst>
          </p:cNvPr>
          <p:cNvSpPr>
            <a:spLocks noGrp="1"/>
          </p:cNvSpPr>
          <p:nvPr>
            <p:ph type="body" sz="quarter" idx="3"/>
          </p:nvPr>
        </p:nvSpPr>
        <p:spPr>
          <a:xfrm>
            <a:off x="6579195" y="919531"/>
            <a:ext cx="3742461" cy="433407"/>
          </a:xfrm>
        </p:spPr>
        <p:txBody>
          <a:bodyPr/>
          <a:lstStyle/>
          <a:p>
            <a:r>
              <a:rPr lang="en-US" sz="2000" b="1" dirty="0"/>
              <a:t>data does not contain ‘total’</a:t>
            </a:r>
          </a:p>
        </p:txBody>
      </p:sp>
      <p:pic>
        <p:nvPicPr>
          <p:cNvPr id="9" name="Content Placeholder 8" descr="A screenshot of a computer&#10;&#10;Description automatically generated">
            <a:extLst>
              <a:ext uri="{FF2B5EF4-FFF2-40B4-BE49-F238E27FC236}">
                <a16:creationId xmlns:a16="http://schemas.microsoft.com/office/drawing/2014/main" id="{0CBB0D1F-DE5B-B4FA-E7AF-2B814BEAB0A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69593" y="1352938"/>
            <a:ext cx="5303763" cy="5206482"/>
          </a:xfrm>
        </p:spPr>
      </p:pic>
      <p:pic>
        <p:nvPicPr>
          <p:cNvPr id="7" name="Content Placeholder 7" descr="A screenshot of a computer&#10;&#10;Description automatically generated">
            <a:extLst>
              <a:ext uri="{FF2B5EF4-FFF2-40B4-BE49-F238E27FC236}">
                <a16:creationId xmlns:a16="http://schemas.microsoft.com/office/drawing/2014/main" id="{144F633F-AA5B-BD76-08C6-8CDCD2A7281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4" y="1352938"/>
            <a:ext cx="4993769" cy="5206482"/>
          </a:xfrm>
        </p:spPr>
      </p:pic>
      <p:sp>
        <p:nvSpPr>
          <p:cNvPr id="10" name="Arrow: Right 9">
            <a:extLst>
              <a:ext uri="{FF2B5EF4-FFF2-40B4-BE49-F238E27FC236}">
                <a16:creationId xmlns:a16="http://schemas.microsoft.com/office/drawing/2014/main" id="{EDD42AE6-B3E5-FE09-73D8-CB5C49B833F3}"/>
              </a:ext>
            </a:extLst>
          </p:cNvPr>
          <p:cNvSpPr/>
          <p:nvPr/>
        </p:nvSpPr>
        <p:spPr>
          <a:xfrm>
            <a:off x="5697163" y="3725498"/>
            <a:ext cx="487680" cy="366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37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640034-1EAE-4A25-F3F0-D6AB0334CCCB}"/>
              </a:ext>
            </a:extLst>
          </p:cNvPr>
          <p:cNvSpPr>
            <a:spLocks noGrp="1"/>
          </p:cNvSpPr>
          <p:nvPr>
            <p:ph type="body" idx="1"/>
          </p:nvPr>
        </p:nvSpPr>
        <p:spPr>
          <a:xfrm>
            <a:off x="1110329" y="681135"/>
            <a:ext cx="2313993" cy="460553"/>
          </a:xfrm>
        </p:spPr>
        <p:txBody>
          <a:bodyPr/>
          <a:lstStyle/>
          <a:p>
            <a:r>
              <a:rPr lang="en-US" sz="2000" b="1" dirty="0"/>
              <a:t>outcome</a:t>
            </a:r>
          </a:p>
        </p:txBody>
      </p:sp>
      <p:sp>
        <p:nvSpPr>
          <p:cNvPr id="5" name="Text Placeholder 4">
            <a:extLst>
              <a:ext uri="{FF2B5EF4-FFF2-40B4-BE49-F238E27FC236}">
                <a16:creationId xmlns:a16="http://schemas.microsoft.com/office/drawing/2014/main" id="{B17502D8-1759-3422-7C8E-6AEA4A5F0E94}"/>
              </a:ext>
            </a:extLst>
          </p:cNvPr>
          <p:cNvSpPr>
            <a:spLocks noGrp="1"/>
          </p:cNvSpPr>
          <p:nvPr>
            <p:ph type="body" sz="quarter" idx="3"/>
          </p:nvPr>
        </p:nvSpPr>
        <p:spPr>
          <a:xfrm>
            <a:off x="6885993" y="690465"/>
            <a:ext cx="3088432" cy="424139"/>
          </a:xfrm>
        </p:spPr>
        <p:txBody>
          <a:bodyPr/>
          <a:lstStyle/>
          <a:p>
            <a:r>
              <a:rPr lang="en-US" sz="2000" b="1" dirty="0"/>
              <a:t>used first row as header</a:t>
            </a:r>
          </a:p>
        </p:txBody>
      </p:sp>
      <p:pic>
        <p:nvPicPr>
          <p:cNvPr id="8" name="Content Placeholder 7" descr="A screenshot of a computer&#10;&#10;Description automatically generated">
            <a:extLst>
              <a:ext uri="{FF2B5EF4-FFF2-40B4-BE49-F238E27FC236}">
                <a16:creationId xmlns:a16="http://schemas.microsoft.com/office/drawing/2014/main" id="{2170AE90-4D30-1218-E91D-65C10B349F3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03830" y="1567543"/>
            <a:ext cx="4732861" cy="4720614"/>
          </a:xfrm>
        </p:spPr>
      </p:pic>
      <p:pic>
        <p:nvPicPr>
          <p:cNvPr id="9" name="Content Placeholder 8" descr="A screenshot of a computer&#10;&#10;Description automatically generated">
            <a:extLst>
              <a:ext uri="{FF2B5EF4-FFF2-40B4-BE49-F238E27FC236}">
                <a16:creationId xmlns:a16="http://schemas.microsoft.com/office/drawing/2014/main" id="{6E34C087-2138-1DB0-E119-97814C71FD5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72710" y="1567543"/>
            <a:ext cx="4732861" cy="4720614"/>
          </a:xfrm>
        </p:spPr>
      </p:pic>
      <p:sp>
        <p:nvSpPr>
          <p:cNvPr id="10" name="Arrow: Right 9">
            <a:extLst>
              <a:ext uri="{FF2B5EF4-FFF2-40B4-BE49-F238E27FC236}">
                <a16:creationId xmlns:a16="http://schemas.microsoft.com/office/drawing/2014/main" id="{A2419E12-8C5E-2E78-9FBF-43BDC3F24917}"/>
              </a:ext>
            </a:extLst>
          </p:cNvPr>
          <p:cNvSpPr/>
          <p:nvPr/>
        </p:nvSpPr>
        <p:spPr>
          <a:xfrm>
            <a:off x="5936075" y="3733804"/>
            <a:ext cx="487680" cy="450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7" descr="A screenshot of a computer&#10;&#10;Description automatically generated">
            <a:extLst>
              <a:ext uri="{FF2B5EF4-FFF2-40B4-BE49-F238E27FC236}">
                <a16:creationId xmlns:a16="http://schemas.microsoft.com/office/drawing/2014/main" id="{E30DA3F6-3736-FFBD-8A8C-38B91085A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816" y="1114604"/>
            <a:ext cx="4756950" cy="5314188"/>
          </a:xfrm>
          <a:prstGeom prst="rect">
            <a:avLst/>
          </a:prstGeom>
        </p:spPr>
      </p:pic>
      <p:pic>
        <p:nvPicPr>
          <p:cNvPr id="6" name="Content Placeholder 8" descr="A screenshot of a computer&#10;&#10;Description automatically generated">
            <a:extLst>
              <a:ext uri="{FF2B5EF4-FFF2-40B4-BE49-F238E27FC236}">
                <a16:creationId xmlns:a16="http://schemas.microsoft.com/office/drawing/2014/main" id="{19074890-74E5-406C-72C9-DC6C4FB7A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66" y="1123935"/>
            <a:ext cx="5171092" cy="5314188"/>
          </a:xfrm>
          <a:prstGeom prst="rect">
            <a:avLst/>
          </a:prstGeom>
        </p:spPr>
      </p:pic>
    </p:spTree>
    <p:extLst>
      <p:ext uri="{BB962C8B-B14F-4D97-AF65-F5344CB8AC3E}">
        <p14:creationId xmlns:p14="http://schemas.microsoft.com/office/powerpoint/2010/main" val="2655339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1315</TotalTime>
  <Words>333</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Mesh</vt:lpstr>
      <vt:lpstr>BAD STUCTURED DATA CLEANING</vt:lpstr>
      <vt:lpstr>BEFORE AND AFTER CLEANING THE DATASETS</vt:lpstr>
      <vt:lpstr>A COMPLETE GUIDE FOR STRUCTURING BAD STRUCTURED DATA IN EXCEL</vt:lpstr>
      <vt:lpstr>HI OLANREWAJU, YOU ARE WELCOME TO THE TEAM; NOW IS THE TIME TO PUT YOUR EXCEL SKILL TO WORK.  ONE OF OUR CLIENTS JUST SENT US SAMPLE INVOICES DATA FOR ANALYSIS. THE CLIENT HAS REQUESTED THAT WE PUT THE DATA INTO PROPER SHAPE AND POSSIBLY ASSESS THE QUALITY OF THE DATA. YOUR TASK IS TO AUTOMATE THE DATA CLEANING AND HAVE THIS IN THE PROPER ROWS AND COLUMNS.  THERE WILL BE A MEETING WITH THIS CLIENT ON MONDAY 20TH NOVEMBER 2023. PLEASE KINDLY ENSURE THAT THE CLEANED DATA IS AVAILABLE BY THEN. ATTACHED TO THIS EMAIL IS THE DATASETS.  HTTPS//:foresightbi.com.ng/wp-content/uploads/2020/05/1.-bad-structured-sales-data-1xlsx    KIND REGARDS, DANIEL  AYANGBILE SENIOR ANALYST      </vt:lpstr>
      <vt:lpstr>`</vt:lpstr>
      <vt:lpstr>PowerPoint Presentation</vt:lpstr>
      <vt:lpstr>PowerPoint Presentation</vt:lpstr>
      <vt:lpstr>Filtering data </vt:lpstr>
      <vt:lpstr>PowerPoint Presentation</vt:lpstr>
      <vt:lpstr>PowerPoint Presentation</vt:lpstr>
      <vt:lpstr>PowerPoint Presentation</vt:lpstr>
      <vt:lpstr>PowerPoint Presentation</vt:lpstr>
      <vt:lpstr>Reporting </vt:lpstr>
      <vt:lpstr>   THIS TOOK ME A COUPLE OF HOURS TO ACHIEVE AUTOMATED DATA CLEANING USING POWER QUERY…    </vt:lpstr>
      <vt:lpstr>FOR ACCESS TO THE DATASETS AND TO GET YOUR HANDS DIRTY,YOU CAN ALSO USE THE LINK BELOW HTTPS//:foresightbi.com.ng/wp-content/uploads/2020/05/1.-bad-structured-sales-data-1xlsx   Use the like, comment, and share buttons as well as following to receive MORE updates : linkedin.com/in/Abiodun-o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 STUCTURED DATA CLEANING</dc:title>
  <dc:creator>MCPL EAST</dc:creator>
  <cp:lastModifiedBy>Olarenwaju Saheed</cp:lastModifiedBy>
  <cp:revision>38</cp:revision>
  <dcterms:created xsi:type="dcterms:W3CDTF">2023-05-15T14:43:04Z</dcterms:created>
  <dcterms:modified xsi:type="dcterms:W3CDTF">2023-11-16T22:33:29Z</dcterms:modified>
</cp:coreProperties>
</file>