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11/16/2023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4598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11/16/2023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454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11/16/2023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833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11/16/2023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8964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11/16/2023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2803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11/16/2023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280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11/16/2023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79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11/16/2023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1558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11/16/2023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2013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11/16/2023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8859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11/16/2023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297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11/16/2023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0475329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web of dots connected">
            <a:extLst>
              <a:ext uri="{FF2B5EF4-FFF2-40B4-BE49-F238E27FC236}">
                <a16:creationId xmlns:a16="http://schemas.microsoft.com/office/drawing/2014/main" id="{2F072D34-D30E-861E-3281-D65BF525A302}"/>
              </a:ext>
            </a:extLst>
          </p:cNvPr>
          <p:cNvPicPr>
            <a:picLocks noChangeAspect="1"/>
          </p:cNvPicPr>
          <p:nvPr/>
        </p:nvPicPr>
        <p:blipFill rotWithShape="1">
          <a:blip r:embed="rId2"/>
          <a:srcRect l="37102" r="18149" b="1"/>
          <a:stretch/>
        </p:blipFill>
        <p:spPr>
          <a:xfrm>
            <a:off x="4607013" y="348299"/>
            <a:ext cx="2822268" cy="2822268"/>
          </a:xfrm>
          <a:custGeom>
            <a:avLst/>
            <a:gdLst/>
            <a:ahLst/>
            <a:cxnLst/>
            <a:rect l="l" t="t" r="r" b="b"/>
            <a:pathLst>
              <a:path w="2822268" h="2822268">
                <a:moveTo>
                  <a:pt x="1411134" y="0"/>
                </a:moveTo>
                <a:cubicBezTo>
                  <a:pt x="2190482" y="0"/>
                  <a:pt x="2822268" y="631786"/>
                  <a:pt x="2822268" y="1411134"/>
                </a:cubicBezTo>
                <a:cubicBezTo>
                  <a:pt x="2822268" y="2190482"/>
                  <a:pt x="2190482" y="2822268"/>
                  <a:pt x="1411134" y="2822268"/>
                </a:cubicBezTo>
                <a:cubicBezTo>
                  <a:pt x="631786" y="2822268"/>
                  <a:pt x="0" y="2190482"/>
                  <a:pt x="0" y="1411134"/>
                </a:cubicBezTo>
                <a:cubicBezTo>
                  <a:pt x="0" y="631786"/>
                  <a:pt x="631786" y="0"/>
                  <a:pt x="1411134" y="0"/>
                </a:cubicBezTo>
                <a:close/>
              </a:path>
            </a:pathLst>
          </a:custGeom>
        </p:spPr>
      </p:pic>
      <p:pic>
        <p:nvPicPr>
          <p:cNvPr id="9" name="Picture 8" descr="A blue and orange graphic with a white background&#10;&#10;Description automatically generated with medium confidence">
            <a:extLst>
              <a:ext uri="{FF2B5EF4-FFF2-40B4-BE49-F238E27FC236}">
                <a16:creationId xmlns:a16="http://schemas.microsoft.com/office/drawing/2014/main" id="{E1C74239-DDAD-6CE9-0F33-83F29478516C}"/>
              </a:ext>
            </a:extLst>
          </p:cNvPr>
          <p:cNvPicPr>
            <a:picLocks noChangeAspect="1"/>
          </p:cNvPicPr>
          <p:nvPr/>
        </p:nvPicPr>
        <p:blipFill rotWithShape="1">
          <a:blip r:embed="rId3">
            <a:extLst>
              <a:ext uri="{28A0092B-C50C-407E-A947-70E740481C1C}">
                <a14:useLocalDpi xmlns:a14="http://schemas.microsoft.com/office/drawing/2010/main" val="0"/>
              </a:ext>
            </a:extLst>
          </a:blip>
          <a:srcRect l="29452" r="12595" b="1"/>
          <a:stretch/>
        </p:blipFill>
        <p:spPr>
          <a:xfrm>
            <a:off x="7466568" y="10"/>
            <a:ext cx="2564451" cy="2469732"/>
          </a:xfrm>
          <a:custGeom>
            <a:avLst/>
            <a:gdLst/>
            <a:ahLst/>
            <a:cxnLst/>
            <a:rect l="l" t="t" r="r" b="b"/>
            <a:pathLst>
              <a:path w="2564451" h="2469742">
                <a:moveTo>
                  <a:pt x="799668" y="0"/>
                </a:moveTo>
                <a:lnTo>
                  <a:pt x="1764783" y="0"/>
                </a:lnTo>
                <a:lnTo>
                  <a:pt x="1781325" y="6055"/>
                </a:lnTo>
                <a:cubicBezTo>
                  <a:pt x="2241535" y="200707"/>
                  <a:pt x="2564451" y="656401"/>
                  <a:pt x="2564451" y="1187517"/>
                </a:cubicBezTo>
                <a:cubicBezTo>
                  <a:pt x="2564451" y="1895670"/>
                  <a:pt x="1990379" y="2469742"/>
                  <a:pt x="1282225" y="2469742"/>
                </a:cubicBezTo>
                <a:cubicBezTo>
                  <a:pt x="574072" y="2469742"/>
                  <a:pt x="0" y="1895670"/>
                  <a:pt x="0" y="1187517"/>
                </a:cubicBezTo>
                <a:cubicBezTo>
                  <a:pt x="0" y="656401"/>
                  <a:pt x="322916" y="200707"/>
                  <a:pt x="783126" y="6055"/>
                </a:cubicBezTo>
                <a:close/>
              </a:path>
            </a:pathLst>
          </a:custGeom>
        </p:spPr>
      </p:pic>
      <p:pic>
        <p:nvPicPr>
          <p:cNvPr id="7" name="Picture 6" descr="A finger pointing at a graph&#10;&#10;Description automatically generated">
            <a:extLst>
              <a:ext uri="{FF2B5EF4-FFF2-40B4-BE49-F238E27FC236}">
                <a16:creationId xmlns:a16="http://schemas.microsoft.com/office/drawing/2014/main" id="{55717C5B-D30F-11F0-6761-5B474680DD6B}"/>
              </a:ext>
            </a:extLst>
          </p:cNvPr>
          <p:cNvPicPr>
            <a:picLocks noChangeAspect="1"/>
          </p:cNvPicPr>
          <p:nvPr/>
        </p:nvPicPr>
        <p:blipFill rotWithShape="1">
          <a:blip r:embed="rId4">
            <a:extLst>
              <a:ext uri="{28A0092B-C50C-407E-A947-70E740481C1C}">
                <a14:useLocalDpi xmlns:a14="http://schemas.microsoft.com/office/drawing/2010/main" val="0"/>
              </a:ext>
            </a:extLst>
          </a:blip>
          <a:srcRect l="27945" r="14064" b="3"/>
          <a:stretch/>
        </p:blipFill>
        <p:spPr>
          <a:xfrm>
            <a:off x="149941" y="329908"/>
            <a:ext cx="3755236" cy="3642418"/>
          </a:xfrm>
          <a:custGeom>
            <a:avLst/>
            <a:gdLst/>
            <a:ahLst/>
            <a:cxnLst/>
            <a:rect l="l" t="t" r="r" b="b"/>
            <a:pathLst>
              <a:path w="3755236" h="3642418">
                <a:moveTo>
                  <a:pt x="1877618" y="0"/>
                </a:moveTo>
                <a:cubicBezTo>
                  <a:pt x="2914598" y="0"/>
                  <a:pt x="3755236" y="840638"/>
                  <a:pt x="3755236" y="1877618"/>
                </a:cubicBezTo>
                <a:cubicBezTo>
                  <a:pt x="3755236" y="2655353"/>
                  <a:pt x="3282377" y="3322646"/>
                  <a:pt x="2608472" y="3607684"/>
                </a:cubicBezTo>
                <a:lnTo>
                  <a:pt x="2513570" y="3642418"/>
                </a:lnTo>
                <a:lnTo>
                  <a:pt x="1241666" y="3642418"/>
                </a:lnTo>
                <a:lnTo>
                  <a:pt x="1146765" y="3607684"/>
                </a:lnTo>
                <a:cubicBezTo>
                  <a:pt x="472859" y="3322646"/>
                  <a:pt x="0" y="2655353"/>
                  <a:pt x="0" y="1877618"/>
                </a:cubicBezTo>
                <a:cubicBezTo>
                  <a:pt x="0" y="840638"/>
                  <a:pt x="840638" y="0"/>
                  <a:pt x="1877618" y="0"/>
                </a:cubicBezTo>
                <a:close/>
              </a:path>
            </a:pathLst>
          </a:custGeom>
        </p:spPr>
      </p:pic>
      <p:grpSp>
        <p:nvGrpSpPr>
          <p:cNvPr id="57" name="Graphic 190">
            <a:extLst>
              <a:ext uri="{FF2B5EF4-FFF2-40B4-BE49-F238E27FC236}">
                <a16:creationId xmlns:a16="http://schemas.microsoft.com/office/drawing/2014/main" id="{24B0F550-3D95-4E91-850F-90066642B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9427" y="3459526"/>
            <a:ext cx="1843161" cy="612484"/>
            <a:chOff x="2504802" y="1755501"/>
            <a:chExt cx="1598829" cy="531293"/>
          </a:xfrm>
          <a:solidFill>
            <a:schemeClr val="tx1"/>
          </a:solidFill>
        </p:grpSpPr>
        <p:sp>
          <p:nvSpPr>
            <p:cNvPr id="58" name="Freeform: Shape 57">
              <a:extLst>
                <a:ext uri="{FF2B5EF4-FFF2-40B4-BE49-F238E27FC236}">
                  <a16:creationId xmlns:a16="http://schemas.microsoft.com/office/drawing/2014/main" id="{815BC412-E4C6-4819-8B93-7561DB667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DE1123E-105A-46DE-B7FC-D172B9411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61" name="Group 60">
            <a:extLst>
              <a:ext uri="{FF2B5EF4-FFF2-40B4-BE49-F238E27FC236}">
                <a16:creationId xmlns:a16="http://schemas.microsoft.com/office/drawing/2014/main" id="{AD4D52FB-029C-4093-AC32-225FE0586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12685" y="2829263"/>
            <a:ext cx="923321" cy="923321"/>
            <a:chOff x="3022023" y="619275"/>
            <a:chExt cx="932200" cy="932200"/>
          </a:xfrm>
        </p:grpSpPr>
        <p:sp>
          <p:nvSpPr>
            <p:cNvPr id="62" name="Graphic 212">
              <a:extLst>
                <a:ext uri="{FF2B5EF4-FFF2-40B4-BE49-F238E27FC236}">
                  <a16:creationId xmlns:a16="http://schemas.microsoft.com/office/drawing/2014/main" id="{94710CDC-1CF9-466E-A5F7-E59725747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2023"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3" name="Graphic 212">
              <a:extLst>
                <a:ext uri="{FF2B5EF4-FFF2-40B4-BE49-F238E27FC236}">
                  <a16:creationId xmlns:a16="http://schemas.microsoft.com/office/drawing/2014/main" id="{A229B448-3192-4233-B2C9-F97312F0A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2023"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4" name="Picture 3" descr="A web of dots connected">
            <a:extLst>
              <a:ext uri="{FF2B5EF4-FFF2-40B4-BE49-F238E27FC236}">
                <a16:creationId xmlns:a16="http://schemas.microsoft.com/office/drawing/2014/main" id="{F5965B7F-D54C-FDE9-2998-BCAF0B93F9B2}"/>
              </a:ext>
            </a:extLst>
          </p:cNvPr>
          <p:cNvPicPr>
            <a:picLocks noChangeAspect="1"/>
          </p:cNvPicPr>
          <p:nvPr/>
        </p:nvPicPr>
        <p:blipFill rotWithShape="1">
          <a:blip r:embed="rId5"/>
          <a:srcRect l="41434" r="19784" b="1"/>
          <a:stretch/>
        </p:blipFill>
        <p:spPr>
          <a:xfrm>
            <a:off x="9746115" y="1711922"/>
            <a:ext cx="2445887" cy="2822268"/>
          </a:xfrm>
          <a:custGeom>
            <a:avLst/>
            <a:gdLst/>
            <a:ahLst/>
            <a:cxnLst/>
            <a:rect l="l" t="t" r="r" b="b"/>
            <a:pathLst>
              <a:path w="2445887" h="2822268">
                <a:moveTo>
                  <a:pt x="1411134" y="0"/>
                </a:moveTo>
                <a:cubicBezTo>
                  <a:pt x="1800808" y="0"/>
                  <a:pt x="2153592" y="157947"/>
                  <a:pt x="2408957" y="413312"/>
                </a:cubicBezTo>
                <a:lnTo>
                  <a:pt x="2445887" y="453946"/>
                </a:lnTo>
                <a:lnTo>
                  <a:pt x="2445887" y="2368323"/>
                </a:lnTo>
                <a:lnTo>
                  <a:pt x="2408957" y="2408957"/>
                </a:lnTo>
                <a:cubicBezTo>
                  <a:pt x="2153592" y="2664322"/>
                  <a:pt x="1800808" y="2822268"/>
                  <a:pt x="1411134" y="2822268"/>
                </a:cubicBezTo>
                <a:cubicBezTo>
                  <a:pt x="631786" y="2822268"/>
                  <a:pt x="0" y="2190482"/>
                  <a:pt x="0" y="1411134"/>
                </a:cubicBezTo>
                <a:cubicBezTo>
                  <a:pt x="0" y="631786"/>
                  <a:pt x="631786" y="0"/>
                  <a:pt x="1411134" y="0"/>
                </a:cubicBezTo>
                <a:close/>
              </a:path>
            </a:pathLst>
          </a:custGeom>
        </p:spPr>
      </p:pic>
      <p:grpSp>
        <p:nvGrpSpPr>
          <p:cNvPr id="65" name="Graphic 4">
            <a:extLst>
              <a:ext uri="{FF2B5EF4-FFF2-40B4-BE49-F238E27FC236}">
                <a16:creationId xmlns:a16="http://schemas.microsoft.com/office/drawing/2014/main" id="{2B740E94-FA98-412C-AD0C-D4711A4C5E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47112" y="4353009"/>
            <a:ext cx="1755979" cy="1756026"/>
            <a:chOff x="5734099" y="3067130"/>
            <a:chExt cx="724484" cy="724525"/>
          </a:xfrm>
          <a:solidFill>
            <a:schemeClr val="tx1"/>
          </a:solidFill>
        </p:grpSpPr>
        <p:sp>
          <p:nvSpPr>
            <p:cNvPr id="66" name="Freeform: Shape 65">
              <a:extLst>
                <a:ext uri="{FF2B5EF4-FFF2-40B4-BE49-F238E27FC236}">
                  <a16:creationId xmlns:a16="http://schemas.microsoft.com/office/drawing/2014/main" id="{BBBC84E8-4938-403A-9EB8-4BC0E9B46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06713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4A3B3CE-D6D2-40D7-895E-316EB39B2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0671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BD5A600-3580-40FC-A457-295F0CFC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19F4336-B909-415A-BCE3-6A0F76B7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FE00877-3256-458E-9B3A-3F869A4F3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E2185C5-76B7-4CC1-A745-1D3034DD0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40" y="30671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FDBC434-547F-4CC8-BA46-3D923A3B6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EDBE966-781E-4FD5-879A-DC30A9D39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126377"/>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D88EF18-F6A8-454C-A981-4F6B9C171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126375"/>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42458A4-3F05-4AB4-AF90-E6B480516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126375"/>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331905E-1BB6-430D-93F3-A8738005DA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126375"/>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9F6DD0-41A8-40E5-B43D-216E10FCA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126375"/>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72703C6-192A-4E20-A68A-51B852086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126377"/>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BD0D36A-8DA6-4E23-BA33-636C46D8B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126375"/>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B0CB789-7F42-4F5E-A1BD-5448A912F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1855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3931530-8302-40C2-86F2-AB7C218B7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18552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66B73B7-1CC2-4BBD-83EA-A44D8EA13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0D7D614-EF2E-4292-A9D8-1EFC792AE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C494E4-7170-4DA3-B449-1808D65EF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7AB0BA6-5C21-4E55-816A-9E176CE9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40" y="318552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7438FB5-A6AC-4458-ADB3-4E33DB293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22EA6E6-E697-4F48-83FE-F9343B45E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2447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3C57DCA-1B60-4DA8-98C7-8CB53E55E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244773"/>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3E3D933-D3E4-4F08-A664-7B06D6DB9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2447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B9418AA-9F86-4842-B4CC-49EBA6BB1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2447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E8B300-9471-4490-80AB-F7B2E7C42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2447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D21A337-7CED-4EBE-B210-FBF29DB8C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24477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E577481-070B-4CAE-AD34-992EB809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2447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2491116-8AD8-46B4-8C53-22DCF9FF6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30392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3C0708D-E145-4B9A-939A-2FA2F1C49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30392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BD4D3D9-05D7-49A5-84A1-17A1CF442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EC6EE98-9209-449E-A0F1-B2A6260E3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EE949D3-44D1-440A-ACBB-91F40C926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07ED523-344D-4E06-B565-859C9D50F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30392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03B495-0A53-429C-AEC5-311E04B68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04398FF-9AF7-43CF-810A-4BC23CA84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3631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8F1F240-FF39-464C-8197-9D5DFABBC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363172"/>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1E723E5-864D-4EBB-89EA-0E4AF3216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36317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BCB0F17-77D7-41C6-BC1C-A6AD4D33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36317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B258D1D-6940-4340-9738-BC048CCCA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36317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3124E64-1A58-4DF4-AC72-0ACBDA038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3631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CE7AB58-01AB-4656-81CF-A6A8392E0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36317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66CA2ED-DE92-4ABA-B2D1-0232E7F1D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42232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0FC840A-9B3F-46DA-BC3A-596AC1BD4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4223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C380F78-C816-4655-97AC-D8A4BA286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4223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6D8E1BB-7FEA-4658-8C87-ABBEAAA67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4223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CA42073-90E7-490D-AAFA-99603A903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4223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83CFF6E-1F8A-4146-9C0B-B45589240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42232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530D7DB-2632-43D3-A3C2-53BE24929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4223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D217308-2829-434D-8543-E9892A02C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0671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7FB765B-E219-467A-88AF-85C4A2A8F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74046EEC-8D4A-49EB-A1C1-681A726F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06713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D18033A-F942-4871-BE81-EE9A3F205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8A8B29B-51AE-4A99-9228-650217218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06713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499EA92-CAAC-42B7-B443-CB2FCBEB4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06713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591ED4-E244-4FCB-B4ED-B2FD4ACB27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126374"/>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B72FE3F-3655-4893-80BF-285CD0739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126374"/>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6ADF6AF-1741-4C8D-96A4-33F7903E6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126374"/>
              <a:ext cx="14096" cy="14100"/>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8D2F5E2-A1E6-468B-A628-2D36E2C143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126374"/>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D975E45-086F-458B-AB7C-A0EFFE80B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126374"/>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276D1C8-4E1D-48B6-8881-6CDC8D000A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126377"/>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5B5BC7C-2D39-4010-8E32-DF9DF201D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1855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A0686BE-D0C9-4636-9C17-FEE8FEC5E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DFE484B-8CFA-4824-8621-1FE446A3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1855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B79443C-AF12-4943-ACD4-171FB422B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38348E3-4F3D-4FA7-B029-C6B894FF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1855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CA5CAC1-5213-4DCA-8371-75A55BC31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185527"/>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05D5A1A-3E18-4266-8526-F8B57411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244773"/>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887493C-21D0-4ED2-8685-92B45D3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2447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126D9D7-38B7-4EEA-85C2-4E98990B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244773"/>
              <a:ext cx="14096" cy="14100"/>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1A9FB-8834-48F8-8D50-EF12901C5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2447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F66BB07-AC73-40E1-9E4B-89DB40D27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24477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4FD23C3-292A-41CC-A381-D78BD15F0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2447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2ADCD5F-D271-4096-9F29-F41829A7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30392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1C0FE5-30EE-45E9-A8FB-C595B6533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F3E45E5-D957-4A44-862C-F015D19B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30392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04638AF-9BD8-47CD-A905-0DE2CDBEF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2741B7D-D80B-45D2-AA14-2FAF9049D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3039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27F620-C05F-4AD5-A7FE-7B3CB9152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3039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D8B6BB9-6F21-4660-8A7A-C716C7C53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363173"/>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6989573-9BC0-4622-B9E3-B32B8257A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3631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69A9AC5-1B70-4AE9-B02E-7DF8FB84F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363173"/>
              <a:ext cx="14096" cy="14100"/>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87449A6-72D9-4C14-9652-839AB1F39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363173"/>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C106DF8-941B-443E-8D35-14580031E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36317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94FA74D-875A-4D64-8516-D6472DF8E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3631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8481730-7181-4C8C-B9C6-A115B266A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37" y="342232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8C392FA-C134-4BFF-9F8C-51A4E7C015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8" y="34223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E26F0F7-97F7-452D-A36A-AAC7B2A48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4" y="342232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69B4080-EFEF-469E-A2CF-F09BF46E1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3" y="34223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0594B20-967B-49FE-B5AA-055B9B4D0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0" y="34223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34CF273-6651-4A1F-A61D-3C4C3854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1" y="34223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65D617A-DD6E-45D0-A857-1FA67A85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481479"/>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D89D47D-A693-44DC-AC42-A1160FC0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48147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BA31854-BF75-4B5B-A53E-83969582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CCE3318-9293-4DC5-874D-BA3D9740A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8943C9A-6524-4391-BA91-577E93876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A5BCF91-A6C2-4D77-A46D-2CDDB2B9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40" y="348147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B0F6AB4-0997-4592-9B07-B68CE187B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9376A0-F2E0-40BF-A7AF-7281D03DB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54072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B70BEE1-4670-4B82-9F9A-FB429F39E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540726"/>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BDF49E-A29D-43A3-ADC2-292F13A6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5407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3640357-1323-426E-A930-AAAAEA4DB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5407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6455028-161D-4127-84C7-6CD1A59FE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5407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5C55F12-4E33-4861-BC5C-AFAAF7FB2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40" y="3540726"/>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DD6BCB5-D63E-4BBF-B515-70C0C83ED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5407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8278678-2A88-439F-9B8A-4E3E9393F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1" y="359987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64112BE-9D58-4AD2-A692-79F9427103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7" y="35998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9CF0441-58DE-4E28-8E5C-126D211F2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7" y="35998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BAF3616-0977-4425-8BD9-B93402312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3" y="35998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72139E9-93A3-4FDC-ABCD-72F0921B0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4" y="35998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E1ABCDC-D281-4CD9-BA2E-DE7583235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59987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A120167-EDEF-476B-9620-EFAB20A89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1" y="35998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E38E078-6B4E-4E7E-A2E1-2CDCA24C1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99" y="365912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874C169-1379-4BB9-B9D5-B5C5C192F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5" y="365912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BB2BAFF-571B-4F2D-AFCF-50B0527D8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6" y="36591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8C1BC9C-490F-425D-9A82-1F4C4C57C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2" y="36591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5635565-E926-497B-829C-C9A0816D3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3" y="36591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E4C3011-7CDA-40C2-A63F-BBDB516A9A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39" y="365912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7C32FB7-1501-4F32-8ED5-6EEC59A0B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0" y="36591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47CC0E0-9DAE-41FA-BF39-E79CA9184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2" y="371827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1F043F8-C1BF-4524-ADA5-A0E4626A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8" y="37182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270DE89-1451-45FA-AAD7-075903153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99" y="37182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E42FDF2-4845-4CB0-AA21-8D8696670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4" y="37182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109337A-A85F-41A9-9C68-78D92FE3E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95" y="37182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8DCBFAA-2E4E-43F2-AA2B-7EA9AABFA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40" y="371827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ACCD4818-6768-4959-80E4-01320FBF8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2" y="37182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25C745A-3D68-4FDD-8AC0-21087903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103" y="377752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D391178-5CDC-4778-954B-18736CDD4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49" y="377752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9E8FF74A-6757-4C53-A6D1-36F53A32BC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501" y="377752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CC4532A-EE58-4836-BB09-3194649C6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47" y="377752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4127B9E-133A-4FD1-8B79-637A075A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901" y="377752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28D38FE-90F1-494D-8F0E-D89754E0F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48" y="377752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1F56C68-072F-4641-BD31-AE2004B3AF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95" y="3777522"/>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AF48276-EC6D-4EDF-889C-0563E3CB9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41" y="3481479"/>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FEE0A97C-ACEF-4CFB-9FE8-274FDE2AF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93"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E8458C7-22DF-4601-8120-1051240443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8" y="3481479"/>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3BECAF46-FC46-41BB-92D3-CFA21AA1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9"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09FE3E6-49D5-4C5C-8C2E-E31E5F517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6" y="3481479"/>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557A84F-10E2-4C72-A184-33B59DFE4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5" y="3481476"/>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E0B479C-AA44-4EF3-9A6A-03559B517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41" y="354072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BF71F7D4-D7FF-49FE-B9D1-97BA696D0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93" y="3540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0A6BABC6-A1FA-484B-BAB8-1EC8EE2C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8" y="3540728"/>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D20E132-D22A-4DAE-BEE1-EB3492FC0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9" y="35407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A704EA7-289B-4288-998E-305267B5A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6" y="35407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EAC234A-BE8D-43E4-BFE0-4C187A480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5" y="3540732"/>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0BB83A3-F7A7-4017-AACE-5F8CCF94E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41" y="359988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13F101A-DB2B-4CC2-99D3-97A22E384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93" y="35998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C6D55D4-D22B-4295-ACDE-0DBAE2E46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8" y="35998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88C1128-2B70-419A-9034-DE6C9C02C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9" y="35998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BC10DB9-73CF-48BB-81A2-73F4678CA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6" y="35998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8125E58-430D-4811-BF81-370A029CA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5" y="35998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8CD306F6-A0CA-4FD8-AF06-51B861443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41" y="365912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0BEE954A-C095-4EA0-A660-158883C55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93" y="36591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13A2A3-ADD2-412F-AAE5-7CD270769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8" y="365912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096985A-C23C-411E-99A9-9A7CD103F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89" y="36591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9363059-F563-492E-8262-45E3D2FBD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6" y="36591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1BF16AB-D65B-4E1C-B173-81C328FFD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7" y="3659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0B43630-5342-45D2-9B5C-CB51E55F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43" y="37182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D905CCB-CED8-4D6A-B990-655BE1A90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95" y="37182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72304FB-F275-4403-A6C6-A700AEB91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40" y="37182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AF715F42-4E51-429B-A679-D796E2455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91" y="37182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01D0433E-3F3B-4F4D-AD93-240E922B3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38" y="371826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D0C5440-E57C-453A-BA9E-04D690676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86" y="371827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B7E2CF9-B31E-4124-BBF7-2C6D4AC0A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540" y="3777555"/>
              <a:ext cx="14097" cy="14100"/>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F0938E3-CCFE-4C6B-A2E2-BD4242ACE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89" y="3777526"/>
              <a:ext cx="14096" cy="14100"/>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FEDDB9A1-5385-42C9-A6A2-C7BEE985E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938" y="377748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BD6B00B-9F3C-4EAA-9AA6-9CEDAF744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90" y="377744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53445DE-2B52-40A9-80AB-67044FD59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43" y="377746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FA1A11A-4D6A-42C7-974F-ABA154193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BA983C25-54C6-A8B9-D66F-9CAFAFEB3E10}"/>
              </a:ext>
            </a:extLst>
          </p:cNvPr>
          <p:cNvSpPr>
            <a:spLocks noGrp="1"/>
          </p:cNvSpPr>
          <p:nvPr>
            <p:ph type="ctrTitle"/>
          </p:nvPr>
        </p:nvSpPr>
        <p:spPr>
          <a:xfrm>
            <a:off x="819242" y="3517638"/>
            <a:ext cx="9262009" cy="2887020"/>
          </a:xfrm>
        </p:spPr>
        <p:txBody>
          <a:bodyPr>
            <a:normAutofit/>
          </a:bodyPr>
          <a:lstStyle/>
          <a:p>
            <a:pPr algn="l"/>
            <a:r>
              <a:rPr lang="en-US" sz="5400" dirty="0">
                <a:solidFill>
                  <a:schemeClr val="accent1">
                    <a:lumMod val="60000"/>
                    <a:lumOff val="40000"/>
                  </a:schemeClr>
                </a:solidFill>
              </a:rPr>
              <a:t>KPMG</a:t>
            </a:r>
            <a:r>
              <a:rPr lang="en-US" sz="5400" dirty="0"/>
              <a:t> </a:t>
            </a:r>
            <a:r>
              <a:rPr lang="en-US" sz="5400" dirty="0">
                <a:solidFill>
                  <a:schemeClr val="accent2">
                    <a:lumMod val="40000"/>
                    <a:lumOff val="60000"/>
                  </a:schemeClr>
                </a:solidFill>
              </a:rPr>
              <a:t>DATA</a:t>
            </a:r>
            <a:r>
              <a:rPr lang="en-US" sz="5400" dirty="0"/>
              <a:t>   </a:t>
            </a:r>
            <a:r>
              <a:rPr lang="en-US" sz="5400" dirty="0">
                <a:solidFill>
                  <a:schemeClr val="accent4"/>
                </a:solidFill>
              </a:rPr>
              <a:t>ANALYSIS</a:t>
            </a:r>
            <a:r>
              <a:rPr lang="en-US" sz="5400" dirty="0">
                <a:solidFill>
                  <a:schemeClr val="accent6">
                    <a:lumMod val="40000"/>
                    <a:lumOff val="60000"/>
                  </a:schemeClr>
                </a:solidFill>
              </a:rPr>
              <a:t>VIRTUAL </a:t>
            </a:r>
            <a:r>
              <a:rPr lang="en-US" sz="5400" dirty="0">
                <a:solidFill>
                  <a:schemeClr val="bg2">
                    <a:lumMod val="90000"/>
                  </a:schemeClr>
                </a:solidFill>
              </a:rPr>
              <a:t>INTERNSHIP</a:t>
            </a:r>
          </a:p>
        </p:txBody>
      </p:sp>
    </p:spTree>
    <p:extLst>
      <p:ext uri="{BB962C8B-B14F-4D97-AF65-F5344CB8AC3E}">
        <p14:creationId xmlns:p14="http://schemas.microsoft.com/office/powerpoint/2010/main" val="109166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1" name="Content Placeholder 10">
            <a:extLst>
              <a:ext uri="{FF2B5EF4-FFF2-40B4-BE49-F238E27FC236}">
                <a16:creationId xmlns:a16="http://schemas.microsoft.com/office/drawing/2014/main" id="{E6719B50-8C32-710F-EC0B-9E7AAA47A98E}"/>
              </a:ext>
            </a:extLst>
          </p:cNvPr>
          <p:cNvSpPr>
            <a:spLocks noGrp="1"/>
          </p:cNvSpPr>
          <p:nvPr>
            <p:ph idx="1"/>
          </p:nvPr>
        </p:nvSpPr>
        <p:spPr/>
        <p:txBody>
          <a:bodyPr/>
          <a:lstStyle/>
          <a:p>
            <a:pPr marL="0" marR="0" algn="just">
              <a:lnSpc>
                <a:spcPct val="107000"/>
              </a:lnSpc>
              <a:spcBef>
                <a:spcPts val="300"/>
              </a:spcBef>
              <a:spcAft>
                <a:spcPts val="800"/>
              </a:spcAft>
            </a:pPr>
            <a:endPar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300"/>
              </a:spcBef>
              <a:spcAft>
                <a:spcPts val="800"/>
              </a:spcAft>
            </a:pPr>
            <a:endParaRPr lang="en-GB"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300"/>
              </a:spcBef>
              <a:spcAft>
                <a:spcPts val="800"/>
              </a:spcAft>
            </a:pPr>
            <a:r>
              <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Prepare a detailed examination of the tasks carried out throughout the project, encompassing completion tasks, and deliver your discoveries to the management in a PowerPoint presentation. </a:t>
            </a:r>
            <a:r>
              <a:rPr lang="en-GB" sz="1800" kern="100" dirty="0">
                <a:solidFill>
                  <a:srgbClr val="1F2328"/>
                </a:solidFill>
                <a:effectLst/>
                <a:latin typeface="Segoe UI" panose="020B0502040204020203" pitchFamily="34" charset="0"/>
                <a:ea typeface="Times New Roman" panose="02020603050405020304" pitchFamily="18" charset="0"/>
                <a:cs typeface="Times New Roman" panose="02020603050405020304" pitchFamily="18" charset="0"/>
              </a:rPr>
              <a:t>Please develop a dashboard that we can present to the client showing the below as segments: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GB" sz="1800" kern="100" dirty="0">
                <a:effectLst/>
                <a:latin typeface="Calibri" panose="020F0502020204030204" pitchFamily="34" charset="0"/>
                <a:ea typeface="Calibri" panose="020F0502020204030204" pitchFamily="34" charset="0"/>
                <a:cs typeface="Calibri" panose="020F0502020204030204" pitchFamily="34" charset="0"/>
              </a:rPr>
              <a:t>Which profit patterns or trends may be identified in the available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GB" sz="1800" kern="100" dirty="0">
                <a:effectLst/>
                <a:latin typeface="Calibri" panose="020F0502020204030204" pitchFamily="34" charset="0"/>
                <a:ea typeface="Calibri" panose="020F0502020204030204" pitchFamily="34" charset="0"/>
                <a:cs typeface="Calibri" panose="020F0502020204030204" pitchFamily="34" charset="0"/>
              </a:rPr>
              <a:t>Which customer segment exhibits the most significant value in terms of customer and products engagement?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Calibri" panose="020F0502020204030204" pitchFamily="34" charset="0"/>
              </a:rPr>
              <a:t>Considering the market segment being pursued, which customers should the marketing team prioritize their efforts 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464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F5965B7F-D54C-FDE9-2998-BCAF0B93F9B2}"/>
              </a:ext>
            </a:extLst>
          </p:cNvPr>
          <p:cNvPicPr>
            <a:picLocks noChangeAspect="1"/>
          </p:cNvPicPr>
          <p:nvPr/>
        </p:nvPicPr>
        <p:blipFill>
          <a:blip r:embed="rId2"/>
          <a:stretch>
            <a:fillRect/>
          </a:stretch>
        </p:blipFill>
        <p:spPr>
          <a:xfrm>
            <a:off x="6051996" y="1281086"/>
            <a:ext cx="2104795" cy="941895"/>
          </a:xfrm>
          <a:prstGeom prst="rect">
            <a:avLst/>
          </a:prstGeom>
        </p:spPr>
      </p:pic>
      <p:pic>
        <p:nvPicPr>
          <p:cNvPr id="5" name="Picture 4" descr="A web of dots connected">
            <a:extLst>
              <a:ext uri="{FF2B5EF4-FFF2-40B4-BE49-F238E27FC236}">
                <a16:creationId xmlns:a16="http://schemas.microsoft.com/office/drawing/2014/main" id="{2F072D34-D30E-861E-3281-D65BF525A302}"/>
              </a:ext>
            </a:extLst>
          </p:cNvPr>
          <p:cNvPicPr>
            <a:picLocks noChangeAspect="1"/>
          </p:cNvPicPr>
          <p:nvPr/>
        </p:nvPicPr>
        <p:blipFill>
          <a:blip r:embed="rId3"/>
          <a:stretch>
            <a:fillRect/>
          </a:stretch>
        </p:blipFill>
        <p:spPr>
          <a:xfrm>
            <a:off x="8359979" y="4026677"/>
            <a:ext cx="2560781" cy="114594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9116FB7-4674-0103-49EB-93609728F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176" y="452022"/>
            <a:ext cx="10907647" cy="5953956"/>
          </a:xfrm>
          <a:prstGeom prst="rect">
            <a:avLst/>
          </a:prstGeom>
        </p:spPr>
      </p:pic>
    </p:spTree>
    <p:extLst>
      <p:ext uri="{BB962C8B-B14F-4D97-AF65-F5344CB8AC3E}">
        <p14:creationId xmlns:p14="http://schemas.microsoft.com/office/powerpoint/2010/main" val="174022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FDB18-5EF4-FEB1-9EBC-14B643904458}"/>
              </a:ext>
            </a:extLst>
          </p:cNvPr>
          <p:cNvSpPr>
            <a:spLocks noGrp="1"/>
          </p:cNvSpPr>
          <p:nvPr>
            <p:ph idx="1"/>
          </p:nvPr>
        </p:nvSpPr>
        <p:spPr>
          <a:xfrm>
            <a:off x="838200" y="354563"/>
            <a:ext cx="10515600" cy="6120882"/>
          </a:xfrm>
        </p:spPr>
        <p:txBody>
          <a:bodyPr>
            <a:noAutofit/>
          </a:bodyPr>
          <a:lstStyle/>
          <a:p>
            <a:pPr marL="0" marR="0" algn="just">
              <a:lnSpc>
                <a:spcPct val="107000"/>
              </a:lnSpc>
              <a:spcBef>
                <a:spcPts val="1800"/>
              </a:spcBef>
              <a:spcAft>
                <a:spcPts val="1200"/>
              </a:spcAft>
            </a:pPr>
            <a:r>
              <a:rPr lang="en-GB" sz="1400" b="1" kern="100" dirty="0">
                <a:solidFill>
                  <a:srgbClr val="1F2328"/>
                </a:solidFill>
                <a:effectLst/>
                <a:latin typeface="Calibri" panose="020F0502020204030204" pitchFamily="34" charset="0"/>
                <a:ea typeface="Times New Roman" panose="02020603050405020304" pitchFamily="18" charset="0"/>
                <a:cs typeface="Times New Roman" panose="02020603050405020304" pitchFamily="18" charset="0"/>
              </a:rPr>
              <a:t>As a Business Analyst, the task I performed was to prepare a detailed examination of the tasks carried out throughout the project and deliver the findings to the management in a PowerPoint presentation.</a:t>
            </a:r>
            <a:endParaRPr lang="en-US" sz="1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300"/>
              </a:spcBef>
              <a:spcAft>
                <a:spcPts val="800"/>
              </a:spcAft>
            </a:pPr>
            <a:r>
              <a:rPr lang="en-GB" sz="14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To provide an in-depth analysis, I conducted an extensive review of the project tasks, identifying the completion tasks and their associated deliverables. This involved collecting useful data and </a:t>
            </a:r>
            <a:r>
              <a:rPr lang="en-GB" sz="1400" kern="10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analyzing</a:t>
            </a:r>
            <a:r>
              <a:rPr lang="en-GB" sz="14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it to understand the patterns and trends. During the process of completing the project, certain skills were necessary, and other skills were acquired. The required skills included Data Quality Analysis, Data Cleaning, Creating Analytical Dashboards, Data Analytics, and Customer Segmentation, Presenting Data-driven insights, Developing Data Dashboards, Creating Data Visualizations, and Delivering Presentations.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300"/>
              </a:spcBef>
              <a:spcAft>
                <a:spcPts val="800"/>
              </a:spcAft>
            </a:pPr>
            <a:r>
              <a:rPr lang="en-GB" sz="14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Action - To accomplish this task, I collected and </a:t>
            </a:r>
            <a:r>
              <a:rPr lang="en-GB" sz="1400" kern="10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analyzed</a:t>
            </a:r>
            <a:r>
              <a:rPr lang="en-GB" sz="14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sales and financial data. Then, I conducted a thorough analysis of the data, looking for patterns and trends to identify any profit patterns and collaborated with the marketing team to understand their objectives and the specific market segment they were pursuing. I then conducted an analysis of customer data, including demographics, purchase behaviours, and product trends, to determine which customers were most likely to respond positively to the marketing efforts. By considering the market segment being pursued, I provided recommendations on the specific customers that the marketing team should prioritize their efforts on.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300"/>
              </a:spcBef>
              <a:spcAft>
                <a:spcPts val="800"/>
              </a:spcAft>
            </a:pPr>
            <a:r>
              <a:rPr lang="en-GB" sz="14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Result - By using the available data, I discovered certain profit patterns or trends. The presentation highlighted the profit patterns identified in the data, providing a comprehensive understanding of the project's financial performance. Through this analysis, I also determined the customer segment that exhibited the most significant value in terms of customer engagement. These insights were then incorporated into the PowerPoint presentation, which was shared with the management.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300"/>
              </a:spcBef>
              <a:spcAft>
                <a:spcPts val="800"/>
              </a:spcAft>
            </a:pPr>
            <a:r>
              <a:rPr lang="en-GB" sz="14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Recommendations: Considering the market segment being pursued, I recommend that the marketing team prioritize their efforts on customers within ‘Mass Customer.' This segment has already shown a strong level of engagement and profitability, making them an ideal target for further marketing initiatives. By focusing resources on this segment, the marketing team can maximize their efforts and potentially drive even higher profits. Additionally, it is essential to continuously monitor and measure customer engagement and profitability to adapt and fine-tune marketing strategies as needed. Regular data analysis and customer feedback should inform future initiatives and help maintain a customer-centric approach.</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26163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3C25-54C6-A8B9-D66F-9CAFAFEB3E10}"/>
              </a:ext>
            </a:extLst>
          </p:cNvPr>
          <p:cNvSpPr>
            <a:spLocks noGrp="1"/>
          </p:cNvSpPr>
          <p:nvPr>
            <p:ph type="ctrTitle"/>
          </p:nvPr>
        </p:nvSpPr>
        <p:spPr>
          <a:xfrm>
            <a:off x="235001" y="4282751"/>
            <a:ext cx="5941863" cy="970385"/>
          </a:xfrm>
        </p:spPr>
        <p:txBody>
          <a:bodyPr>
            <a:noAutofit/>
          </a:bodyPr>
          <a:lstStyle/>
          <a:p>
            <a:pPr algn="l"/>
            <a:r>
              <a:rPr lang="en-US" sz="1800" b="0" dirty="0">
                <a:latin typeface="Arial" panose="020B0604020202020204" pitchFamily="34" charset="0"/>
                <a:cs typeface="Arial" panose="020B0604020202020204" pitchFamily="34" charset="0"/>
              </a:rPr>
              <a:t>Thank you for staying till the end</a:t>
            </a:r>
          </a:p>
        </p:txBody>
      </p:sp>
      <p:sp>
        <p:nvSpPr>
          <p:cNvPr id="3" name="Subtitle 2">
            <a:extLst>
              <a:ext uri="{FF2B5EF4-FFF2-40B4-BE49-F238E27FC236}">
                <a16:creationId xmlns:a16="http://schemas.microsoft.com/office/drawing/2014/main" id="{0594E5B5-0898-D321-CC6F-09507C8EE47F}"/>
              </a:ext>
            </a:extLst>
          </p:cNvPr>
          <p:cNvSpPr>
            <a:spLocks noGrp="1"/>
          </p:cNvSpPr>
          <p:nvPr>
            <p:ph type="subTitle" idx="1"/>
          </p:nvPr>
        </p:nvSpPr>
        <p:spPr>
          <a:xfrm>
            <a:off x="235001" y="1604864"/>
            <a:ext cx="4924828" cy="1923631"/>
          </a:xfrm>
        </p:spPr>
        <p:txBody>
          <a:bodyPr>
            <a:noAutofit/>
          </a:bodyPr>
          <a:lstStyle/>
          <a:p>
            <a:pPr algn="l"/>
            <a:r>
              <a:rPr lang="en-US" sz="1800" dirty="0">
                <a:solidFill>
                  <a:schemeClr val="accent6">
                    <a:lumMod val="75000"/>
                  </a:schemeClr>
                </a:solidFill>
                <a:latin typeface="Arial" panose="020B0604020202020204" pitchFamily="34" charset="0"/>
                <a:cs typeface="Arial" panose="020B0604020202020204" pitchFamily="34" charset="0"/>
              </a:rPr>
              <a:t>To receive more updates, make sure hit the follow button TO LIKE AND COMMENT</a:t>
            </a:r>
            <a:r>
              <a:rPr lang="en-US" sz="1800" kern="100" dirty="0">
                <a:solidFill>
                  <a:schemeClr val="accent6">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sz="1800" kern="100" dirty="0" err="1">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rPr>
              <a:t>linkedin.Com</a:t>
            </a:r>
            <a:r>
              <a:rPr lang="en-US" sz="1800" kern="100" dirty="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rPr>
              <a:t>/in/</a:t>
            </a:r>
            <a:r>
              <a:rPr lang="en-US" sz="1800" kern="100" dirty="0" err="1">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rPr>
              <a:t>abiodun</a:t>
            </a:r>
            <a:r>
              <a:rPr lang="en-US" sz="1800" kern="100" dirty="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rPr>
              <a:t>-o</a:t>
            </a:r>
          </a:p>
          <a:p>
            <a:pPr algn="l"/>
            <a:endParaRPr lang="en-US" sz="2000" b="1" dirty="0">
              <a:latin typeface="Arial" panose="020B0604020202020204" pitchFamily="34" charset="0"/>
              <a:cs typeface="Arial" panose="020B0604020202020204" pitchFamily="34" charset="0"/>
            </a:endParaRPr>
          </a:p>
        </p:txBody>
      </p:sp>
      <p:pic>
        <p:nvPicPr>
          <p:cNvPr id="5" name="Picture 4" descr="A web of dots connected">
            <a:extLst>
              <a:ext uri="{FF2B5EF4-FFF2-40B4-BE49-F238E27FC236}">
                <a16:creationId xmlns:a16="http://schemas.microsoft.com/office/drawing/2014/main" id="{2F072D34-D30E-861E-3281-D65BF525A302}"/>
              </a:ext>
            </a:extLst>
          </p:cNvPr>
          <p:cNvPicPr>
            <a:picLocks noChangeAspect="1"/>
          </p:cNvPicPr>
          <p:nvPr/>
        </p:nvPicPr>
        <p:blipFill rotWithShape="1">
          <a:blip r:embed="rId2"/>
          <a:srcRect l="37102" r="18149" b="1"/>
          <a:stretch/>
        </p:blipFill>
        <p:spPr>
          <a:xfrm>
            <a:off x="4995316" y="507238"/>
            <a:ext cx="2822268" cy="2822268"/>
          </a:xfrm>
          <a:custGeom>
            <a:avLst/>
            <a:gdLst/>
            <a:ahLst/>
            <a:cxnLst/>
            <a:rect l="l" t="t" r="r" b="b"/>
            <a:pathLst>
              <a:path w="2822268" h="2822268">
                <a:moveTo>
                  <a:pt x="1411134" y="0"/>
                </a:moveTo>
                <a:cubicBezTo>
                  <a:pt x="2190482" y="0"/>
                  <a:pt x="2822268" y="631786"/>
                  <a:pt x="2822268" y="1411134"/>
                </a:cubicBezTo>
                <a:cubicBezTo>
                  <a:pt x="2822268" y="2190482"/>
                  <a:pt x="2190482" y="2822268"/>
                  <a:pt x="1411134" y="2822268"/>
                </a:cubicBezTo>
                <a:cubicBezTo>
                  <a:pt x="631786" y="2822268"/>
                  <a:pt x="0" y="2190482"/>
                  <a:pt x="0" y="1411134"/>
                </a:cubicBezTo>
                <a:cubicBezTo>
                  <a:pt x="0" y="631786"/>
                  <a:pt x="631786" y="0"/>
                  <a:pt x="1411134" y="0"/>
                </a:cubicBezTo>
                <a:close/>
              </a:path>
            </a:pathLst>
          </a:custGeom>
        </p:spPr>
      </p:pic>
      <p:pic>
        <p:nvPicPr>
          <p:cNvPr id="9" name="Picture 8" descr="A blue and orange graphic with a white background&#10;&#10;Description automatically generated with medium confidence">
            <a:extLst>
              <a:ext uri="{FF2B5EF4-FFF2-40B4-BE49-F238E27FC236}">
                <a16:creationId xmlns:a16="http://schemas.microsoft.com/office/drawing/2014/main" id="{E1C74239-DDAD-6CE9-0F33-83F29478516C}"/>
              </a:ext>
            </a:extLst>
          </p:cNvPr>
          <p:cNvPicPr>
            <a:picLocks noChangeAspect="1"/>
          </p:cNvPicPr>
          <p:nvPr/>
        </p:nvPicPr>
        <p:blipFill rotWithShape="1">
          <a:blip r:embed="rId3">
            <a:extLst>
              <a:ext uri="{28A0092B-C50C-407E-A947-70E740481C1C}">
                <a14:useLocalDpi xmlns:a14="http://schemas.microsoft.com/office/drawing/2010/main" val="0"/>
              </a:ext>
            </a:extLst>
          </a:blip>
          <a:srcRect l="29452" r="12595" b="1"/>
          <a:stretch/>
        </p:blipFill>
        <p:spPr>
          <a:xfrm>
            <a:off x="7466568" y="10"/>
            <a:ext cx="2564451" cy="2469732"/>
          </a:xfrm>
          <a:custGeom>
            <a:avLst/>
            <a:gdLst/>
            <a:ahLst/>
            <a:cxnLst/>
            <a:rect l="l" t="t" r="r" b="b"/>
            <a:pathLst>
              <a:path w="2564451" h="2469742">
                <a:moveTo>
                  <a:pt x="799668" y="0"/>
                </a:moveTo>
                <a:lnTo>
                  <a:pt x="1764783" y="0"/>
                </a:lnTo>
                <a:lnTo>
                  <a:pt x="1781325" y="6055"/>
                </a:lnTo>
                <a:cubicBezTo>
                  <a:pt x="2241535" y="200707"/>
                  <a:pt x="2564451" y="656401"/>
                  <a:pt x="2564451" y="1187517"/>
                </a:cubicBezTo>
                <a:cubicBezTo>
                  <a:pt x="2564451" y="1895670"/>
                  <a:pt x="1990379" y="2469742"/>
                  <a:pt x="1282225" y="2469742"/>
                </a:cubicBezTo>
                <a:cubicBezTo>
                  <a:pt x="574072" y="2469742"/>
                  <a:pt x="0" y="1895670"/>
                  <a:pt x="0" y="1187517"/>
                </a:cubicBezTo>
                <a:cubicBezTo>
                  <a:pt x="0" y="656401"/>
                  <a:pt x="322916" y="200707"/>
                  <a:pt x="783126" y="6055"/>
                </a:cubicBezTo>
                <a:close/>
              </a:path>
            </a:pathLst>
          </a:custGeom>
        </p:spPr>
      </p:pic>
      <p:pic>
        <p:nvPicPr>
          <p:cNvPr id="7" name="Picture 6" descr="A finger pointing at a graph&#10;&#10;Description automatically generated">
            <a:extLst>
              <a:ext uri="{FF2B5EF4-FFF2-40B4-BE49-F238E27FC236}">
                <a16:creationId xmlns:a16="http://schemas.microsoft.com/office/drawing/2014/main" id="{55717C5B-D30F-11F0-6761-5B474680DD6B}"/>
              </a:ext>
            </a:extLst>
          </p:cNvPr>
          <p:cNvPicPr>
            <a:picLocks noChangeAspect="1"/>
          </p:cNvPicPr>
          <p:nvPr/>
        </p:nvPicPr>
        <p:blipFill rotWithShape="1">
          <a:blip r:embed="rId4">
            <a:extLst>
              <a:ext uri="{28A0092B-C50C-407E-A947-70E740481C1C}">
                <a14:useLocalDpi xmlns:a14="http://schemas.microsoft.com/office/drawing/2010/main" val="0"/>
              </a:ext>
            </a:extLst>
          </a:blip>
          <a:srcRect l="27945" r="14064" b="3"/>
          <a:stretch/>
        </p:blipFill>
        <p:spPr>
          <a:xfrm>
            <a:off x="6275781" y="3215582"/>
            <a:ext cx="3755236" cy="3642418"/>
          </a:xfrm>
          <a:custGeom>
            <a:avLst/>
            <a:gdLst/>
            <a:ahLst/>
            <a:cxnLst/>
            <a:rect l="l" t="t" r="r" b="b"/>
            <a:pathLst>
              <a:path w="3755236" h="3642418">
                <a:moveTo>
                  <a:pt x="1877618" y="0"/>
                </a:moveTo>
                <a:cubicBezTo>
                  <a:pt x="2914598" y="0"/>
                  <a:pt x="3755236" y="840638"/>
                  <a:pt x="3755236" y="1877618"/>
                </a:cubicBezTo>
                <a:cubicBezTo>
                  <a:pt x="3755236" y="2655353"/>
                  <a:pt x="3282377" y="3322646"/>
                  <a:pt x="2608472" y="3607684"/>
                </a:cubicBezTo>
                <a:lnTo>
                  <a:pt x="2513570" y="3642418"/>
                </a:lnTo>
                <a:lnTo>
                  <a:pt x="1241666" y="3642418"/>
                </a:lnTo>
                <a:lnTo>
                  <a:pt x="1146765" y="3607684"/>
                </a:lnTo>
                <a:cubicBezTo>
                  <a:pt x="472859" y="3322646"/>
                  <a:pt x="0" y="2655353"/>
                  <a:pt x="0" y="1877618"/>
                </a:cubicBezTo>
                <a:cubicBezTo>
                  <a:pt x="0" y="840638"/>
                  <a:pt x="840638" y="0"/>
                  <a:pt x="1877618" y="0"/>
                </a:cubicBezTo>
                <a:close/>
              </a:path>
            </a:pathLst>
          </a:custGeom>
        </p:spPr>
      </p:pic>
      <p:pic>
        <p:nvPicPr>
          <p:cNvPr id="4" name="Picture 3" descr="A web of dots connected">
            <a:extLst>
              <a:ext uri="{FF2B5EF4-FFF2-40B4-BE49-F238E27FC236}">
                <a16:creationId xmlns:a16="http://schemas.microsoft.com/office/drawing/2014/main" id="{F5965B7F-D54C-FDE9-2998-BCAF0B93F9B2}"/>
              </a:ext>
            </a:extLst>
          </p:cNvPr>
          <p:cNvPicPr>
            <a:picLocks noChangeAspect="1"/>
          </p:cNvPicPr>
          <p:nvPr/>
        </p:nvPicPr>
        <p:blipFill rotWithShape="1">
          <a:blip r:embed="rId5"/>
          <a:srcRect l="41434" r="19784" b="1"/>
          <a:stretch/>
        </p:blipFill>
        <p:spPr>
          <a:xfrm>
            <a:off x="9746115" y="1711922"/>
            <a:ext cx="2445887" cy="2822268"/>
          </a:xfrm>
          <a:custGeom>
            <a:avLst/>
            <a:gdLst/>
            <a:ahLst/>
            <a:cxnLst/>
            <a:rect l="l" t="t" r="r" b="b"/>
            <a:pathLst>
              <a:path w="2445887" h="2822268">
                <a:moveTo>
                  <a:pt x="1411134" y="0"/>
                </a:moveTo>
                <a:cubicBezTo>
                  <a:pt x="1800808" y="0"/>
                  <a:pt x="2153592" y="157947"/>
                  <a:pt x="2408957" y="413312"/>
                </a:cubicBezTo>
                <a:lnTo>
                  <a:pt x="2445887" y="453946"/>
                </a:lnTo>
                <a:lnTo>
                  <a:pt x="2445887" y="2368323"/>
                </a:lnTo>
                <a:lnTo>
                  <a:pt x="2408957" y="2408957"/>
                </a:lnTo>
                <a:cubicBezTo>
                  <a:pt x="2153592" y="2664322"/>
                  <a:pt x="1800808" y="2822268"/>
                  <a:pt x="1411134" y="2822268"/>
                </a:cubicBezTo>
                <a:cubicBezTo>
                  <a:pt x="631786" y="2822268"/>
                  <a:pt x="0" y="2190482"/>
                  <a:pt x="0" y="1411134"/>
                </a:cubicBezTo>
                <a:cubicBezTo>
                  <a:pt x="0" y="631786"/>
                  <a:pt x="631786" y="0"/>
                  <a:pt x="1411134" y="0"/>
                </a:cubicBezTo>
                <a:close/>
              </a:path>
            </a:pathLst>
          </a:custGeom>
        </p:spPr>
      </p:pic>
    </p:spTree>
    <p:extLst>
      <p:ext uri="{BB962C8B-B14F-4D97-AF65-F5344CB8AC3E}">
        <p14:creationId xmlns:p14="http://schemas.microsoft.com/office/powerpoint/2010/main" val="952865206"/>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309</TotalTime>
  <Words>559</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Calibri</vt:lpstr>
      <vt:lpstr>Calibri Light</vt:lpstr>
      <vt:lpstr>Segoe UI</vt:lpstr>
      <vt:lpstr>FunkyShapesVTI</vt:lpstr>
      <vt:lpstr>KPMG DATA   ANALYSISVIRTUAL INTERNSHIP</vt:lpstr>
      <vt:lpstr>PowerPoint Presentation</vt:lpstr>
      <vt:lpstr>PowerPoint Presentation</vt:lpstr>
      <vt:lpstr>PowerPoint Presentation</vt:lpstr>
      <vt:lpstr>Thank you for staying till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MCPL multipro</dc:creator>
  <cp:lastModifiedBy>Olarenwaju Saheed</cp:lastModifiedBy>
  <cp:revision>12</cp:revision>
  <dcterms:created xsi:type="dcterms:W3CDTF">2023-10-18T00:03:43Z</dcterms:created>
  <dcterms:modified xsi:type="dcterms:W3CDTF">2023-11-16T20:49:46Z</dcterms:modified>
</cp:coreProperties>
</file>