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2" r:id="rId4"/>
    <p:sldId id="263" r:id="rId5"/>
    <p:sldId id="259" r:id="rId6"/>
    <p:sldId id="260" r:id="rId7"/>
    <p:sldId id="264" r:id="rId8"/>
    <p:sldId id="261" r:id="rId9"/>
    <p:sldId id="268"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72" d="100"/>
          <a:sy n="72" d="100"/>
        </p:scale>
        <p:origin x="68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2395195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307282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3473466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20FD3A04-4602-4F20-BB0C-148DAA789372}" type="slidenum">
              <a:rPr lang="x-none" smtClean="0"/>
              <a:pPr/>
              <a:t>‹#›</a:t>
            </a:fld>
            <a:endParaRPr lang="x-none"/>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305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4123184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1930474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95697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1592982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2895277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54429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127432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419720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378166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35540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4253533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252221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113879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0BB3D1-9D08-4B76-B78F-797D2C2D45FA}" type="datetimeFigureOut">
              <a:rPr lang="x-none" smtClean="0"/>
              <a:pPr/>
              <a:t>15/01/2023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20FD3A04-4602-4F20-BB0C-148DAA789372}" type="slidenum">
              <a:rPr lang="x-none" smtClean="0"/>
              <a:pPr/>
              <a:t>‹#›</a:t>
            </a:fld>
            <a:endParaRPr lang="x-none"/>
          </a:p>
        </p:txBody>
      </p:sp>
    </p:spTree>
    <p:extLst>
      <p:ext uri="{BB962C8B-B14F-4D97-AF65-F5344CB8AC3E}">
        <p14:creationId xmlns:p14="http://schemas.microsoft.com/office/powerpoint/2010/main" val="3615729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20BB3D1-9D08-4B76-B78F-797D2C2D45FA}" type="datetimeFigureOut">
              <a:rPr lang="x-none" smtClean="0"/>
              <a:pPr/>
              <a:t>15/01/2023</a:t>
            </a:fld>
            <a:endParaRPr lang="x-none"/>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x-none"/>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0FD3A04-4602-4F20-BB0C-148DAA789372}" type="slidenum">
              <a:rPr lang="x-none" smtClean="0"/>
              <a:pPr/>
              <a:t>‹#›</a:t>
            </a:fld>
            <a:endParaRPr lang="x-none"/>
          </a:p>
        </p:txBody>
      </p:sp>
    </p:spTree>
    <p:extLst>
      <p:ext uri="{BB962C8B-B14F-4D97-AF65-F5344CB8AC3E}">
        <p14:creationId xmlns:p14="http://schemas.microsoft.com/office/powerpoint/2010/main" val="36937187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DA70F40A-D18F-4F05-A106-6D2CB24DC7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alculator, pen, compass, money and a paper with graphs printed on it">
            <a:extLst>
              <a:ext uri="{FF2B5EF4-FFF2-40B4-BE49-F238E27FC236}">
                <a16:creationId xmlns:a16="http://schemas.microsoft.com/office/drawing/2014/main" id="{C0FFFFDA-7D36-02D1-D909-FA19A83D41F0}"/>
              </a:ext>
            </a:extLst>
          </p:cNvPr>
          <p:cNvPicPr>
            <a:picLocks noChangeAspect="1"/>
          </p:cNvPicPr>
          <p:nvPr/>
        </p:nvPicPr>
        <p:blipFill rotWithShape="1">
          <a:blip r:embed="rId3">
            <a:duotone>
              <a:schemeClr val="bg2">
                <a:shade val="45000"/>
                <a:satMod val="135000"/>
              </a:schemeClr>
              <a:prstClr val="white"/>
            </a:duotone>
            <a:alphaModFix amt="25000"/>
          </a:blip>
          <a:srcRect b="6639"/>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832713-25D5-C882-4465-BB643AF0A3F1}"/>
              </a:ext>
            </a:extLst>
          </p:cNvPr>
          <p:cNvSpPr>
            <a:spLocks noGrp="1"/>
          </p:cNvSpPr>
          <p:nvPr>
            <p:ph type="ctrTitle"/>
          </p:nvPr>
        </p:nvSpPr>
        <p:spPr>
          <a:xfrm>
            <a:off x="1751012" y="1300785"/>
            <a:ext cx="8689976" cy="2509213"/>
          </a:xfrm>
        </p:spPr>
        <p:txBody>
          <a:bodyPr>
            <a:normAutofit/>
          </a:bodyPr>
          <a:lstStyle/>
          <a:p>
            <a:r>
              <a:rPr lang="en-US" dirty="0"/>
              <a:t>OFFICE SUPPLY SALES REPORT FOR S.O COMPANY</a:t>
            </a:r>
            <a:endParaRPr lang="x-none" dirty="0"/>
          </a:p>
        </p:txBody>
      </p:sp>
      <p:sp>
        <p:nvSpPr>
          <p:cNvPr id="3" name="Subtitle 2">
            <a:extLst>
              <a:ext uri="{FF2B5EF4-FFF2-40B4-BE49-F238E27FC236}">
                <a16:creationId xmlns:a16="http://schemas.microsoft.com/office/drawing/2014/main" id="{8344B648-8FD7-BCF6-C7E5-45B2EBF7E8B4}"/>
              </a:ext>
            </a:extLst>
          </p:cNvPr>
          <p:cNvSpPr>
            <a:spLocks noGrp="1"/>
          </p:cNvSpPr>
          <p:nvPr>
            <p:ph type="subTitle" idx="1"/>
          </p:nvPr>
        </p:nvSpPr>
        <p:spPr>
          <a:xfrm>
            <a:off x="1751012" y="3886200"/>
            <a:ext cx="8689976" cy="1371599"/>
          </a:xfrm>
        </p:spPr>
        <p:txBody>
          <a:bodyPr>
            <a:normAutofit/>
          </a:bodyPr>
          <a:lstStyle/>
          <a:p>
            <a:r>
              <a:rPr lang="en-US" dirty="0">
                <a:solidFill>
                  <a:schemeClr val="tx1">
                    <a:lumMod val="65000"/>
                    <a:lumOff val="35000"/>
                  </a:schemeClr>
                </a:solidFill>
              </a:rPr>
              <a:t>BY : </a:t>
            </a:r>
            <a:r>
              <a:rPr lang="en-US" dirty="0" err="1">
                <a:solidFill>
                  <a:schemeClr val="tx1">
                    <a:lumMod val="65000"/>
                    <a:lumOff val="35000"/>
                  </a:schemeClr>
                </a:solidFill>
              </a:rPr>
              <a:t>abiola</a:t>
            </a:r>
            <a:r>
              <a:rPr lang="en-US" dirty="0">
                <a:solidFill>
                  <a:schemeClr val="tx1">
                    <a:lumMod val="65000"/>
                    <a:lumOff val="35000"/>
                  </a:schemeClr>
                </a:solidFill>
              </a:rPr>
              <a:t> Ogunbajo</a:t>
            </a:r>
            <a:endParaRPr lang="x-none" dirty="0">
              <a:solidFill>
                <a:schemeClr val="tx1">
                  <a:lumMod val="65000"/>
                  <a:lumOff val="35000"/>
                </a:schemeClr>
              </a:solidFill>
            </a:endParaRPr>
          </a:p>
        </p:txBody>
      </p:sp>
    </p:spTree>
    <p:extLst>
      <p:ext uri="{BB962C8B-B14F-4D97-AF65-F5344CB8AC3E}">
        <p14:creationId xmlns:p14="http://schemas.microsoft.com/office/powerpoint/2010/main" val="70646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F847-47E4-66E9-6F88-DC9D97A61C7F}"/>
              </a:ext>
            </a:extLst>
          </p:cNvPr>
          <p:cNvSpPr>
            <a:spLocks noGrp="1"/>
          </p:cNvSpPr>
          <p:nvPr>
            <p:ph type="title"/>
          </p:nvPr>
        </p:nvSpPr>
        <p:spPr>
          <a:xfrm>
            <a:off x="1827549" y="220952"/>
            <a:ext cx="10364451" cy="1596177"/>
          </a:xfrm>
        </p:spPr>
        <p:txBody>
          <a:bodyPr/>
          <a:lstStyle/>
          <a:p>
            <a:r>
              <a:rPr lang="en-US" dirty="0"/>
              <a:t>KEY FINDINGS</a:t>
            </a:r>
            <a:endParaRPr lang="x-none" dirty="0"/>
          </a:p>
        </p:txBody>
      </p:sp>
      <p:pic>
        <p:nvPicPr>
          <p:cNvPr id="3" name="Picture 2" descr="A picture containing table&#10;&#10;Description automatically generated">
            <a:extLst>
              <a:ext uri="{FF2B5EF4-FFF2-40B4-BE49-F238E27FC236}">
                <a16:creationId xmlns:a16="http://schemas.microsoft.com/office/drawing/2014/main" id="{CC0DDAEA-F8F8-7BA6-86D1-AE8FA1A25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8" y="2698837"/>
            <a:ext cx="5497433" cy="3648954"/>
          </a:xfrm>
          <a:prstGeom prst="rect">
            <a:avLst/>
          </a:prstGeom>
        </p:spPr>
      </p:pic>
      <p:sp>
        <p:nvSpPr>
          <p:cNvPr id="5" name="TextBox 4">
            <a:extLst>
              <a:ext uri="{FF2B5EF4-FFF2-40B4-BE49-F238E27FC236}">
                <a16:creationId xmlns:a16="http://schemas.microsoft.com/office/drawing/2014/main" id="{6B55F1FD-8366-04E6-D401-58873903E40F}"/>
              </a:ext>
            </a:extLst>
          </p:cNvPr>
          <p:cNvSpPr txBox="1"/>
          <p:nvPr/>
        </p:nvSpPr>
        <p:spPr>
          <a:xfrm>
            <a:off x="850359" y="1934817"/>
            <a:ext cx="8320145" cy="646331"/>
          </a:xfrm>
          <a:prstGeom prst="rect">
            <a:avLst/>
          </a:prstGeom>
          <a:noFill/>
        </p:spPr>
        <p:txBody>
          <a:bodyPr wrap="square" rtlCol="0">
            <a:spAutoFit/>
          </a:bodyPr>
          <a:lstStyle/>
          <a:p>
            <a:r>
              <a:rPr lang="en-US" dirty="0"/>
              <a:t>The visual report below shows how much tax is being paid on each product for different segments.</a:t>
            </a:r>
            <a:endParaRPr lang="x-none" dirty="0"/>
          </a:p>
        </p:txBody>
      </p:sp>
      <p:sp>
        <p:nvSpPr>
          <p:cNvPr id="6" name="TextBox 5">
            <a:extLst>
              <a:ext uri="{FF2B5EF4-FFF2-40B4-BE49-F238E27FC236}">
                <a16:creationId xmlns:a16="http://schemas.microsoft.com/office/drawing/2014/main" id="{E737D3E0-A5AD-23B8-ACC7-9DE68D027911}"/>
              </a:ext>
            </a:extLst>
          </p:cNvPr>
          <p:cNvSpPr txBox="1"/>
          <p:nvPr/>
        </p:nvSpPr>
        <p:spPr>
          <a:xfrm>
            <a:off x="6347792" y="2581148"/>
            <a:ext cx="499385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the </a:t>
            </a:r>
            <a:r>
              <a:rPr lang="en-US" b="1" dirty="0"/>
              <a:t>Channel Partners segment</a:t>
            </a:r>
            <a:r>
              <a:rPr lang="en-US" dirty="0"/>
              <a:t>, we pay the highest tax of</a:t>
            </a:r>
            <a:r>
              <a:rPr lang="en-US" b="1" dirty="0"/>
              <a:t> N10,576.35K </a:t>
            </a:r>
            <a:r>
              <a:rPr lang="en-US" dirty="0"/>
              <a:t>on </a:t>
            </a:r>
            <a:r>
              <a:rPr lang="en-US" b="1" dirty="0"/>
              <a:t>A4</a:t>
            </a:r>
            <a:r>
              <a:rPr lang="en-US" dirty="0"/>
              <a:t> </a:t>
            </a:r>
            <a:r>
              <a:rPr lang="en-US" b="1" dirty="0"/>
              <a:t>Paper</a:t>
            </a:r>
            <a:r>
              <a:rPr lang="en-US" dirty="0"/>
              <a:t>.</a:t>
            </a:r>
          </a:p>
          <a:p>
            <a:pPr marL="285750" indent="-285750">
              <a:buFont typeface="Arial" panose="020B0604020202020204" pitchFamily="34" charset="0"/>
              <a:buChar char="•"/>
            </a:pPr>
            <a:r>
              <a:rPr lang="en-US" dirty="0"/>
              <a:t>For the </a:t>
            </a:r>
            <a:r>
              <a:rPr lang="en-US" b="1" dirty="0"/>
              <a:t>Enterprise segment</a:t>
            </a:r>
            <a:r>
              <a:rPr lang="en-US" dirty="0"/>
              <a:t>, we pay the highest tax of </a:t>
            </a:r>
            <a:r>
              <a:rPr lang="en-US" b="1" dirty="0"/>
              <a:t>N245,870.69K</a:t>
            </a:r>
            <a:r>
              <a:rPr lang="en-US" dirty="0"/>
              <a:t> on </a:t>
            </a:r>
            <a:r>
              <a:rPr lang="en-US" b="1" dirty="0"/>
              <a:t>Biro</a:t>
            </a:r>
            <a:r>
              <a:rPr lang="en-US" dirty="0"/>
              <a:t>.</a:t>
            </a:r>
            <a:endParaRPr lang="x-none" dirty="0"/>
          </a:p>
          <a:p>
            <a:pPr marL="285750" indent="-285750">
              <a:buFont typeface="Arial" panose="020B0604020202020204" pitchFamily="34" charset="0"/>
              <a:buChar char="•"/>
            </a:pPr>
            <a:r>
              <a:rPr lang="en-US" dirty="0"/>
              <a:t>For the </a:t>
            </a:r>
            <a:r>
              <a:rPr lang="en-US" b="1" dirty="0"/>
              <a:t>Government segment</a:t>
            </a:r>
            <a:r>
              <a:rPr lang="en-US" dirty="0"/>
              <a:t>, we pay the highest tax of </a:t>
            </a:r>
            <a:r>
              <a:rPr lang="en-US" b="1" dirty="0"/>
              <a:t>N690,404.29K</a:t>
            </a:r>
            <a:r>
              <a:rPr lang="en-US" dirty="0"/>
              <a:t> on </a:t>
            </a:r>
            <a:r>
              <a:rPr lang="en-US" b="1" dirty="0"/>
              <a:t>Biro</a:t>
            </a:r>
            <a:endParaRPr lang="x-none" b="1" dirty="0"/>
          </a:p>
          <a:p>
            <a:pPr marL="285750" indent="-285750">
              <a:buFont typeface="Arial" panose="020B0604020202020204" pitchFamily="34" charset="0"/>
              <a:buChar char="•"/>
            </a:pPr>
            <a:r>
              <a:rPr lang="en-US" dirty="0"/>
              <a:t>For the </a:t>
            </a:r>
            <a:r>
              <a:rPr lang="en-US" b="1" dirty="0"/>
              <a:t>Midmarket segment</a:t>
            </a:r>
            <a:r>
              <a:rPr lang="en-US" dirty="0"/>
              <a:t>, we pay the highest tax of </a:t>
            </a:r>
            <a:r>
              <a:rPr lang="en-US" b="1" dirty="0"/>
              <a:t>N13,882.28K</a:t>
            </a:r>
            <a:r>
              <a:rPr lang="en-US" dirty="0"/>
              <a:t> on </a:t>
            </a:r>
            <a:r>
              <a:rPr lang="en-US" b="1" dirty="0"/>
              <a:t>Biro</a:t>
            </a:r>
            <a:r>
              <a:rPr lang="en-US" dirty="0"/>
              <a:t>.</a:t>
            </a:r>
            <a:endParaRPr lang="x-none" dirty="0"/>
          </a:p>
          <a:p>
            <a:pPr marL="285750" indent="-285750">
              <a:buFont typeface="Arial" panose="020B0604020202020204" pitchFamily="34" charset="0"/>
              <a:buChar char="•"/>
            </a:pPr>
            <a:r>
              <a:rPr lang="en-US" dirty="0"/>
              <a:t>For the </a:t>
            </a:r>
            <a:r>
              <a:rPr lang="en-US" b="1" dirty="0"/>
              <a:t>Small Business segment</a:t>
            </a:r>
            <a:r>
              <a:rPr lang="en-US" dirty="0"/>
              <a:t>, we pay the highest tax of </a:t>
            </a:r>
            <a:r>
              <a:rPr lang="en-US" b="1" dirty="0"/>
              <a:t>N566,276.55K</a:t>
            </a:r>
            <a:r>
              <a:rPr lang="en-US" dirty="0"/>
              <a:t> on </a:t>
            </a:r>
            <a:r>
              <a:rPr lang="en-US" b="1" dirty="0"/>
              <a:t>Biro</a:t>
            </a:r>
            <a:r>
              <a:rPr lang="en-US" dirty="0"/>
              <a:t>.</a:t>
            </a:r>
            <a:endParaRPr lang="x-none" dirty="0"/>
          </a:p>
          <a:p>
            <a:pPr marL="285750" indent="-285750">
              <a:buFont typeface="Arial" panose="020B0604020202020204" pitchFamily="34" charset="0"/>
              <a:buChar char="•"/>
            </a:pPr>
            <a:endParaRPr lang="x-none" dirty="0"/>
          </a:p>
        </p:txBody>
      </p:sp>
    </p:spTree>
    <p:extLst>
      <p:ext uri="{BB962C8B-B14F-4D97-AF65-F5344CB8AC3E}">
        <p14:creationId xmlns:p14="http://schemas.microsoft.com/office/powerpoint/2010/main" val="75005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2C1C-83ED-522B-FCA9-9944849D11B2}"/>
              </a:ext>
            </a:extLst>
          </p:cNvPr>
          <p:cNvSpPr>
            <a:spLocks noGrp="1"/>
          </p:cNvSpPr>
          <p:nvPr>
            <p:ph type="title"/>
          </p:nvPr>
        </p:nvSpPr>
        <p:spPr/>
        <p:txBody>
          <a:bodyPr/>
          <a:lstStyle/>
          <a:p>
            <a:r>
              <a:rPr lang="en-US" dirty="0"/>
              <a:t>RECOMMENDATIONS</a:t>
            </a:r>
            <a:endParaRPr lang="x-none" dirty="0"/>
          </a:p>
        </p:txBody>
      </p:sp>
      <p:sp>
        <p:nvSpPr>
          <p:cNvPr id="4" name="TextBox 3">
            <a:extLst>
              <a:ext uri="{FF2B5EF4-FFF2-40B4-BE49-F238E27FC236}">
                <a16:creationId xmlns:a16="http://schemas.microsoft.com/office/drawing/2014/main" id="{CD94FBE2-9E1D-EC9C-B01E-5D19259A77CE}"/>
              </a:ext>
            </a:extLst>
          </p:cNvPr>
          <p:cNvSpPr txBox="1"/>
          <p:nvPr/>
        </p:nvSpPr>
        <p:spPr>
          <a:xfrm>
            <a:off x="1385455" y="2214694"/>
            <a:ext cx="857596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Stapler and Notepad should be discontinued due to poor performance and high manufacture costs.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a:t>
            </a:r>
            <a:r>
              <a:rPr lang="en-US" b="1" dirty="0"/>
              <a:t> </a:t>
            </a:r>
            <a:r>
              <a:rPr lang="en-US" dirty="0"/>
              <a:t>Midmarket</a:t>
            </a:r>
            <a:r>
              <a:rPr lang="en-US" b="1" dirty="0"/>
              <a:t> </a:t>
            </a:r>
            <a:r>
              <a:rPr lang="en-US" dirty="0"/>
              <a:t>segment and Channel Partners segment generated the least revenue. Further investigations need to be made in these segments to determine their poor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investments should be made on A4 paper because it also has prominence to become a driver of performance as well.</a:t>
            </a:r>
            <a:endParaRPr lang="x-none" dirty="0"/>
          </a:p>
        </p:txBody>
      </p:sp>
    </p:spTree>
    <p:extLst>
      <p:ext uri="{BB962C8B-B14F-4D97-AF65-F5344CB8AC3E}">
        <p14:creationId xmlns:p14="http://schemas.microsoft.com/office/powerpoint/2010/main" val="354138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1793-3455-B6AB-B4BE-C261188D22AD}"/>
              </a:ext>
            </a:extLst>
          </p:cNvPr>
          <p:cNvSpPr>
            <a:spLocks noGrp="1"/>
          </p:cNvSpPr>
          <p:nvPr>
            <p:ph type="title"/>
          </p:nvPr>
        </p:nvSpPr>
        <p:spPr/>
        <p:txBody>
          <a:bodyPr/>
          <a:lstStyle/>
          <a:p>
            <a:r>
              <a:rPr lang="en-US" dirty="0"/>
              <a:t>CONCLUSIONS</a:t>
            </a:r>
            <a:endParaRPr lang="x-none" dirty="0"/>
          </a:p>
        </p:txBody>
      </p:sp>
      <p:sp>
        <p:nvSpPr>
          <p:cNvPr id="4" name="TextBox 3">
            <a:extLst>
              <a:ext uri="{FF2B5EF4-FFF2-40B4-BE49-F238E27FC236}">
                <a16:creationId xmlns:a16="http://schemas.microsoft.com/office/drawing/2014/main" id="{076D6A11-77CC-98CE-E00C-7E5D0B888D47}"/>
              </a:ext>
            </a:extLst>
          </p:cNvPr>
          <p:cNvSpPr txBox="1"/>
          <p:nvPr/>
        </p:nvSpPr>
        <p:spPr>
          <a:xfrm>
            <a:off x="1895061" y="2214694"/>
            <a:ext cx="8719930" cy="1754326"/>
          </a:xfrm>
          <a:prstGeom prst="rect">
            <a:avLst/>
          </a:prstGeom>
          <a:noFill/>
        </p:spPr>
        <p:txBody>
          <a:bodyPr wrap="square" rtlCol="0">
            <a:spAutoFit/>
          </a:bodyPr>
          <a:lstStyle/>
          <a:p>
            <a:r>
              <a:rPr lang="en-US" dirty="0"/>
              <a:t>S.O company’s growth is stable but there is a need to cut down the rate of unnecessary expenditure and invest more in the key performance drivers.</a:t>
            </a:r>
          </a:p>
          <a:p>
            <a:endParaRPr lang="en-US" dirty="0"/>
          </a:p>
          <a:p>
            <a:r>
              <a:rPr lang="en-US" dirty="0"/>
              <a:t>The company should also focus on products with low performance and make improvements to enable positive development in our company.</a:t>
            </a:r>
            <a:endParaRPr lang="x-none" dirty="0"/>
          </a:p>
          <a:p>
            <a:endParaRPr lang="en-NG" dirty="0"/>
          </a:p>
        </p:txBody>
      </p:sp>
    </p:spTree>
    <p:extLst>
      <p:ext uri="{BB962C8B-B14F-4D97-AF65-F5344CB8AC3E}">
        <p14:creationId xmlns:p14="http://schemas.microsoft.com/office/powerpoint/2010/main" val="182986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FAD1-FCEB-1D9E-0EE5-A4809B33D8AB}"/>
              </a:ext>
            </a:extLst>
          </p:cNvPr>
          <p:cNvSpPr>
            <a:spLocks noGrp="1"/>
          </p:cNvSpPr>
          <p:nvPr>
            <p:ph type="title"/>
          </p:nvPr>
        </p:nvSpPr>
        <p:spPr/>
        <p:txBody>
          <a:bodyPr/>
          <a:lstStyle/>
          <a:p>
            <a:r>
              <a:rPr lang="en-US" dirty="0"/>
              <a:t>Executive summary</a:t>
            </a:r>
            <a:endParaRPr lang="x-none" dirty="0"/>
          </a:p>
        </p:txBody>
      </p:sp>
      <p:sp>
        <p:nvSpPr>
          <p:cNvPr id="4" name="TextBox 3">
            <a:extLst>
              <a:ext uri="{FF2B5EF4-FFF2-40B4-BE49-F238E27FC236}">
                <a16:creationId xmlns:a16="http://schemas.microsoft.com/office/drawing/2014/main" id="{5349A6B9-7904-8A57-4F45-B66B9CBF083A}"/>
              </a:ext>
            </a:extLst>
          </p:cNvPr>
          <p:cNvSpPr txBox="1"/>
          <p:nvPr/>
        </p:nvSpPr>
        <p:spPr>
          <a:xfrm>
            <a:off x="1399309" y="2214693"/>
            <a:ext cx="9047018" cy="3693319"/>
          </a:xfrm>
          <a:prstGeom prst="rect">
            <a:avLst/>
          </a:prstGeom>
          <a:noFill/>
        </p:spPr>
        <p:txBody>
          <a:bodyPr wrap="square" rtlCol="0">
            <a:spAutoFit/>
          </a:bodyPr>
          <a:lstStyle/>
          <a:p>
            <a:endParaRPr lang="en-US" dirty="0">
              <a:latin typeface="Calibri" pitchFamily="34" charset="0"/>
              <a:ea typeface="Arial" charset="0"/>
              <a:cs typeface="Calibri" pitchFamily="34" charset="0"/>
              <a:sym typeface="+mn-ea"/>
            </a:endParaRPr>
          </a:p>
          <a:p>
            <a:r>
              <a:rPr lang="en-US" dirty="0">
                <a:latin typeface="Calibri" pitchFamily="34" charset="0"/>
                <a:ea typeface="Arial" charset="0"/>
                <a:cs typeface="Calibri" pitchFamily="34" charset="0"/>
                <a:sym typeface="+mn-ea"/>
              </a:rPr>
              <a:t>This report gives an overview of the segment, state and product sold between January and December 2014, showing numbers of sales, sales proportion and financial performances. </a:t>
            </a:r>
          </a:p>
          <a:p>
            <a:endParaRPr lang="en-US" dirty="0">
              <a:latin typeface="Calibri" pitchFamily="34" charset="0"/>
              <a:ea typeface="Arial" charset="0"/>
              <a:cs typeface="Calibri" pitchFamily="34" charset="0"/>
              <a:sym typeface="+mn-ea"/>
            </a:endParaRPr>
          </a:p>
          <a:p>
            <a:r>
              <a:rPr lang="en-US" dirty="0">
                <a:latin typeface="Calibri" pitchFamily="34" charset="0"/>
                <a:ea typeface="Arial" charset="0"/>
                <a:cs typeface="Calibri" pitchFamily="34" charset="0"/>
                <a:sym typeface="+mn-ea"/>
              </a:rPr>
              <a:t>This analysis was made to determine the growth or decline of any of the product lines which compares the 2013 q4 and 2014 q4 figures to highlight the year result and reproduced the report to higher levels such as product category and state. </a:t>
            </a:r>
          </a:p>
          <a:p>
            <a:endParaRPr lang="en-US" dirty="0">
              <a:latin typeface="Calibri" pitchFamily="34" charset="0"/>
              <a:ea typeface="Arial" charset="0"/>
              <a:cs typeface="Calibri" pitchFamily="34" charset="0"/>
              <a:sym typeface="+mn-ea"/>
            </a:endParaRPr>
          </a:p>
          <a:p>
            <a:r>
              <a:rPr lang="en-US" dirty="0">
                <a:latin typeface="Calibri" pitchFamily="34" charset="0"/>
                <a:ea typeface="Arial" charset="0"/>
                <a:cs typeface="Calibri" pitchFamily="34" charset="0"/>
                <a:sym typeface="+mn-ea"/>
              </a:rPr>
              <a:t>This report shows the key products that are the drivers of performance, products that need to be discontinued due to poor performance and the tax being paid on each product overall, products in each state and products in each segment.</a:t>
            </a:r>
          </a:p>
          <a:p>
            <a:br>
              <a:rPr lang="en-US" dirty="0">
                <a:latin typeface="Calibri" pitchFamily="34" charset="0"/>
                <a:ea typeface="Arial" charset="0"/>
                <a:cs typeface="Calibri" pitchFamily="34" charset="0"/>
                <a:sym typeface="+mn-ea"/>
              </a:rPr>
            </a:br>
            <a:endParaRPr lang="en-US" dirty="0">
              <a:latin typeface="Calibri" pitchFamily="34" charset="0"/>
              <a:ea typeface="Arial" charset="0"/>
              <a:cs typeface="Calibri" pitchFamily="34" charset="0"/>
              <a:sym typeface="+mn-ea"/>
            </a:endParaRPr>
          </a:p>
        </p:txBody>
      </p:sp>
    </p:spTree>
    <p:extLst>
      <p:ext uri="{BB962C8B-B14F-4D97-AF65-F5344CB8AC3E}">
        <p14:creationId xmlns:p14="http://schemas.microsoft.com/office/powerpoint/2010/main" val="290636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E987-DCF8-2321-5296-A4FBDEA70CD5}"/>
              </a:ext>
            </a:extLst>
          </p:cNvPr>
          <p:cNvSpPr>
            <a:spLocks noGrp="1"/>
          </p:cNvSpPr>
          <p:nvPr>
            <p:ph type="title"/>
          </p:nvPr>
        </p:nvSpPr>
        <p:spPr/>
        <p:txBody>
          <a:bodyPr/>
          <a:lstStyle/>
          <a:p>
            <a:r>
              <a:rPr lang="en-US" b="1" dirty="0"/>
              <a:t>Key findings</a:t>
            </a:r>
            <a:endParaRPr lang="x-none" b="1" dirty="0"/>
          </a:p>
        </p:txBody>
      </p:sp>
      <p:pic>
        <p:nvPicPr>
          <p:cNvPr id="5" name="Content Placeholder 4" descr="Chart&#10;&#10;Description automatically generated">
            <a:extLst>
              <a:ext uri="{FF2B5EF4-FFF2-40B4-BE49-F238E27FC236}">
                <a16:creationId xmlns:a16="http://schemas.microsoft.com/office/drawing/2014/main" id="{E4CC9C7D-932C-84F1-1CF6-4FED0A37B4D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42590" y="2676359"/>
            <a:ext cx="6012436" cy="3896719"/>
          </a:xfrm>
        </p:spPr>
      </p:pic>
      <p:sp>
        <p:nvSpPr>
          <p:cNvPr id="3" name="TextBox 2">
            <a:extLst>
              <a:ext uri="{FF2B5EF4-FFF2-40B4-BE49-F238E27FC236}">
                <a16:creationId xmlns:a16="http://schemas.microsoft.com/office/drawing/2014/main" id="{AAD21A17-D5F7-6719-2ECA-9EFE57C6D9C6}"/>
              </a:ext>
            </a:extLst>
          </p:cNvPr>
          <p:cNvSpPr txBox="1"/>
          <p:nvPr/>
        </p:nvSpPr>
        <p:spPr>
          <a:xfrm>
            <a:off x="242590" y="1753029"/>
            <a:ext cx="10364450" cy="923330"/>
          </a:xfrm>
          <a:prstGeom prst="rect">
            <a:avLst/>
          </a:prstGeom>
          <a:noFill/>
        </p:spPr>
        <p:txBody>
          <a:bodyPr wrap="square" rtlCol="0">
            <a:spAutoFit/>
          </a:bodyPr>
          <a:lstStyle/>
          <a:p>
            <a:pPr algn="just"/>
            <a:r>
              <a:rPr lang="en-US" b="1" dirty="0"/>
              <a:t>SEGMENT</a:t>
            </a:r>
          </a:p>
          <a:p>
            <a:pPr algn="just"/>
            <a:r>
              <a:rPr lang="en-US" dirty="0"/>
              <a:t>The Segment Report Overview shows the relationship between each segment and the key metrics i.e., Profit, Revenue and Discount.</a:t>
            </a:r>
            <a:endParaRPr lang="x-none" dirty="0"/>
          </a:p>
        </p:txBody>
      </p:sp>
      <p:sp>
        <p:nvSpPr>
          <p:cNvPr id="4" name="TextBox 3">
            <a:extLst>
              <a:ext uri="{FF2B5EF4-FFF2-40B4-BE49-F238E27FC236}">
                <a16:creationId xmlns:a16="http://schemas.microsoft.com/office/drawing/2014/main" id="{FBFE48D4-9DAD-3A33-6583-676A48C2D2B2}"/>
              </a:ext>
            </a:extLst>
          </p:cNvPr>
          <p:cNvSpPr txBox="1"/>
          <p:nvPr/>
        </p:nvSpPr>
        <p:spPr>
          <a:xfrm>
            <a:off x="6400799" y="2610683"/>
            <a:ext cx="4754881"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a:t>
            </a:r>
            <a:r>
              <a:rPr lang="en-US" b="1" dirty="0"/>
              <a:t>Government </a:t>
            </a:r>
            <a:r>
              <a:rPr lang="en-US" dirty="0"/>
              <a:t>segment generated the highest revenue of </a:t>
            </a:r>
            <a:r>
              <a:rPr lang="en-US" b="1" dirty="0"/>
              <a:t>N54M </a:t>
            </a:r>
            <a:r>
              <a:rPr lang="en-US" dirty="0"/>
              <a:t>with a discount of </a:t>
            </a:r>
            <a:r>
              <a:rPr lang="en-US" b="1" dirty="0"/>
              <a:t>N2.9M</a:t>
            </a:r>
            <a:r>
              <a:rPr lang="en-US" dirty="0"/>
              <a:t>. The total profit made is </a:t>
            </a:r>
            <a:r>
              <a:rPr lang="en-US" b="1" dirty="0"/>
              <a:t>N9M</a:t>
            </a:r>
            <a:r>
              <a:rPr lang="en-US" dirty="0"/>
              <a:t>. </a:t>
            </a:r>
          </a:p>
          <a:p>
            <a:pPr marL="285750" indent="-285750" algn="just">
              <a:buFont typeface="Arial" panose="020B0604020202020204" pitchFamily="34" charset="0"/>
              <a:buChar char="•"/>
            </a:pPr>
            <a:r>
              <a:rPr lang="en-US" dirty="0"/>
              <a:t>The </a:t>
            </a:r>
            <a:r>
              <a:rPr lang="en-US" b="1" dirty="0"/>
              <a:t>Small Business </a:t>
            </a:r>
            <a:r>
              <a:rPr lang="en-US" dirty="0"/>
              <a:t>segment made the highest profit of </a:t>
            </a:r>
            <a:r>
              <a:rPr lang="en-US" b="1" dirty="0"/>
              <a:t>N26M</a:t>
            </a:r>
            <a:r>
              <a:rPr lang="en-US" dirty="0"/>
              <a:t>.</a:t>
            </a:r>
          </a:p>
          <a:p>
            <a:pPr marL="285750" indent="-285750" algn="just">
              <a:buFont typeface="Arial" panose="020B0604020202020204" pitchFamily="34" charset="0"/>
              <a:buChar char="•"/>
            </a:pPr>
            <a:r>
              <a:rPr lang="en-US" dirty="0"/>
              <a:t>The</a:t>
            </a:r>
            <a:r>
              <a:rPr lang="en-US" b="1" dirty="0"/>
              <a:t> Midmarket </a:t>
            </a:r>
            <a:r>
              <a:rPr lang="en-US" dirty="0"/>
              <a:t>segment and </a:t>
            </a:r>
            <a:r>
              <a:rPr lang="en-US" b="1" dirty="0"/>
              <a:t>Channel Partners </a:t>
            </a:r>
            <a:r>
              <a:rPr lang="en-US" dirty="0"/>
              <a:t>segment generated the least revenue and losses. The former made </a:t>
            </a:r>
            <a:r>
              <a:rPr lang="en-US" b="1" dirty="0"/>
              <a:t>N2M</a:t>
            </a:r>
            <a:r>
              <a:rPr lang="en-US" dirty="0"/>
              <a:t> revenue and </a:t>
            </a:r>
            <a:r>
              <a:rPr lang="en-US" b="1" dirty="0"/>
              <a:t>N11M</a:t>
            </a:r>
            <a:r>
              <a:rPr lang="en-US" dirty="0"/>
              <a:t> loss while the latter made </a:t>
            </a:r>
            <a:r>
              <a:rPr lang="en-US" b="1" dirty="0"/>
              <a:t>N2M</a:t>
            </a:r>
            <a:r>
              <a:rPr lang="en-US" dirty="0"/>
              <a:t> revenue and </a:t>
            </a:r>
            <a:r>
              <a:rPr lang="en-US" b="1" dirty="0"/>
              <a:t>N14M</a:t>
            </a:r>
            <a:r>
              <a:rPr lang="en-US" dirty="0"/>
              <a:t> loss.</a:t>
            </a:r>
          </a:p>
          <a:p>
            <a:pPr marL="285750" indent="-285750" algn="just">
              <a:buFont typeface="Arial" panose="020B0604020202020204" pitchFamily="34" charset="0"/>
              <a:buChar char="•"/>
            </a:pPr>
            <a:r>
              <a:rPr lang="en-US" dirty="0"/>
              <a:t>The segments with high revenues and profits have the most discount while the segments with the least revenue and losses have the least discounts.</a:t>
            </a:r>
          </a:p>
          <a:p>
            <a:pPr marL="285750" indent="-285750">
              <a:buFont typeface="Arial" panose="020B0604020202020204" pitchFamily="34" charset="0"/>
              <a:buChar char="•"/>
            </a:pPr>
            <a:endParaRPr lang="x-none" dirty="0"/>
          </a:p>
        </p:txBody>
      </p:sp>
    </p:spTree>
    <p:extLst>
      <p:ext uri="{BB962C8B-B14F-4D97-AF65-F5344CB8AC3E}">
        <p14:creationId xmlns:p14="http://schemas.microsoft.com/office/powerpoint/2010/main" val="119416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34D7-6A25-46F8-1386-BA954F2CE4C1}"/>
              </a:ext>
            </a:extLst>
          </p:cNvPr>
          <p:cNvSpPr>
            <a:spLocks noGrp="1"/>
          </p:cNvSpPr>
          <p:nvPr>
            <p:ph type="title"/>
          </p:nvPr>
        </p:nvSpPr>
        <p:spPr/>
        <p:txBody>
          <a:bodyPr/>
          <a:lstStyle/>
          <a:p>
            <a:r>
              <a:rPr lang="en-US" b="1" dirty="0"/>
              <a:t>KEY FINDINGS</a:t>
            </a:r>
            <a:endParaRPr lang="x-none" b="1" dirty="0"/>
          </a:p>
        </p:txBody>
      </p:sp>
      <p:pic>
        <p:nvPicPr>
          <p:cNvPr id="5" name="Content Placeholder 4" descr="Chart, bar chart&#10;&#10;Description automatically generated">
            <a:extLst>
              <a:ext uri="{FF2B5EF4-FFF2-40B4-BE49-F238E27FC236}">
                <a16:creationId xmlns:a16="http://schemas.microsoft.com/office/drawing/2014/main" id="{50F1AD1F-49F8-B7A5-44A1-284B3D7CA51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8296" y="2703443"/>
            <a:ext cx="6082747" cy="3962399"/>
          </a:xfrm>
        </p:spPr>
      </p:pic>
      <p:sp>
        <p:nvSpPr>
          <p:cNvPr id="3" name="TextBox 2">
            <a:extLst>
              <a:ext uri="{FF2B5EF4-FFF2-40B4-BE49-F238E27FC236}">
                <a16:creationId xmlns:a16="http://schemas.microsoft.com/office/drawing/2014/main" id="{B90D11CA-BF93-1653-81FF-5D57A41CC4A8}"/>
              </a:ext>
            </a:extLst>
          </p:cNvPr>
          <p:cNvSpPr txBox="1"/>
          <p:nvPr/>
        </p:nvSpPr>
        <p:spPr>
          <a:xfrm>
            <a:off x="278296" y="1948071"/>
            <a:ext cx="10722259" cy="923330"/>
          </a:xfrm>
          <a:prstGeom prst="rect">
            <a:avLst/>
          </a:prstGeom>
          <a:noFill/>
        </p:spPr>
        <p:txBody>
          <a:bodyPr wrap="square" rtlCol="0">
            <a:spAutoFit/>
          </a:bodyPr>
          <a:lstStyle/>
          <a:p>
            <a:pPr algn="just"/>
            <a:r>
              <a:rPr lang="en-US" b="1" dirty="0"/>
              <a:t>STATES</a:t>
            </a:r>
          </a:p>
          <a:p>
            <a:pPr algn="just"/>
            <a:r>
              <a:rPr lang="en-US" dirty="0"/>
              <a:t>The States Report Overview shows the relationship between each state and the key metrics i.e., Profit and Revenue.</a:t>
            </a:r>
            <a:endParaRPr lang="x-none" dirty="0"/>
          </a:p>
          <a:p>
            <a:endParaRPr lang="x-none" dirty="0"/>
          </a:p>
        </p:txBody>
      </p:sp>
      <p:sp>
        <p:nvSpPr>
          <p:cNvPr id="4" name="TextBox 3">
            <a:extLst>
              <a:ext uri="{FF2B5EF4-FFF2-40B4-BE49-F238E27FC236}">
                <a16:creationId xmlns:a16="http://schemas.microsoft.com/office/drawing/2014/main" id="{EEF45E6B-B1AF-B666-2772-A65DCAC9E8B8}"/>
              </a:ext>
            </a:extLst>
          </p:cNvPr>
          <p:cNvSpPr txBox="1"/>
          <p:nvPr/>
        </p:nvSpPr>
        <p:spPr>
          <a:xfrm>
            <a:off x="6361043" y="3148400"/>
            <a:ext cx="491718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highest revenue </a:t>
            </a:r>
            <a:r>
              <a:rPr lang="en-US" b="1" dirty="0"/>
              <a:t>(N25.6M)</a:t>
            </a:r>
            <a:r>
              <a:rPr lang="en-US" dirty="0"/>
              <a:t> was generated in </a:t>
            </a:r>
            <a:r>
              <a:rPr lang="en-US" b="1" dirty="0"/>
              <a:t>Oyo State</a:t>
            </a:r>
            <a:r>
              <a:rPr lang="en-US" dirty="0"/>
              <a:t>.</a:t>
            </a:r>
          </a:p>
          <a:p>
            <a:pPr marL="285750" indent="-285750">
              <a:buFont typeface="Arial" panose="020B0604020202020204" pitchFamily="34" charset="0"/>
              <a:buChar char="•"/>
            </a:pPr>
            <a:r>
              <a:rPr lang="en-US" dirty="0"/>
              <a:t>The lowest revenue </a:t>
            </a:r>
            <a:r>
              <a:rPr lang="en-US" b="1" dirty="0"/>
              <a:t>(N21.5M) </a:t>
            </a:r>
            <a:r>
              <a:rPr lang="en-US" dirty="0"/>
              <a:t>was generated in Ondo State.</a:t>
            </a:r>
          </a:p>
          <a:p>
            <a:pPr marL="285750" indent="-285750">
              <a:buFont typeface="Arial" panose="020B0604020202020204" pitchFamily="34" charset="0"/>
              <a:buChar char="•"/>
            </a:pPr>
            <a:r>
              <a:rPr lang="en-US" b="1" dirty="0"/>
              <a:t>Osun State </a:t>
            </a:r>
            <a:r>
              <a:rPr lang="en-US" dirty="0"/>
              <a:t>is the most profitable state with a profit of </a:t>
            </a:r>
            <a:r>
              <a:rPr lang="en-US" b="1" dirty="0"/>
              <a:t>N3.5M</a:t>
            </a:r>
            <a:r>
              <a:rPr lang="en-US" dirty="0"/>
              <a:t>.</a:t>
            </a:r>
          </a:p>
          <a:p>
            <a:pPr marL="285750" indent="-285750">
              <a:buFont typeface="Arial" panose="020B0604020202020204" pitchFamily="34" charset="0"/>
              <a:buChar char="•"/>
            </a:pPr>
            <a:r>
              <a:rPr lang="en-US" dirty="0"/>
              <a:t>The least profit of </a:t>
            </a:r>
            <a:r>
              <a:rPr lang="en-US" b="1" dirty="0"/>
              <a:t>N2.2M</a:t>
            </a:r>
            <a:r>
              <a:rPr lang="en-US" dirty="0"/>
              <a:t> was made in </a:t>
            </a:r>
            <a:r>
              <a:rPr lang="en-US" b="1" dirty="0"/>
              <a:t>Ogun</a:t>
            </a:r>
            <a:r>
              <a:rPr lang="en-US" dirty="0"/>
              <a:t> </a:t>
            </a:r>
            <a:r>
              <a:rPr lang="en-US" b="1" dirty="0"/>
              <a:t>State</a:t>
            </a:r>
            <a:r>
              <a:rPr lang="en-US" dirty="0"/>
              <a:t>.</a:t>
            </a:r>
            <a:endParaRPr lang="x-none" dirty="0"/>
          </a:p>
        </p:txBody>
      </p:sp>
    </p:spTree>
    <p:extLst>
      <p:ext uri="{BB962C8B-B14F-4D97-AF65-F5344CB8AC3E}">
        <p14:creationId xmlns:p14="http://schemas.microsoft.com/office/powerpoint/2010/main" val="340972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E992-A727-272A-68AA-685B5C36C2B8}"/>
              </a:ext>
            </a:extLst>
          </p:cNvPr>
          <p:cNvSpPr>
            <a:spLocks noGrp="1"/>
          </p:cNvSpPr>
          <p:nvPr>
            <p:ph type="title"/>
          </p:nvPr>
        </p:nvSpPr>
        <p:spPr>
          <a:xfrm>
            <a:off x="728244" y="-4908"/>
            <a:ext cx="10364451" cy="1596177"/>
          </a:xfrm>
        </p:spPr>
        <p:txBody>
          <a:bodyPr/>
          <a:lstStyle/>
          <a:p>
            <a:r>
              <a:rPr lang="en-US" b="1" dirty="0"/>
              <a:t>Key findings</a:t>
            </a:r>
            <a:endParaRPr lang="x-none" b="1" dirty="0"/>
          </a:p>
        </p:txBody>
      </p:sp>
      <p:pic>
        <p:nvPicPr>
          <p:cNvPr id="12" name="Content Placeholder 11" descr="Chart&#10;&#10;Description automatically generated">
            <a:extLst>
              <a:ext uri="{FF2B5EF4-FFF2-40B4-BE49-F238E27FC236}">
                <a16:creationId xmlns:a16="http://schemas.microsoft.com/office/drawing/2014/main" id="{42294308-1C4B-81D1-7BED-0A03315052D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64418" y="2381069"/>
            <a:ext cx="5646050" cy="3900462"/>
          </a:xfrm>
        </p:spPr>
      </p:pic>
      <p:sp>
        <p:nvSpPr>
          <p:cNvPr id="3" name="TextBox 2">
            <a:extLst>
              <a:ext uri="{FF2B5EF4-FFF2-40B4-BE49-F238E27FC236}">
                <a16:creationId xmlns:a16="http://schemas.microsoft.com/office/drawing/2014/main" id="{3F9DB03A-ACFA-820D-3CC2-801CAE85273E}"/>
              </a:ext>
            </a:extLst>
          </p:cNvPr>
          <p:cNvSpPr txBox="1"/>
          <p:nvPr/>
        </p:nvSpPr>
        <p:spPr>
          <a:xfrm>
            <a:off x="264418" y="1332061"/>
            <a:ext cx="10496347" cy="923330"/>
          </a:xfrm>
          <a:prstGeom prst="rect">
            <a:avLst/>
          </a:prstGeom>
          <a:noFill/>
        </p:spPr>
        <p:txBody>
          <a:bodyPr wrap="square" rtlCol="0">
            <a:spAutoFit/>
          </a:bodyPr>
          <a:lstStyle/>
          <a:p>
            <a:pPr algn="just"/>
            <a:r>
              <a:rPr lang="en-US" b="1" dirty="0"/>
              <a:t>PRODUCTS</a:t>
            </a:r>
          </a:p>
          <a:p>
            <a:pPr algn="just"/>
            <a:r>
              <a:rPr lang="en-US" dirty="0"/>
              <a:t>The Products Report Overview shows the relationship between each product and the key metrics i.e., Profit, Revenue, Manufacturing Cost and Discount.</a:t>
            </a:r>
            <a:endParaRPr lang="x-none" dirty="0"/>
          </a:p>
        </p:txBody>
      </p:sp>
      <p:sp>
        <p:nvSpPr>
          <p:cNvPr id="4" name="TextBox 3">
            <a:extLst>
              <a:ext uri="{FF2B5EF4-FFF2-40B4-BE49-F238E27FC236}">
                <a16:creationId xmlns:a16="http://schemas.microsoft.com/office/drawing/2014/main" id="{1F68199A-167D-296D-20D7-C7A27520B752}"/>
              </a:ext>
            </a:extLst>
          </p:cNvPr>
          <p:cNvSpPr txBox="1"/>
          <p:nvPr/>
        </p:nvSpPr>
        <p:spPr>
          <a:xfrm>
            <a:off x="5910469" y="2264321"/>
            <a:ext cx="536775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We generated the highest revenue of </a:t>
            </a:r>
            <a:r>
              <a:rPr lang="en-US" b="1" dirty="0"/>
              <a:t>N54M</a:t>
            </a:r>
            <a:r>
              <a:rPr lang="en-US" dirty="0"/>
              <a:t> on </a:t>
            </a:r>
            <a:r>
              <a:rPr lang="en-US" b="1" dirty="0"/>
              <a:t>Biro</a:t>
            </a:r>
            <a:r>
              <a:rPr lang="en-US" dirty="0"/>
              <a:t> and the least revenue of </a:t>
            </a:r>
            <a:r>
              <a:rPr lang="en-US" b="1" dirty="0"/>
              <a:t>N14M</a:t>
            </a:r>
            <a:r>
              <a:rPr lang="en-US" dirty="0"/>
              <a:t> on A4Paper.</a:t>
            </a:r>
          </a:p>
          <a:p>
            <a:pPr marL="285750" indent="-285750">
              <a:buFont typeface="Arial" panose="020B0604020202020204" pitchFamily="34" charset="0"/>
              <a:buChar char="•"/>
            </a:pPr>
            <a:r>
              <a:rPr lang="en-US" dirty="0"/>
              <a:t>Biro is our most profitable product with a profit of </a:t>
            </a:r>
            <a:r>
              <a:rPr lang="en-US" b="1" dirty="0"/>
              <a:t>N29M</a:t>
            </a:r>
            <a:r>
              <a:rPr lang="en-US" dirty="0"/>
              <a:t>. Followed by, </a:t>
            </a:r>
            <a:r>
              <a:rPr lang="en-US" b="1" dirty="0"/>
              <a:t>Penci</a:t>
            </a:r>
            <a:r>
              <a:rPr lang="en-US" dirty="0"/>
              <a:t>l and </a:t>
            </a:r>
            <a:r>
              <a:rPr lang="en-US" b="1" dirty="0"/>
              <a:t>A4 Paper </a:t>
            </a:r>
            <a:r>
              <a:rPr lang="en-US" dirty="0"/>
              <a:t>with profits of </a:t>
            </a:r>
            <a:r>
              <a:rPr lang="en-US" b="1" dirty="0"/>
              <a:t>N14M</a:t>
            </a:r>
            <a:r>
              <a:rPr lang="en-US" dirty="0"/>
              <a:t> and </a:t>
            </a:r>
            <a:r>
              <a:rPr lang="en-US" b="1" dirty="0"/>
              <a:t>N13M</a:t>
            </a:r>
            <a:r>
              <a:rPr lang="en-US" dirty="0"/>
              <a:t> respectively.</a:t>
            </a:r>
          </a:p>
          <a:p>
            <a:pPr marL="285750" indent="-285750">
              <a:buFont typeface="Arial" panose="020B0604020202020204" pitchFamily="34" charset="0"/>
              <a:buChar char="•"/>
            </a:pPr>
            <a:r>
              <a:rPr lang="en-US" dirty="0"/>
              <a:t>Our least profitable products are Markers, Notepad and Stapler which generate losses of </a:t>
            </a:r>
            <a:r>
              <a:rPr lang="en-US" b="1" dirty="0"/>
              <a:t>N1M</a:t>
            </a:r>
            <a:r>
              <a:rPr lang="en-US" dirty="0"/>
              <a:t>, </a:t>
            </a:r>
            <a:r>
              <a:rPr lang="en-US" b="1" dirty="0"/>
              <a:t>N20M</a:t>
            </a:r>
            <a:r>
              <a:rPr lang="en-US" dirty="0"/>
              <a:t> and </a:t>
            </a:r>
            <a:r>
              <a:rPr lang="en-US" b="1" dirty="0"/>
              <a:t>N21M</a:t>
            </a:r>
            <a:r>
              <a:rPr lang="en-US" dirty="0"/>
              <a:t> respectively.</a:t>
            </a:r>
          </a:p>
          <a:p>
            <a:pPr marL="285750" indent="-285750">
              <a:buFont typeface="Arial" panose="020B0604020202020204" pitchFamily="34" charset="0"/>
              <a:buChar char="•"/>
            </a:pPr>
            <a:r>
              <a:rPr lang="en-US" dirty="0"/>
              <a:t>The manufacturing costs of the products generating losses are the highest. </a:t>
            </a:r>
            <a:r>
              <a:rPr lang="en-US" b="1" dirty="0"/>
              <a:t>Notepad, Markers and Stapler </a:t>
            </a:r>
            <a:r>
              <a:rPr lang="en-US" dirty="0"/>
              <a:t>have </a:t>
            </a:r>
            <a:r>
              <a:rPr lang="en-US" b="1" dirty="0"/>
              <a:t>N42M, N19M, and N40M </a:t>
            </a:r>
            <a:r>
              <a:rPr lang="en-US" dirty="0"/>
              <a:t>manufacture costs respectively.</a:t>
            </a:r>
          </a:p>
          <a:p>
            <a:pPr marL="285750" indent="-285750">
              <a:buFont typeface="Arial" panose="020B0604020202020204" pitchFamily="34" charset="0"/>
              <a:buChar char="•"/>
            </a:pPr>
            <a:endParaRPr lang="x-none" dirty="0"/>
          </a:p>
        </p:txBody>
      </p:sp>
      <p:sp>
        <p:nvSpPr>
          <p:cNvPr id="7" name="TextBox 6">
            <a:extLst>
              <a:ext uri="{FF2B5EF4-FFF2-40B4-BE49-F238E27FC236}">
                <a16:creationId xmlns:a16="http://schemas.microsoft.com/office/drawing/2014/main" id="{3F64F243-0D1E-4645-0F7D-EC16799D8269}"/>
              </a:ext>
            </a:extLst>
          </p:cNvPr>
          <p:cNvSpPr txBox="1"/>
          <p:nvPr/>
        </p:nvSpPr>
        <p:spPr>
          <a:xfrm>
            <a:off x="5910470" y="5751222"/>
            <a:ext cx="5367756" cy="646331"/>
          </a:xfrm>
          <a:prstGeom prst="rect">
            <a:avLst/>
          </a:prstGeom>
          <a:noFill/>
        </p:spPr>
        <p:txBody>
          <a:bodyPr wrap="square" rtlCol="0">
            <a:spAutoFit/>
          </a:bodyPr>
          <a:lstStyle/>
          <a:p>
            <a:r>
              <a:rPr lang="en-US" dirty="0"/>
              <a:t>From this analysis, it can be inferred that </a:t>
            </a:r>
            <a:r>
              <a:rPr lang="en-US" b="1" dirty="0"/>
              <a:t>Biro</a:t>
            </a:r>
            <a:r>
              <a:rPr lang="en-US" dirty="0"/>
              <a:t>, </a:t>
            </a:r>
            <a:r>
              <a:rPr lang="en-US" b="1" dirty="0"/>
              <a:t>Pencil </a:t>
            </a:r>
            <a:r>
              <a:rPr lang="en-US" dirty="0"/>
              <a:t>and </a:t>
            </a:r>
            <a:r>
              <a:rPr lang="en-US" b="1" dirty="0"/>
              <a:t>A4 Paper </a:t>
            </a:r>
            <a:r>
              <a:rPr lang="en-US" dirty="0"/>
              <a:t>are the drivers of performance. </a:t>
            </a:r>
            <a:endParaRPr lang="x-none" dirty="0"/>
          </a:p>
        </p:txBody>
      </p:sp>
    </p:spTree>
    <p:extLst>
      <p:ext uri="{BB962C8B-B14F-4D97-AF65-F5344CB8AC3E}">
        <p14:creationId xmlns:p14="http://schemas.microsoft.com/office/powerpoint/2010/main" val="195143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0524-858F-2E22-207C-73156C87C423}"/>
              </a:ext>
            </a:extLst>
          </p:cNvPr>
          <p:cNvSpPr>
            <a:spLocks noGrp="1"/>
          </p:cNvSpPr>
          <p:nvPr>
            <p:ph type="title"/>
          </p:nvPr>
        </p:nvSpPr>
        <p:spPr>
          <a:xfrm>
            <a:off x="1640156" y="624110"/>
            <a:ext cx="8911687" cy="1280890"/>
          </a:xfrm>
        </p:spPr>
        <p:txBody>
          <a:bodyPr/>
          <a:lstStyle/>
          <a:p>
            <a:r>
              <a:rPr lang="en-US" dirty="0"/>
              <a:t>KEY FINDINGS</a:t>
            </a:r>
            <a:endParaRPr lang="x-none" dirty="0"/>
          </a:p>
        </p:txBody>
      </p:sp>
      <p:pic>
        <p:nvPicPr>
          <p:cNvPr id="9" name="Content Placeholder 8" descr="Chart, line chart&#10;&#10;Description automatically generated">
            <a:extLst>
              <a:ext uri="{FF2B5EF4-FFF2-40B4-BE49-F238E27FC236}">
                <a16:creationId xmlns:a16="http://schemas.microsoft.com/office/drawing/2014/main" id="{4AE5280C-9CDC-277D-520F-596367FAE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115" y="2233063"/>
            <a:ext cx="5903961" cy="2839208"/>
          </a:xfrm>
        </p:spPr>
      </p:pic>
      <p:sp>
        <p:nvSpPr>
          <p:cNvPr id="4" name="TextBox 3">
            <a:extLst>
              <a:ext uri="{FF2B5EF4-FFF2-40B4-BE49-F238E27FC236}">
                <a16:creationId xmlns:a16="http://schemas.microsoft.com/office/drawing/2014/main" id="{8E53AD32-B72F-757A-599D-6E47026600E8}"/>
              </a:ext>
            </a:extLst>
          </p:cNvPr>
          <p:cNvSpPr txBox="1"/>
          <p:nvPr/>
        </p:nvSpPr>
        <p:spPr>
          <a:xfrm>
            <a:off x="7182677" y="2358887"/>
            <a:ext cx="4134679" cy="2308324"/>
          </a:xfrm>
          <a:prstGeom prst="rect">
            <a:avLst/>
          </a:prstGeom>
          <a:noFill/>
        </p:spPr>
        <p:txBody>
          <a:bodyPr wrap="square" rtlCol="0">
            <a:spAutoFit/>
          </a:bodyPr>
          <a:lstStyle/>
          <a:p>
            <a:r>
              <a:rPr lang="en-US" dirty="0"/>
              <a:t>Overall, </a:t>
            </a:r>
          </a:p>
          <a:p>
            <a:pPr marL="285750" indent="-285750">
              <a:buFont typeface="Arial" panose="020B0604020202020204" pitchFamily="34" charset="0"/>
              <a:buChar char="•"/>
            </a:pPr>
            <a:r>
              <a:rPr lang="en-US" dirty="0"/>
              <a:t>We generated the most revenue </a:t>
            </a:r>
            <a:r>
              <a:rPr lang="en-US" b="1" dirty="0"/>
              <a:t>(N22M) </a:t>
            </a:r>
            <a:r>
              <a:rPr lang="en-US" dirty="0"/>
              <a:t>in </a:t>
            </a:r>
            <a:r>
              <a:rPr lang="en-US" b="1" dirty="0"/>
              <a:t>Octobe</a:t>
            </a:r>
            <a:r>
              <a:rPr lang="en-US" dirty="0"/>
              <a:t>r and the least revenue in </a:t>
            </a:r>
            <a:r>
              <a:rPr lang="en-US" b="1" dirty="0"/>
              <a:t>May</a:t>
            </a:r>
            <a:r>
              <a:rPr lang="en-US" dirty="0"/>
              <a:t> and </a:t>
            </a:r>
            <a:r>
              <a:rPr lang="en-US" b="1" dirty="0"/>
              <a:t>August (N6M).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most profitable months are  </a:t>
            </a:r>
            <a:r>
              <a:rPr lang="en-US" b="1" dirty="0"/>
              <a:t>October</a:t>
            </a:r>
            <a:r>
              <a:rPr lang="en-US" dirty="0"/>
              <a:t> and </a:t>
            </a:r>
            <a:r>
              <a:rPr lang="en-US" b="1" dirty="0"/>
              <a:t>December</a:t>
            </a:r>
            <a:r>
              <a:rPr lang="en-US" dirty="0"/>
              <a:t> with profits of </a:t>
            </a:r>
            <a:r>
              <a:rPr lang="en-US" b="1" dirty="0"/>
              <a:t>N3M</a:t>
            </a:r>
            <a:r>
              <a:rPr lang="en-US" dirty="0"/>
              <a:t> and </a:t>
            </a:r>
            <a:r>
              <a:rPr lang="en-US" b="1" dirty="0"/>
              <a:t>N3M</a:t>
            </a:r>
            <a:r>
              <a:rPr lang="en-US" dirty="0"/>
              <a:t> respectively. </a:t>
            </a:r>
          </a:p>
        </p:txBody>
      </p:sp>
    </p:spTree>
    <p:extLst>
      <p:ext uri="{BB962C8B-B14F-4D97-AF65-F5344CB8AC3E}">
        <p14:creationId xmlns:p14="http://schemas.microsoft.com/office/powerpoint/2010/main" val="142039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with low confidence">
            <a:extLst>
              <a:ext uri="{FF2B5EF4-FFF2-40B4-BE49-F238E27FC236}">
                <a16:creationId xmlns:a16="http://schemas.microsoft.com/office/drawing/2014/main" id="{E78C62A2-D374-A4D7-7280-C5537FCDAB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57" y="1667181"/>
            <a:ext cx="5120245" cy="3125641"/>
          </a:xfrm>
        </p:spPr>
      </p:pic>
      <p:sp>
        <p:nvSpPr>
          <p:cNvPr id="3" name="TextBox 2">
            <a:extLst>
              <a:ext uri="{FF2B5EF4-FFF2-40B4-BE49-F238E27FC236}">
                <a16:creationId xmlns:a16="http://schemas.microsoft.com/office/drawing/2014/main" id="{7305966D-CF80-88D3-724C-100465CEC975}"/>
              </a:ext>
            </a:extLst>
          </p:cNvPr>
          <p:cNvSpPr txBox="1"/>
          <p:nvPr/>
        </p:nvSpPr>
        <p:spPr>
          <a:xfrm>
            <a:off x="1914636" y="990207"/>
            <a:ext cx="2186609" cy="369332"/>
          </a:xfrm>
          <a:prstGeom prst="rect">
            <a:avLst/>
          </a:prstGeom>
          <a:noFill/>
        </p:spPr>
        <p:txBody>
          <a:bodyPr wrap="square" rtlCol="0">
            <a:spAutoFit/>
          </a:bodyPr>
          <a:lstStyle/>
          <a:p>
            <a:pPr algn="ctr"/>
            <a:r>
              <a:rPr lang="en-US" b="1" dirty="0"/>
              <a:t>2013 Q4</a:t>
            </a:r>
            <a:endParaRPr lang="x-none" b="1" dirty="0"/>
          </a:p>
        </p:txBody>
      </p:sp>
      <p:pic>
        <p:nvPicPr>
          <p:cNvPr id="4" name="Content Placeholder 4" descr="Chart&#10;&#10;Description automatically generated">
            <a:extLst>
              <a:ext uri="{FF2B5EF4-FFF2-40B4-BE49-F238E27FC236}">
                <a16:creationId xmlns:a16="http://schemas.microsoft.com/office/drawing/2014/main" id="{CBD6E469-B5C4-5768-2E43-3EF01D203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997" y="1667181"/>
            <a:ext cx="5705359" cy="3125641"/>
          </a:xfrm>
          <a:prstGeom prst="rect">
            <a:avLst/>
          </a:prstGeom>
        </p:spPr>
      </p:pic>
      <p:sp>
        <p:nvSpPr>
          <p:cNvPr id="6" name="TextBox 5">
            <a:extLst>
              <a:ext uri="{FF2B5EF4-FFF2-40B4-BE49-F238E27FC236}">
                <a16:creationId xmlns:a16="http://schemas.microsoft.com/office/drawing/2014/main" id="{AE2C0EDC-882F-6EBC-E821-A7FD6319728F}"/>
              </a:ext>
            </a:extLst>
          </p:cNvPr>
          <p:cNvSpPr txBox="1"/>
          <p:nvPr/>
        </p:nvSpPr>
        <p:spPr>
          <a:xfrm>
            <a:off x="7606449" y="866367"/>
            <a:ext cx="1537854" cy="369332"/>
          </a:xfrm>
          <a:prstGeom prst="rect">
            <a:avLst/>
          </a:prstGeom>
          <a:noFill/>
        </p:spPr>
        <p:txBody>
          <a:bodyPr wrap="square" rtlCol="0">
            <a:spAutoFit/>
          </a:bodyPr>
          <a:lstStyle/>
          <a:p>
            <a:pPr algn="ctr"/>
            <a:r>
              <a:rPr lang="en-US" b="1" dirty="0"/>
              <a:t>2014 Q4</a:t>
            </a:r>
            <a:endParaRPr lang="x-none" b="1" dirty="0"/>
          </a:p>
        </p:txBody>
      </p:sp>
      <p:sp>
        <p:nvSpPr>
          <p:cNvPr id="8" name="Title 7">
            <a:extLst>
              <a:ext uri="{FF2B5EF4-FFF2-40B4-BE49-F238E27FC236}">
                <a16:creationId xmlns:a16="http://schemas.microsoft.com/office/drawing/2014/main" id="{8D233C3E-AB90-5C8F-4910-0EB84E15061C}"/>
              </a:ext>
            </a:extLst>
          </p:cNvPr>
          <p:cNvSpPr>
            <a:spLocks noGrp="1"/>
          </p:cNvSpPr>
          <p:nvPr>
            <p:ph type="title"/>
          </p:nvPr>
        </p:nvSpPr>
        <p:spPr>
          <a:xfrm>
            <a:off x="1333969" y="322623"/>
            <a:ext cx="8911687" cy="1280890"/>
          </a:xfrm>
        </p:spPr>
        <p:txBody>
          <a:bodyPr/>
          <a:lstStyle/>
          <a:p>
            <a:r>
              <a:rPr lang="en-US" dirty="0"/>
              <a:t>KEY FINDINGS</a:t>
            </a:r>
            <a:br>
              <a:rPr lang="en-US" dirty="0"/>
            </a:br>
            <a:endParaRPr lang="x-none" dirty="0"/>
          </a:p>
        </p:txBody>
      </p:sp>
      <p:sp>
        <p:nvSpPr>
          <p:cNvPr id="9" name="TextBox 8">
            <a:extLst>
              <a:ext uri="{FF2B5EF4-FFF2-40B4-BE49-F238E27FC236}">
                <a16:creationId xmlns:a16="http://schemas.microsoft.com/office/drawing/2014/main" id="{4749CEAB-792E-8418-7833-B04D7B36C32F}"/>
              </a:ext>
            </a:extLst>
          </p:cNvPr>
          <p:cNvSpPr txBox="1"/>
          <p:nvPr/>
        </p:nvSpPr>
        <p:spPr>
          <a:xfrm>
            <a:off x="1069123" y="4792822"/>
            <a:ext cx="1005375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 </a:t>
            </a:r>
            <a:r>
              <a:rPr lang="en-US" b="1" dirty="0"/>
              <a:t>2013 Q4</a:t>
            </a:r>
            <a:r>
              <a:rPr lang="en-US" dirty="0"/>
              <a:t>, there was a slight increase in profit from October to November, then a decline from November to December (71.42%). In </a:t>
            </a:r>
            <a:r>
              <a:rPr lang="en-US" b="1" dirty="0"/>
              <a:t>2014 Q4</a:t>
            </a:r>
            <a:r>
              <a:rPr lang="en-US" dirty="0"/>
              <a:t>, there was a decline in profit from October to November, followed by, an increase in profit from November to December (29.17% growth rate). </a:t>
            </a:r>
          </a:p>
          <a:p>
            <a:pPr marL="285750" indent="-285750">
              <a:buFont typeface="Arial" panose="020B0604020202020204" pitchFamily="34" charset="0"/>
              <a:buChar char="•"/>
            </a:pPr>
            <a:r>
              <a:rPr lang="en-US" dirty="0"/>
              <a:t>In </a:t>
            </a:r>
            <a:r>
              <a:rPr lang="en-US" b="1" dirty="0"/>
              <a:t>2013 Q4</a:t>
            </a:r>
            <a:r>
              <a:rPr lang="en-US" dirty="0"/>
              <a:t>, there was a decrease in revenue from October to December (41.48% decline rate). In </a:t>
            </a:r>
            <a:r>
              <a:rPr lang="en-US" b="1" dirty="0"/>
              <a:t>2014</a:t>
            </a:r>
            <a:r>
              <a:rPr lang="en-US" dirty="0"/>
              <a:t> </a:t>
            </a:r>
            <a:r>
              <a:rPr lang="en-US" b="1" dirty="0"/>
              <a:t>Q4</a:t>
            </a:r>
            <a:r>
              <a:rPr lang="en-US" dirty="0"/>
              <a:t>, there was a decline in revenue from October to November, followed by, an increase in revenue from November to December (3.93% decline rate). </a:t>
            </a:r>
          </a:p>
          <a:p>
            <a:pPr marL="285750" indent="-285750">
              <a:buFont typeface="Arial" panose="020B0604020202020204" pitchFamily="34" charset="0"/>
              <a:buChar char="•"/>
            </a:pPr>
            <a:endParaRPr lang="x-none" dirty="0"/>
          </a:p>
        </p:txBody>
      </p:sp>
    </p:spTree>
    <p:extLst>
      <p:ext uri="{BB962C8B-B14F-4D97-AF65-F5344CB8AC3E}">
        <p14:creationId xmlns:p14="http://schemas.microsoft.com/office/powerpoint/2010/main" val="340051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E2AAB1-F6C6-6774-46F4-D7CC98C661D8}"/>
              </a:ext>
            </a:extLst>
          </p:cNvPr>
          <p:cNvSpPr>
            <a:spLocks noGrp="1"/>
          </p:cNvSpPr>
          <p:nvPr>
            <p:ph type="title"/>
          </p:nvPr>
        </p:nvSpPr>
        <p:spPr/>
        <p:txBody>
          <a:bodyPr/>
          <a:lstStyle/>
          <a:p>
            <a:r>
              <a:rPr lang="en-US" dirty="0"/>
              <a:t>Key findings</a:t>
            </a:r>
            <a:br>
              <a:rPr lang="en-US" dirty="0"/>
            </a:br>
            <a:endParaRPr lang="x-none" dirty="0"/>
          </a:p>
        </p:txBody>
      </p:sp>
      <p:pic>
        <p:nvPicPr>
          <p:cNvPr id="5" name="Content Placeholder 4" descr="Graphical user interface&#10;&#10;Description automatically generated with low confidence">
            <a:extLst>
              <a:ext uri="{FF2B5EF4-FFF2-40B4-BE49-F238E27FC236}">
                <a16:creationId xmlns:a16="http://schemas.microsoft.com/office/drawing/2014/main" id="{FA03072C-2060-33FA-897A-61B697D33A8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55676" y="2418038"/>
            <a:ext cx="4539175" cy="3359909"/>
          </a:xfrm>
        </p:spPr>
      </p:pic>
      <p:sp>
        <p:nvSpPr>
          <p:cNvPr id="4" name="TextBox 3">
            <a:extLst>
              <a:ext uri="{FF2B5EF4-FFF2-40B4-BE49-F238E27FC236}">
                <a16:creationId xmlns:a16="http://schemas.microsoft.com/office/drawing/2014/main" id="{F6981E99-9AF8-1083-35B9-8F0B6BB5CB85}"/>
              </a:ext>
            </a:extLst>
          </p:cNvPr>
          <p:cNvSpPr txBox="1"/>
          <p:nvPr/>
        </p:nvSpPr>
        <p:spPr>
          <a:xfrm>
            <a:off x="655677" y="1681649"/>
            <a:ext cx="9861452" cy="369332"/>
          </a:xfrm>
          <a:prstGeom prst="rect">
            <a:avLst/>
          </a:prstGeom>
          <a:noFill/>
        </p:spPr>
        <p:txBody>
          <a:bodyPr wrap="square" rtlCol="0">
            <a:spAutoFit/>
          </a:bodyPr>
          <a:lstStyle/>
          <a:p>
            <a:r>
              <a:rPr lang="en-US" dirty="0"/>
              <a:t>The visual report below shows how much tax is being paid on each product.</a:t>
            </a:r>
            <a:endParaRPr lang="x-none" dirty="0"/>
          </a:p>
        </p:txBody>
      </p:sp>
      <p:sp>
        <p:nvSpPr>
          <p:cNvPr id="6" name="TextBox 5">
            <a:extLst>
              <a:ext uri="{FF2B5EF4-FFF2-40B4-BE49-F238E27FC236}">
                <a16:creationId xmlns:a16="http://schemas.microsoft.com/office/drawing/2014/main" id="{A666186B-40EF-303C-B45E-F90C8488C3A1}"/>
              </a:ext>
            </a:extLst>
          </p:cNvPr>
          <p:cNvSpPr txBox="1"/>
          <p:nvPr/>
        </p:nvSpPr>
        <p:spPr>
          <a:xfrm>
            <a:off x="5420139" y="2418039"/>
            <a:ext cx="5314122"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highest tax is being paid on </a:t>
            </a:r>
            <a:r>
              <a:rPr lang="en-US" b="1" dirty="0"/>
              <a:t>Biro</a:t>
            </a:r>
            <a:r>
              <a:rPr lang="en-US" dirty="0"/>
              <a:t>, overall.</a:t>
            </a:r>
          </a:p>
        </p:txBody>
      </p:sp>
    </p:spTree>
    <p:extLst>
      <p:ext uri="{BB962C8B-B14F-4D97-AF65-F5344CB8AC3E}">
        <p14:creationId xmlns:p14="http://schemas.microsoft.com/office/powerpoint/2010/main" val="86450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45D-3C91-3A6A-3E80-CDD945005CB3}"/>
              </a:ext>
            </a:extLst>
          </p:cNvPr>
          <p:cNvSpPr>
            <a:spLocks noGrp="1"/>
          </p:cNvSpPr>
          <p:nvPr>
            <p:ph type="title"/>
          </p:nvPr>
        </p:nvSpPr>
        <p:spPr/>
        <p:txBody>
          <a:bodyPr/>
          <a:lstStyle/>
          <a:p>
            <a:r>
              <a:rPr lang="en-US" dirty="0"/>
              <a:t>KEY FINDINGS</a:t>
            </a:r>
            <a:endParaRPr lang="x-none" dirty="0"/>
          </a:p>
        </p:txBody>
      </p:sp>
      <p:pic>
        <p:nvPicPr>
          <p:cNvPr id="3" name="Picture 2" descr="A picture containing application&#10;&#10;Description automatically generated">
            <a:extLst>
              <a:ext uri="{FF2B5EF4-FFF2-40B4-BE49-F238E27FC236}">
                <a16:creationId xmlns:a16="http://schemas.microsoft.com/office/drawing/2014/main" id="{4955C86C-29FE-4DF6-7868-B01DE0651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74" y="2862471"/>
            <a:ext cx="6029534" cy="3377012"/>
          </a:xfrm>
          <a:prstGeom prst="rect">
            <a:avLst/>
          </a:prstGeom>
        </p:spPr>
      </p:pic>
      <p:sp>
        <p:nvSpPr>
          <p:cNvPr id="6" name="TextBox 5">
            <a:extLst>
              <a:ext uri="{FF2B5EF4-FFF2-40B4-BE49-F238E27FC236}">
                <a16:creationId xmlns:a16="http://schemas.microsoft.com/office/drawing/2014/main" id="{8E9D9F01-FE8C-0520-8FF5-88C153CCAFAD}"/>
              </a:ext>
            </a:extLst>
          </p:cNvPr>
          <p:cNvSpPr txBox="1"/>
          <p:nvPr/>
        </p:nvSpPr>
        <p:spPr>
          <a:xfrm>
            <a:off x="729074" y="2055908"/>
            <a:ext cx="8159261" cy="646331"/>
          </a:xfrm>
          <a:prstGeom prst="rect">
            <a:avLst/>
          </a:prstGeom>
          <a:noFill/>
        </p:spPr>
        <p:txBody>
          <a:bodyPr wrap="square" rtlCol="0">
            <a:spAutoFit/>
          </a:bodyPr>
          <a:lstStyle/>
          <a:p>
            <a:r>
              <a:rPr lang="en-US" dirty="0"/>
              <a:t>The visual report below shows how much tax is being paid on each product in different states.</a:t>
            </a:r>
            <a:endParaRPr lang="x-none" dirty="0"/>
          </a:p>
        </p:txBody>
      </p:sp>
      <p:sp>
        <p:nvSpPr>
          <p:cNvPr id="7" name="TextBox 6">
            <a:extLst>
              <a:ext uri="{FF2B5EF4-FFF2-40B4-BE49-F238E27FC236}">
                <a16:creationId xmlns:a16="http://schemas.microsoft.com/office/drawing/2014/main" id="{9C13A880-A7AA-0BD1-F50A-4EBAAD196A50}"/>
              </a:ext>
            </a:extLst>
          </p:cNvPr>
          <p:cNvSpPr txBox="1"/>
          <p:nvPr/>
        </p:nvSpPr>
        <p:spPr>
          <a:xfrm>
            <a:off x="6758608" y="2862471"/>
            <a:ext cx="409492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 Lagos State, we pay the highest tax of </a:t>
            </a:r>
            <a:r>
              <a:rPr lang="en-US" b="1" dirty="0"/>
              <a:t>N348,091.69K</a:t>
            </a:r>
            <a:r>
              <a:rPr lang="en-US" dirty="0"/>
              <a:t> on</a:t>
            </a:r>
            <a:r>
              <a:rPr lang="en-US" b="1" dirty="0"/>
              <a:t> Biro</a:t>
            </a:r>
            <a:r>
              <a:rPr lang="en-US" dirty="0"/>
              <a:t>.</a:t>
            </a:r>
          </a:p>
          <a:p>
            <a:pPr marL="285750" indent="-285750">
              <a:buFont typeface="Arial" panose="020B0604020202020204" pitchFamily="34" charset="0"/>
              <a:buChar char="•"/>
            </a:pPr>
            <a:r>
              <a:rPr lang="en-US" dirty="0"/>
              <a:t>In Ogun State, we pay the highest tax of </a:t>
            </a:r>
            <a:r>
              <a:rPr lang="en-US" b="1" dirty="0"/>
              <a:t>N249,294.46K</a:t>
            </a:r>
            <a:r>
              <a:rPr lang="en-US" dirty="0"/>
              <a:t> on</a:t>
            </a:r>
            <a:r>
              <a:rPr lang="en-US" b="1" dirty="0"/>
              <a:t> Biro</a:t>
            </a:r>
            <a:r>
              <a:rPr lang="en-US" dirty="0"/>
              <a:t>.</a:t>
            </a:r>
          </a:p>
          <a:p>
            <a:pPr marL="285750" indent="-285750">
              <a:buFont typeface="Arial" panose="020B0604020202020204" pitchFamily="34" charset="0"/>
              <a:buChar char="•"/>
            </a:pPr>
            <a:r>
              <a:rPr lang="en-US" dirty="0"/>
              <a:t>In Ondo State, we pay the highest tax of </a:t>
            </a:r>
            <a:r>
              <a:rPr lang="en-US" b="1" dirty="0"/>
              <a:t>N361,882.70K</a:t>
            </a:r>
            <a:r>
              <a:rPr lang="en-US" dirty="0"/>
              <a:t> on</a:t>
            </a:r>
            <a:r>
              <a:rPr lang="en-US" b="1" dirty="0"/>
              <a:t> Biro</a:t>
            </a:r>
            <a:r>
              <a:rPr lang="en-US" dirty="0"/>
              <a:t>.</a:t>
            </a:r>
          </a:p>
          <a:p>
            <a:pPr marL="285750" indent="-285750">
              <a:buFont typeface="Arial" panose="020B0604020202020204" pitchFamily="34" charset="0"/>
              <a:buChar char="•"/>
            </a:pPr>
            <a:r>
              <a:rPr lang="en-US" dirty="0"/>
              <a:t>In Osun State, we pay the highest tax of </a:t>
            </a:r>
            <a:r>
              <a:rPr lang="en-US" b="1" dirty="0"/>
              <a:t>N239,096.42K</a:t>
            </a:r>
            <a:r>
              <a:rPr lang="en-US" dirty="0"/>
              <a:t> on</a:t>
            </a:r>
            <a:r>
              <a:rPr lang="en-US" b="1" dirty="0"/>
              <a:t> Biro</a:t>
            </a:r>
            <a:r>
              <a:rPr lang="en-US" dirty="0"/>
              <a:t>.</a:t>
            </a:r>
          </a:p>
          <a:p>
            <a:pPr marL="285750" indent="-285750">
              <a:buFont typeface="Arial" panose="020B0604020202020204" pitchFamily="34" charset="0"/>
              <a:buChar char="•"/>
            </a:pPr>
            <a:r>
              <a:rPr lang="en-US" dirty="0"/>
              <a:t>In Oyo State, we pay the highest tax of </a:t>
            </a:r>
            <a:r>
              <a:rPr lang="en-US" b="1" dirty="0"/>
              <a:t>N320,782.55K</a:t>
            </a:r>
            <a:r>
              <a:rPr lang="en-US" dirty="0"/>
              <a:t> on</a:t>
            </a:r>
            <a:r>
              <a:rPr lang="en-US" b="1" dirty="0"/>
              <a:t> Biro</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x-none" dirty="0"/>
          </a:p>
        </p:txBody>
      </p:sp>
    </p:spTree>
    <p:extLst>
      <p:ext uri="{BB962C8B-B14F-4D97-AF65-F5344CB8AC3E}">
        <p14:creationId xmlns:p14="http://schemas.microsoft.com/office/powerpoint/2010/main" val="9771956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325</TotalTime>
  <Words>958</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Tw Cen MT</vt:lpstr>
      <vt:lpstr>Droplet</vt:lpstr>
      <vt:lpstr>OFFICE SUPPLY SALES REPORT FOR S.O COMPANY</vt:lpstr>
      <vt:lpstr>Executive summary</vt:lpstr>
      <vt:lpstr>Key findings</vt:lpstr>
      <vt:lpstr>KEY FINDINGS</vt:lpstr>
      <vt:lpstr>Key findings</vt:lpstr>
      <vt:lpstr>KEY FINDINGS</vt:lpstr>
      <vt:lpstr>KEY FINDINGS </vt:lpstr>
      <vt:lpstr>Key findings </vt:lpstr>
      <vt:lpstr>KEY FINDINGS</vt:lpstr>
      <vt:lpstr>KEY FINDINGS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Nnadi Solomon</dc:creator>
  <cp:lastModifiedBy>Abiola Ogunbajo</cp:lastModifiedBy>
  <cp:revision>11</cp:revision>
  <dcterms:created xsi:type="dcterms:W3CDTF">2022-11-17T20:24:48Z</dcterms:created>
  <dcterms:modified xsi:type="dcterms:W3CDTF">2023-01-15T11:08:13Z</dcterms:modified>
</cp:coreProperties>
</file>