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r" rtl="0" eaLnBrk="0" fontAlgn="base" hangingPunct="0">
      <a:spcBef>
        <a:spcPct val="0"/>
      </a:spcBef>
      <a:spcAft>
        <a:spcPct val="0"/>
      </a:spcAft>
      <a:defRPr sz="1700" kern="1200">
        <a:solidFill>
          <a:schemeClr val="tx1"/>
        </a:solidFill>
        <a:latin typeface="Times" charset="0"/>
        <a:ea typeface="+mn-ea"/>
        <a:cs typeface="+mn-cs"/>
      </a:defRPr>
    </a:lvl1pPr>
    <a:lvl2pPr marL="457200" algn="r" rtl="0" eaLnBrk="0" fontAlgn="base" hangingPunct="0">
      <a:spcBef>
        <a:spcPct val="0"/>
      </a:spcBef>
      <a:spcAft>
        <a:spcPct val="0"/>
      </a:spcAft>
      <a:defRPr sz="1700" kern="1200">
        <a:solidFill>
          <a:schemeClr val="tx1"/>
        </a:solidFill>
        <a:latin typeface="Times" charset="0"/>
        <a:ea typeface="+mn-ea"/>
        <a:cs typeface="+mn-cs"/>
      </a:defRPr>
    </a:lvl2pPr>
    <a:lvl3pPr marL="914400" algn="r" rtl="0" eaLnBrk="0" fontAlgn="base" hangingPunct="0">
      <a:spcBef>
        <a:spcPct val="0"/>
      </a:spcBef>
      <a:spcAft>
        <a:spcPct val="0"/>
      </a:spcAft>
      <a:defRPr sz="1700" kern="1200">
        <a:solidFill>
          <a:schemeClr val="tx1"/>
        </a:solidFill>
        <a:latin typeface="Times" charset="0"/>
        <a:ea typeface="+mn-ea"/>
        <a:cs typeface="+mn-cs"/>
      </a:defRPr>
    </a:lvl3pPr>
    <a:lvl4pPr marL="1371600" algn="r" rtl="0" eaLnBrk="0" fontAlgn="base" hangingPunct="0">
      <a:spcBef>
        <a:spcPct val="0"/>
      </a:spcBef>
      <a:spcAft>
        <a:spcPct val="0"/>
      </a:spcAft>
      <a:defRPr sz="1700" kern="1200">
        <a:solidFill>
          <a:schemeClr val="tx1"/>
        </a:solidFill>
        <a:latin typeface="Times" charset="0"/>
        <a:ea typeface="+mn-ea"/>
        <a:cs typeface="+mn-cs"/>
      </a:defRPr>
    </a:lvl4pPr>
    <a:lvl5pPr marL="1828800" algn="r" rtl="0" eaLnBrk="0" fontAlgn="base" hangingPunct="0">
      <a:spcBef>
        <a:spcPct val="0"/>
      </a:spcBef>
      <a:spcAft>
        <a:spcPct val="0"/>
      </a:spcAft>
      <a:defRPr sz="1700" kern="1200">
        <a:solidFill>
          <a:schemeClr val="tx1"/>
        </a:solidFill>
        <a:latin typeface="Times" charset="0"/>
        <a:ea typeface="+mn-ea"/>
        <a:cs typeface="+mn-cs"/>
      </a:defRPr>
    </a:lvl5pPr>
    <a:lvl6pPr marL="2286000" algn="l" defTabSz="914400" rtl="0" eaLnBrk="1" latinLnBrk="0" hangingPunct="1">
      <a:defRPr sz="1700" kern="1200">
        <a:solidFill>
          <a:schemeClr val="tx1"/>
        </a:solidFill>
        <a:latin typeface="Times" charset="0"/>
        <a:ea typeface="+mn-ea"/>
        <a:cs typeface="+mn-cs"/>
      </a:defRPr>
    </a:lvl6pPr>
    <a:lvl7pPr marL="2743200" algn="l" defTabSz="914400" rtl="0" eaLnBrk="1" latinLnBrk="0" hangingPunct="1">
      <a:defRPr sz="1700" kern="1200">
        <a:solidFill>
          <a:schemeClr val="tx1"/>
        </a:solidFill>
        <a:latin typeface="Times" charset="0"/>
        <a:ea typeface="+mn-ea"/>
        <a:cs typeface="+mn-cs"/>
      </a:defRPr>
    </a:lvl7pPr>
    <a:lvl8pPr marL="3200400" algn="l" defTabSz="914400" rtl="0" eaLnBrk="1" latinLnBrk="0" hangingPunct="1">
      <a:defRPr sz="1700" kern="1200">
        <a:solidFill>
          <a:schemeClr val="tx1"/>
        </a:solidFill>
        <a:latin typeface="Times" charset="0"/>
        <a:ea typeface="+mn-ea"/>
        <a:cs typeface="+mn-cs"/>
      </a:defRPr>
    </a:lvl8pPr>
    <a:lvl9pPr marL="3657600" algn="l" defTabSz="914400" rtl="0" eaLnBrk="1" latinLnBrk="0" hangingPunct="1">
      <a:defRPr sz="17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7A7"/>
    <a:srgbClr val="524727"/>
    <a:srgbClr val="C8102E"/>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1558" autoAdjust="0"/>
  </p:normalViewPr>
  <p:slideViewPr>
    <p:cSldViewPr>
      <p:cViewPr>
        <p:scale>
          <a:sx n="40" d="100"/>
          <a:sy n="40" d="100"/>
        </p:scale>
        <p:origin x="24" y="-1147"/>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0DB3C-BA75-44B2-A360-C94E84D28CE0}" type="datetimeFigureOut">
              <a:rPr lang="en-US" smtClean="0"/>
              <a:t>5/9/2022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53-8FEE-418B-A347-C3ACB69E74D9}" type="slidenum">
              <a:rPr lang="en-US" smtClean="0"/>
              <a:t>‹#›</a:t>
            </a:fld>
            <a:endParaRPr lang="en-US"/>
          </a:p>
        </p:txBody>
      </p:sp>
    </p:spTree>
    <p:extLst>
      <p:ext uri="{BB962C8B-B14F-4D97-AF65-F5344CB8AC3E}">
        <p14:creationId xmlns:p14="http://schemas.microsoft.com/office/powerpoint/2010/main" val="16193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AC2E53-8FEE-418B-A347-C3ACB69E74D9}" type="slidenum">
              <a:rPr lang="en-US" smtClean="0"/>
              <a:t>1</a:t>
            </a:fld>
            <a:endParaRPr lang="en-US"/>
          </a:p>
        </p:txBody>
      </p:sp>
    </p:spTree>
    <p:extLst>
      <p:ext uri="{BB962C8B-B14F-4D97-AF65-F5344CB8AC3E}">
        <p14:creationId xmlns:p14="http://schemas.microsoft.com/office/powerpoint/2010/main" val="28087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32918400" cy="2387600"/>
          </a:xfrm>
          <a:prstGeom prst="rect">
            <a:avLst/>
          </a:prstGeom>
          <a:solidFill>
            <a:srgbClr val="C8102E"/>
          </a:solidFill>
          <a:ln w="9525">
            <a:noFill/>
            <a:miter lim="800000"/>
            <a:headEnd/>
            <a:tailEnd/>
          </a:ln>
          <a:effectLst/>
        </p:spPr>
        <p:txBody>
          <a:bodyPr wrap="none" lIns="65306" tIns="32653" rIns="65306" bIns="32653" anchor="ctr"/>
          <a:lstStyle/>
          <a:p>
            <a:pPr algn="ctr" defTabSz="652463"/>
            <a:endParaRPr lang="en-US"/>
          </a:p>
        </p:txBody>
      </p:sp>
      <p:sp>
        <p:nvSpPr>
          <p:cNvPr id="1032" name="Rectangle 8"/>
          <p:cNvSpPr>
            <a:spLocks noChangeArrowheads="1"/>
          </p:cNvSpPr>
          <p:nvPr userDrawn="1"/>
        </p:nvSpPr>
        <p:spPr bwMode="auto">
          <a:xfrm>
            <a:off x="0" y="20980400"/>
            <a:ext cx="32918400" cy="9652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2387600"/>
            <a:ext cx="32918400" cy="1066800"/>
          </a:xfrm>
          <a:prstGeom prst="rect">
            <a:avLst/>
          </a:prstGeom>
          <a:solidFill>
            <a:srgbClr val="CAC7A7"/>
          </a:solidFill>
          <a:ln w="9525">
            <a:noFill/>
            <a:miter lim="800000"/>
            <a:headEnd/>
            <a:tailEnd/>
          </a:ln>
          <a:effectLst/>
        </p:spPr>
        <p:txBody>
          <a:bodyPr wrap="none" anchor="ctr"/>
          <a:lstStyle/>
          <a:p>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19204" y="313870"/>
            <a:ext cx="11506192" cy="8617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Times" charset="0"/>
        </a:defRPr>
      </a:lvl2pPr>
      <a:lvl3pPr algn="ctr" defTabSz="3135313" rtl="0" fontAlgn="base">
        <a:spcBef>
          <a:spcPct val="0"/>
        </a:spcBef>
        <a:spcAft>
          <a:spcPct val="0"/>
        </a:spcAft>
        <a:defRPr sz="15100">
          <a:solidFill>
            <a:schemeClr val="tx2"/>
          </a:solidFill>
          <a:latin typeface="Times" charset="0"/>
        </a:defRPr>
      </a:lvl3pPr>
      <a:lvl4pPr algn="ctr" defTabSz="3135313" rtl="0" fontAlgn="base">
        <a:spcBef>
          <a:spcPct val="0"/>
        </a:spcBef>
        <a:spcAft>
          <a:spcPct val="0"/>
        </a:spcAft>
        <a:defRPr sz="15100">
          <a:solidFill>
            <a:schemeClr val="tx2"/>
          </a:solidFill>
          <a:latin typeface="Times" charset="0"/>
        </a:defRPr>
      </a:lvl4pPr>
      <a:lvl5pPr algn="ctr" defTabSz="3135313" rtl="0" fontAlgn="base">
        <a:spcBef>
          <a:spcPct val="0"/>
        </a:spcBef>
        <a:spcAft>
          <a:spcPct val="0"/>
        </a:spcAft>
        <a:defRPr sz="15100">
          <a:solidFill>
            <a:schemeClr val="tx2"/>
          </a:solidFill>
          <a:latin typeface="Times" charset="0"/>
        </a:defRPr>
      </a:lvl5pPr>
      <a:lvl6pPr marL="457200" algn="ctr" defTabSz="3135313" rtl="0" fontAlgn="base">
        <a:spcBef>
          <a:spcPct val="0"/>
        </a:spcBef>
        <a:spcAft>
          <a:spcPct val="0"/>
        </a:spcAft>
        <a:defRPr sz="15100">
          <a:solidFill>
            <a:schemeClr val="tx2"/>
          </a:solidFill>
          <a:latin typeface="Times" charset="0"/>
        </a:defRPr>
      </a:lvl6pPr>
      <a:lvl7pPr marL="914400" algn="ctr" defTabSz="3135313" rtl="0" fontAlgn="base">
        <a:spcBef>
          <a:spcPct val="0"/>
        </a:spcBef>
        <a:spcAft>
          <a:spcPct val="0"/>
        </a:spcAft>
        <a:defRPr sz="15100">
          <a:solidFill>
            <a:schemeClr val="tx2"/>
          </a:solidFill>
          <a:latin typeface="Times" charset="0"/>
        </a:defRPr>
      </a:lvl7pPr>
      <a:lvl8pPr marL="1371600" algn="ctr" defTabSz="3135313" rtl="0" fontAlgn="base">
        <a:spcBef>
          <a:spcPct val="0"/>
        </a:spcBef>
        <a:spcAft>
          <a:spcPct val="0"/>
        </a:spcAft>
        <a:defRPr sz="15100">
          <a:solidFill>
            <a:schemeClr val="tx2"/>
          </a:solidFill>
          <a:latin typeface="Times" charset="0"/>
        </a:defRPr>
      </a:lvl8pPr>
      <a:lvl9pPr marL="1828800" algn="ctr" defTabSz="3135313" rtl="0" fontAlgn="base">
        <a:spcBef>
          <a:spcPct val="0"/>
        </a:spcBef>
        <a:spcAft>
          <a:spcPct val="0"/>
        </a:spcAft>
        <a:defRPr sz="15100">
          <a:solidFill>
            <a:schemeClr val="tx2"/>
          </a:solidFill>
          <a:latin typeface="Times"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gislounge.com/how-to-use-"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143000" y="1303338"/>
            <a:ext cx="15435757" cy="835385"/>
          </a:xfrm>
          <a:prstGeom prst="rect">
            <a:avLst/>
          </a:prstGeom>
          <a:noFill/>
          <a:ln w="9525">
            <a:noFill/>
            <a:miter lim="800000"/>
            <a:headEnd/>
            <a:tailEnd/>
          </a:ln>
          <a:effectLst/>
        </p:spPr>
        <p:txBody>
          <a:bodyPr wrap="none" lIns="65306" tIns="32653" rIns="65306" bIns="32653">
            <a:spAutoFit/>
          </a:bodyPr>
          <a:lstStyle/>
          <a:p>
            <a:pPr algn="l" defTabSz="652463"/>
            <a:r>
              <a:rPr lang="en-US" sz="5000" b="1" dirty="0">
                <a:solidFill>
                  <a:srgbClr val="FFFFFF"/>
                </a:solidFill>
                <a:latin typeface="Arial" charset="0"/>
              </a:rPr>
              <a:t>Department of Community and Regional Planning </a:t>
            </a:r>
          </a:p>
        </p:txBody>
      </p:sp>
      <p:sp>
        <p:nvSpPr>
          <p:cNvPr id="2060" name="Text Box 12"/>
          <p:cNvSpPr txBox="1">
            <a:spLocks noChangeArrowheads="1"/>
          </p:cNvSpPr>
          <p:nvPr/>
        </p:nvSpPr>
        <p:spPr bwMode="auto">
          <a:xfrm>
            <a:off x="17430750" y="1106488"/>
            <a:ext cx="14401800" cy="922337"/>
          </a:xfrm>
          <a:prstGeom prst="rect">
            <a:avLst/>
          </a:prstGeom>
          <a:noFill/>
          <a:ln w="9525">
            <a:noFill/>
            <a:miter lim="800000"/>
            <a:headEnd/>
            <a:tailEnd/>
          </a:ln>
          <a:effectLst/>
        </p:spPr>
        <p:txBody>
          <a:bodyPr lIns="65306" tIns="32653" rIns="65306" bIns="32653">
            <a:spAutoFit/>
          </a:bodyPr>
          <a:lstStyle/>
          <a:p>
            <a:pPr marL="163513" lvl="2" defTabSz="652463">
              <a:lnSpc>
                <a:spcPct val="75000"/>
              </a:lnSpc>
              <a:spcBef>
                <a:spcPct val="50000"/>
              </a:spcBef>
            </a:pPr>
            <a:r>
              <a:rPr lang="en-US" sz="2800" dirty="0">
                <a:solidFill>
                  <a:schemeClr val="bg1"/>
                </a:solidFill>
                <a:latin typeface="Arial" charset="0"/>
              </a:rPr>
              <a:t>CRP 554</a:t>
            </a:r>
          </a:p>
          <a:p>
            <a:pPr marL="163513" lvl="2" defTabSz="652463">
              <a:lnSpc>
                <a:spcPct val="75000"/>
              </a:lnSpc>
              <a:spcBef>
                <a:spcPct val="50000"/>
              </a:spcBef>
            </a:pPr>
            <a:r>
              <a:rPr lang="en-US" sz="2800" dirty="0">
                <a:solidFill>
                  <a:schemeClr val="bg1"/>
                </a:solidFill>
                <a:latin typeface="Arial" charset="0"/>
              </a:rPr>
              <a:t>May 11, 2022</a:t>
            </a:r>
          </a:p>
        </p:txBody>
      </p:sp>
      <p:sp>
        <p:nvSpPr>
          <p:cNvPr id="2061" name="Text Box 13"/>
          <p:cNvSpPr txBox="1">
            <a:spLocks noChangeArrowheads="1"/>
          </p:cNvSpPr>
          <p:nvPr/>
        </p:nvSpPr>
        <p:spPr bwMode="auto">
          <a:xfrm>
            <a:off x="1200150" y="2540000"/>
            <a:ext cx="29260800" cy="706438"/>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4200" dirty="0">
                <a:solidFill>
                  <a:srgbClr val="524727"/>
                </a:solidFill>
                <a:latin typeface="Arial" charset="0"/>
              </a:rPr>
              <a:t>Adesanya, Abiola Aminat</a:t>
            </a:r>
          </a:p>
        </p:txBody>
      </p:sp>
      <p:sp>
        <p:nvSpPr>
          <p:cNvPr id="2062" name="Text Box 14"/>
          <p:cNvSpPr txBox="1">
            <a:spLocks noChangeArrowheads="1"/>
          </p:cNvSpPr>
          <p:nvPr/>
        </p:nvSpPr>
        <p:spPr bwMode="auto">
          <a:xfrm>
            <a:off x="1056771" y="21324572"/>
            <a:ext cx="31299150" cy="299149"/>
          </a:xfrm>
          <a:prstGeom prst="rect">
            <a:avLst/>
          </a:prstGeom>
          <a:noFill/>
          <a:ln w="9525">
            <a:noFill/>
            <a:miter lim="800000"/>
            <a:headEnd/>
            <a:tailEnd/>
          </a:ln>
          <a:effectLst/>
        </p:spPr>
        <p:txBody>
          <a:bodyPr wrap="square" lIns="65306" tIns="32653" rIns="65306" bIns="32653">
            <a:spAutoFit/>
          </a:bodyPr>
          <a:lstStyle/>
          <a:p>
            <a:pPr algn="l" defTabSz="652463">
              <a:lnSpc>
                <a:spcPct val="75000"/>
              </a:lnSpc>
              <a:spcBef>
                <a:spcPct val="50000"/>
              </a:spcBef>
            </a:pPr>
            <a:r>
              <a:rPr lang="en-US" sz="2000" dirty="0">
                <a:solidFill>
                  <a:schemeClr val="bg1"/>
                </a:solidFill>
                <a:latin typeface="+mj-lt"/>
              </a:rPr>
              <a:t>The success of this project would not have been possible without God Almighty, and the overwhelming patience and support from Dr. Brian Gelder. Special thanks to Tim for all his assistance throughout the semester. I am grateful!</a:t>
            </a:r>
          </a:p>
        </p:txBody>
      </p:sp>
      <p:sp>
        <p:nvSpPr>
          <p:cNvPr id="2064" name="Text Box 16"/>
          <p:cNvSpPr txBox="1">
            <a:spLocks noChangeArrowheads="1"/>
          </p:cNvSpPr>
          <p:nvPr/>
        </p:nvSpPr>
        <p:spPr bwMode="auto">
          <a:xfrm>
            <a:off x="512473" y="3674824"/>
            <a:ext cx="31851600" cy="1789493"/>
          </a:xfrm>
          <a:prstGeom prst="rect">
            <a:avLst/>
          </a:prstGeom>
          <a:noFill/>
          <a:ln w="9525">
            <a:noFill/>
            <a:miter lim="800000"/>
            <a:headEnd/>
            <a:tailEnd/>
          </a:ln>
          <a:effectLst/>
        </p:spPr>
        <p:txBody>
          <a:bodyPr wrap="square" lIns="65306" tIns="32653" rIns="65306" bIns="32653">
            <a:spAutoFit/>
          </a:bodyPr>
          <a:lstStyle/>
          <a:p>
            <a:pPr algn="l" defTabSz="652463"/>
            <a:r>
              <a:rPr lang="en-US" sz="5600" b="1" dirty="0">
                <a:latin typeface="Arial" charset="0"/>
              </a:rPr>
              <a:t>Geospatial Analysis of Urban Growth Dynamics and Land Surface Temperature in Lagos, Nigeria</a:t>
            </a:r>
          </a:p>
        </p:txBody>
      </p:sp>
      <p:sp>
        <p:nvSpPr>
          <p:cNvPr id="2066" name="Text Box 18"/>
          <p:cNvSpPr txBox="1">
            <a:spLocks noChangeArrowheads="1"/>
          </p:cNvSpPr>
          <p:nvPr/>
        </p:nvSpPr>
        <p:spPr bwMode="auto">
          <a:xfrm>
            <a:off x="447542" y="5703817"/>
            <a:ext cx="6172200" cy="523875"/>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3000" b="1" dirty="0">
                <a:solidFill>
                  <a:srgbClr val="FF0000"/>
                </a:solidFill>
              </a:rPr>
              <a:t>Introduction</a:t>
            </a:r>
          </a:p>
        </p:txBody>
      </p:sp>
      <p:sp>
        <p:nvSpPr>
          <p:cNvPr id="2" name="TextBox 1">
            <a:extLst>
              <a:ext uri="{FF2B5EF4-FFF2-40B4-BE49-F238E27FC236}">
                <a16:creationId xmlns:a16="http://schemas.microsoft.com/office/drawing/2014/main" id="{63AB88FD-3F5D-4433-BE4E-69F7D362A0A7}"/>
              </a:ext>
            </a:extLst>
          </p:cNvPr>
          <p:cNvSpPr txBox="1"/>
          <p:nvPr/>
        </p:nvSpPr>
        <p:spPr>
          <a:xfrm>
            <a:off x="468582" y="6365807"/>
            <a:ext cx="6214280" cy="5372753"/>
          </a:xfrm>
          <a:prstGeom prst="rect">
            <a:avLst/>
          </a:prstGeom>
          <a:noFill/>
        </p:spPr>
        <p:txBody>
          <a:bodyPr wrap="square" rtlCol="0">
            <a:spAutoFit/>
          </a:bodyPr>
          <a:lstStyle/>
          <a:p>
            <a:pPr marL="0" marR="0" algn="just">
              <a:lnSpc>
                <a:spcPct val="115000"/>
              </a:lnSpc>
              <a:spcBef>
                <a:spcPts val="0"/>
              </a:spcBef>
              <a:spcAft>
                <a:spcPts val="0"/>
              </a:spcAft>
            </a:pPr>
            <a:r>
              <a:rPr lang="en-US" sz="2000" dirty="0">
                <a:solidFill>
                  <a:srgbClr val="0E101A"/>
                </a:solidFill>
                <a:effectLst/>
                <a:latin typeface="Times New Roman" panose="02020603050405020304" pitchFamily="18" charset="0"/>
                <a:ea typeface="Times New Roman" panose="02020603050405020304" pitchFamily="18" charset="0"/>
              </a:rPr>
              <a:t>Rapid urbanization is currently one of the drivers of climate change. As human activities increases and the earth's surface is replaced with buildings, pavements, and tarmac roads, higher solar radiation is retained through greater thermal conductivity while the ability to release the heat at night stored during the day becomes low. The overall effect is a warmer urban environment. Rapid urbanization also results in Land reclamation practices in coastal cities to acquire land. Therefore, this study explores the effects of urbanization on land surface temperature (LST) in selected areas of Lagos State, Nigeria, and the extent of encroachment into water bodies. This study focuses on Lagos State, Nigeria, because it is one of the world's fastest-growing coastal cities and the country's commercial and economic capital. </a:t>
            </a:r>
            <a:endParaRPr lang="en-US" sz="2000" dirty="0">
              <a:effectLst/>
              <a:latin typeface="Arial" panose="020B0604020202020204" pitchFamily="34" charset="0"/>
              <a:ea typeface="Arial" panose="020B0604020202020204" pitchFamily="34" charset="0"/>
            </a:endParaRPr>
          </a:p>
        </p:txBody>
      </p:sp>
      <p:sp>
        <p:nvSpPr>
          <p:cNvPr id="9" name="Text Box 18">
            <a:extLst>
              <a:ext uri="{FF2B5EF4-FFF2-40B4-BE49-F238E27FC236}">
                <a16:creationId xmlns:a16="http://schemas.microsoft.com/office/drawing/2014/main" id="{CB792633-4054-4000-864E-61F51F1F40D7}"/>
              </a:ext>
            </a:extLst>
          </p:cNvPr>
          <p:cNvSpPr txBox="1">
            <a:spLocks noChangeArrowheads="1"/>
          </p:cNvSpPr>
          <p:nvPr/>
        </p:nvSpPr>
        <p:spPr bwMode="auto">
          <a:xfrm>
            <a:off x="574691" y="15602712"/>
            <a:ext cx="6172200" cy="523875"/>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3000" b="1" dirty="0">
                <a:solidFill>
                  <a:srgbClr val="FF0000"/>
                </a:solidFill>
              </a:rPr>
              <a:t>Techniques</a:t>
            </a:r>
          </a:p>
        </p:txBody>
      </p:sp>
      <p:sp>
        <p:nvSpPr>
          <p:cNvPr id="33" name="Text Box 18">
            <a:extLst>
              <a:ext uri="{FF2B5EF4-FFF2-40B4-BE49-F238E27FC236}">
                <a16:creationId xmlns:a16="http://schemas.microsoft.com/office/drawing/2014/main" id="{7473F4BE-8E56-4433-AE60-896014B53697}"/>
              </a:ext>
            </a:extLst>
          </p:cNvPr>
          <p:cNvSpPr txBox="1">
            <a:spLocks noChangeArrowheads="1"/>
          </p:cNvSpPr>
          <p:nvPr/>
        </p:nvSpPr>
        <p:spPr bwMode="auto">
          <a:xfrm>
            <a:off x="26571406" y="5239837"/>
            <a:ext cx="6172200" cy="523875"/>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3000" b="1" dirty="0">
                <a:solidFill>
                  <a:srgbClr val="FF0000"/>
                </a:solidFill>
              </a:rPr>
              <a:t>Results</a:t>
            </a:r>
          </a:p>
        </p:txBody>
      </p:sp>
      <p:pic>
        <p:nvPicPr>
          <p:cNvPr id="25" name="Picture 24" descr="Map&#10;&#10;Description automatically generated">
            <a:extLst>
              <a:ext uri="{FF2B5EF4-FFF2-40B4-BE49-F238E27FC236}">
                <a16:creationId xmlns:a16="http://schemas.microsoft.com/office/drawing/2014/main" id="{5A3D5848-3BEF-42CD-BDAA-4A959AEEC27C}"/>
              </a:ext>
            </a:extLst>
          </p:cNvPr>
          <p:cNvPicPr>
            <a:picLocks noChangeAspect="1"/>
          </p:cNvPicPr>
          <p:nvPr/>
        </p:nvPicPr>
        <p:blipFill rotWithShape="1">
          <a:blip r:embed="rId3">
            <a:extLst>
              <a:ext uri="{28A0092B-C50C-407E-A947-70E740481C1C}">
                <a14:useLocalDpi xmlns:a14="http://schemas.microsoft.com/office/drawing/2010/main" val="0"/>
              </a:ext>
            </a:extLst>
          </a:blip>
          <a:srcRect t="7773" r="7609" b="12215"/>
          <a:stretch/>
        </p:blipFill>
        <p:spPr>
          <a:xfrm>
            <a:off x="7402965" y="10669134"/>
            <a:ext cx="9703830" cy="5057945"/>
          </a:xfrm>
          <a:prstGeom prst="rect">
            <a:avLst/>
          </a:prstGeom>
          <a:ln w="38100">
            <a:solidFill>
              <a:srgbClr val="FF0000"/>
            </a:solidFill>
          </a:ln>
        </p:spPr>
      </p:pic>
      <p:sp>
        <p:nvSpPr>
          <p:cNvPr id="24" name="Text Box 18">
            <a:extLst>
              <a:ext uri="{FF2B5EF4-FFF2-40B4-BE49-F238E27FC236}">
                <a16:creationId xmlns:a16="http://schemas.microsoft.com/office/drawing/2014/main" id="{1290113D-979D-4205-8EBF-A1D506EBDF6D}"/>
              </a:ext>
            </a:extLst>
          </p:cNvPr>
          <p:cNvSpPr txBox="1">
            <a:spLocks noChangeArrowheads="1"/>
          </p:cNvSpPr>
          <p:nvPr/>
        </p:nvSpPr>
        <p:spPr bwMode="auto">
          <a:xfrm>
            <a:off x="489622" y="11994266"/>
            <a:ext cx="6172200" cy="523875"/>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3000" b="1" dirty="0">
                <a:solidFill>
                  <a:srgbClr val="FF0000"/>
                </a:solidFill>
              </a:rPr>
              <a:t>Aim and Objectives</a:t>
            </a:r>
          </a:p>
        </p:txBody>
      </p:sp>
      <p:sp>
        <p:nvSpPr>
          <p:cNvPr id="6" name="TextBox 5">
            <a:extLst>
              <a:ext uri="{FF2B5EF4-FFF2-40B4-BE49-F238E27FC236}">
                <a16:creationId xmlns:a16="http://schemas.microsoft.com/office/drawing/2014/main" id="{D854AD34-9F92-489D-988E-CE88F9999B1E}"/>
              </a:ext>
            </a:extLst>
          </p:cNvPr>
          <p:cNvSpPr txBox="1"/>
          <p:nvPr/>
        </p:nvSpPr>
        <p:spPr>
          <a:xfrm>
            <a:off x="574691" y="12619245"/>
            <a:ext cx="6172200" cy="2895152"/>
          </a:xfrm>
          <a:prstGeom prst="rect">
            <a:avLst/>
          </a:prstGeom>
          <a:noFill/>
        </p:spPr>
        <p:txBody>
          <a:bodyPr wrap="square" rtlCol="0">
            <a:spAutoFit/>
          </a:bodyPr>
          <a:lstStyle/>
          <a:p>
            <a:pPr marL="0" marR="0" algn="just">
              <a:lnSpc>
                <a:spcPct val="115000"/>
              </a:lnSpc>
              <a:spcBef>
                <a:spcPts val="0"/>
              </a:spcBef>
              <a:spcAft>
                <a:spcPts val="0"/>
              </a:spcAft>
            </a:pPr>
            <a:r>
              <a:rPr lang="en-US"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This analysis provides information for policy response towards urban development, expansion, and management.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a:lnSpc>
                <a:spcPct val="115000"/>
              </a:lnSpc>
              <a:spcBef>
                <a:spcPts val="0"/>
              </a:spcBef>
              <a:spcAft>
                <a:spcPts val="0"/>
              </a:spcAft>
              <a:buSzPts val="1000"/>
              <a:buFont typeface="Wingdings" panose="05000000000000000000" pitchFamily="2" charset="2"/>
              <a:buChar char="v"/>
              <a:tabLst>
                <a:tab pos="457200" algn="l"/>
              </a:tabLst>
            </a:pPr>
            <a:r>
              <a:rPr lang="en-US"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To identify and quantify land uses in the selected areas of Lagos in 2002 and 2020.</a:t>
            </a:r>
            <a:endParaRPr lang="en-US" sz="2000" dirty="0">
              <a:solidFill>
                <a:srgbClr val="0E101A"/>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a:lnSpc>
                <a:spcPct val="115000"/>
              </a:lnSpc>
              <a:spcBef>
                <a:spcPts val="0"/>
              </a:spcBef>
              <a:spcAft>
                <a:spcPts val="0"/>
              </a:spcAft>
              <a:buSzPts val="1000"/>
              <a:buFont typeface="Wingdings" panose="05000000000000000000" pitchFamily="2" charset="2"/>
              <a:buChar char="v"/>
              <a:tabLst>
                <a:tab pos="457200" algn="l"/>
              </a:tabLst>
            </a:pPr>
            <a:r>
              <a:rPr lang="en-US"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To calculate the LST of 2002 and 2020 in the study area.</a:t>
            </a:r>
            <a:endParaRPr lang="en-US" sz="2000" dirty="0">
              <a:solidFill>
                <a:srgbClr val="0E101A"/>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a:lnSpc>
                <a:spcPct val="115000"/>
              </a:lnSpc>
              <a:spcBef>
                <a:spcPts val="0"/>
              </a:spcBef>
              <a:spcAft>
                <a:spcPts val="0"/>
              </a:spcAft>
              <a:buSzPts val="1000"/>
              <a:buFont typeface="Wingdings" panose="05000000000000000000" pitchFamily="2" charset="2"/>
              <a:buChar char="v"/>
              <a:tabLst>
                <a:tab pos="457200" algn="l"/>
              </a:tabLst>
            </a:pPr>
            <a:r>
              <a:rPr lang="en-US"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To spatially understand the extent of encroachment into the water body between 2002 and 2020</a:t>
            </a:r>
            <a:r>
              <a:rPr lang="en-US" sz="2000" dirty="0">
                <a:solidFill>
                  <a:srgbClr val="0E101A"/>
                </a:solidFill>
                <a:effectLst/>
                <a:latin typeface="Times New Roman" panose="02020603050405020304" pitchFamily="18" charset="0"/>
                <a:ea typeface="Times New Roman" panose="02020603050405020304" pitchFamily="18" charset="0"/>
              </a:rPr>
              <a:t>.</a:t>
            </a:r>
            <a:endParaRPr lang="en-US" sz="2000" dirty="0">
              <a:solidFill>
                <a:srgbClr val="0E101A"/>
              </a:solidFill>
              <a:effectLst/>
              <a:latin typeface="Arial" panose="020B0604020202020204" pitchFamily="34" charset="0"/>
              <a:ea typeface="Arial" panose="020B0604020202020204" pitchFamily="34" charset="0"/>
            </a:endParaRPr>
          </a:p>
        </p:txBody>
      </p:sp>
      <p:sp>
        <p:nvSpPr>
          <p:cNvPr id="16" name="TextBox 15">
            <a:extLst>
              <a:ext uri="{FF2B5EF4-FFF2-40B4-BE49-F238E27FC236}">
                <a16:creationId xmlns:a16="http://schemas.microsoft.com/office/drawing/2014/main" id="{10A0352A-B91F-40A9-8637-D0AC5CAE3312}"/>
              </a:ext>
            </a:extLst>
          </p:cNvPr>
          <p:cNvSpPr txBox="1"/>
          <p:nvPr/>
        </p:nvSpPr>
        <p:spPr>
          <a:xfrm>
            <a:off x="26590456" y="5807156"/>
            <a:ext cx="5692522" cy="4665188"/>
          </a:xfrm>
          <a:prstGeom prst="rect">
            <a:avLst/>
          </a:prstGeom>
          <a:noFill/>
        </p:spPr>
        <p:txBody>
          <a:bodyPr wrap="square" rtlCol="0">
            <a:spAutoFit/>
          </a:bodyPr>
          <a:lstStyle/>
          <a:p>
            <a:pPr algn="just">
              <a:lnSpc>
                <a:spcPct val="115000"/>
              </a:lnSpc>
              <a:spcBef>
                <a:spcPts val="0"/>
              </a:spcBef>
              <a:spcAft>
                <a:spcPts val="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The accuracy assessment was above </a:t>
            </a:r>
            <a:r>
              <a:rPr lang="en-US" sz="2000" dirty="0">
                <a:latin typeface="Times New Roman" panose="02020603050405020304" pitchFamily="18" charset="0"/>
                <a:ea typeface="Arial" panose="020B0604020202020204" pitchFamily="34" charset="0"/>
                <a:cs typeface="Times New Roman" panose="02020603050405020304" pitchFamily="18" charset="0"/>
              </a:rPr>
              <a:t>85</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In 2002, the predominant land uses were forest, wetland, and water (see Table 1 below). There were also a few developments on the west side of the map. This same year, the  average surface temperature </a:t>
            </a:r>
            <a:r>
              <a:rPr lang="en-US" sz="2000" dirty="0">
                <a:latin typeface="Times New Roman" panose="02020603050405020304" pitchFamily="18" charset="0"/>
                <a:ea typeface="Arial" panose="020B0604020202020204" pitchFamily="34" charset="0"/>
                <a:cs typeface="Times New Roman" panose="02020603050405020304" pitchFamily="18" charset="0"/>
              </a:rPr>
              <a:t>was 33</a:t>
            </a:r>
            <a:r>
              <a:rPr lang="en-US" sz="2000" baseline="30000" dirty="0">
                <a:effectLst/>
                <a:latin typeface="Times New Roman" panose="02020603050405020304" pitchFamily="18" charset="0"/>
                <a:ea typeface="Arial" panose="020B0604020202020204" pitchFamily="34" charset="0"/>
                <a:cs typeface="Times New Roman" panose="02020603050405020304" pitchFamily="18" charset="0"/>
              </a:rPr>
              <a:t>0</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C. In 2020, the land use revealed the study area to be highly developed (see Table 1 below), The average surface temperature was 64</a:t>
            </a:r>
            <a:r>
              <a:rPr lang="en-US" sz="2000" baseline="30000" dirty="0">
                <a:effectLst/>
                <a:latin typeface="Times New Roman" panose="02020603050405020304" pitchFamily="18" charset="0"/>
                <a:ea typeface="Arial" panose="020B0604020202020204" pitchFamily="34" charset="0"/>
                <a:cs typeface="Times New Roman" panose="02020603050405020304" pitchFamily="18" charset="0"/>
              </a:rPr>
              <a:t>0</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C. This reveals a positive correlation between urbanization and land surface temperature. Changes across the classes are shown in the Table below. The land reclamation map reveals that about </a:t>
            </a:r>
            <a:r>
              <a:rPr lang="en-US" sz="2000" dirty="0">
                <a:latin typeface="Times New Roman" panose="02020603050405020304" pitchFamily="18" charset="0"/>
                <a:ea typeface="Arial" panose="020B0604020202020204" pitchFamily="34" charset="0"/>
                <a:cs typeface="Times New Roman" panose="02020603050405020304" pitchFamily="18" charset="0"/>
              </a:rPr>
              <a:t>34</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latin typeface="Times New Roman" panose="02020603050405020304" pitchFamily="18" charset="0"/>
                <a:ea typeface="Arial" panose="020B0604020202020204" pitchFamily="34" charset="0"/>
                <a:cs typeface="Times New Roman" panose="02020603050405020304" pitchFamily="18" charset="0"/>
              </a:rPr>
              <a:t>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of water was reclaimed between 2002 and 2020. </a:t>
            </a:r>
          </a:p>
        </p:txBody>
      </p:sp>
      <p:sp>
        <p:nvSpPr>
          <p:cNvPr id="19" name="TextBox 18">
            <a:extLst>
              <a:ext uri="{FF2B5EF4-FFF2-40B4-BE49-F238E27FC236}">
                <a16:creationId xmlns:a16="http://schemas.microsoft.com/office/drawing/2014/main" id="{B3328B00-CFEE-45F5-92FE-B721FE97F572}"/>
              </a:ext>
            </a:extLst>
          </p:cNvPr>
          <p:cNvSpPr txBox="1"/>
          <p:nvPr/>
        </p:nvSpPr>
        <p:spPr>
          <a:xfrm>
            <a:off x="26686789" y="13709915"/>
            <a:ext cx="4114800" cy="553998"/>
          </a:xfrm>
          <a:prstGeom prst="rect">
            <a:avLst/>
          </a:prstGeom>
          <a:noFill/>
        </p:spPr>
        <p:txBody>
          <a:bodyPr wrap="square" rtlCol="0">
            <a:spAutoFit/>
          </a:bodyPr>
          <a:lstStyle/>
          <a:p>
            <a:pPr algn="l"/>
            <a:r>
              <a:rPr lang="en-US" sz="3000" b="1" dirty="0">
                <a:solidFill>
                  <a:srgbClr val="FF0000"/>
                </a:solidFill>
              </a:rPr>
              <a:t>Conclusion</a:t>
            </a:r>
          </a:p>
        </p:txBody>
      </p:sp>
      <p:sp>
        <p:nvSpPr>
          <p:cNvPr id="20" name="TextBox 19">
            <a:extLst>
              <a:ext uri="{FF2B5EF4-FFF2-40B4-BE49-F238E27FC236}">
                <a16:creationId xmlns:a16="http://schemas.microsoft.com/office/drawing/2014/main" id="{97DC035C-B1E6-446D-A6A8-9492E7715484}"/>
              </a:ext>
            </a:extLst>
          </p:cNvPr>
          <p:cNvSpPr txBox="1"/>
          <p:nvPr/>
        </p:nvSpPr>
        <p:spPr>
          <a:xfrm>
            <a:off x="26671549" y="16966437"/>
            <a:ext cx="4724400" cy="553998"/>
          </a:xfrm>
          <a:prstGeom prst="rect">
            <a:avLst/>
          </a:prstGeom>
          <a:noFill/>
        </p:spPr>
        <p:txBody>
          <a:bodyPr wrap="square" rtlCol="0">
            <a:spAutoFit/>
          </a:bodyPr>
          <a:lstStyle/>
          <a:p>
            <a:pPr algn="l"/>
            <a:r>
              <a:rPr lang="en-US" sz="3000" b="1" dirty="0">
                <a:solidFill>
                  <a:srgbClr val="FF0000"/>
                </a:solidFill>
              </a:rPr>
              <a:t>References</a:t>
            </a:r>
          </a:p>
        </p:txBody>
      </p:sp>
      <p:sp>
        <p:nvSpPr>
          <p:cNvPr id="21" name="TextBox 20">
            <a:extLst>
              <a:ext uri="{FF2B5EF4-FFF2-40B4-BE49-F238E27FC236}">
                <a16:creationId xmlns:a16="http://schemas.microsoft.com/office/drawing/2014/main" id="{DB345C7F-E0DA-4727-8412-5A50CCD6EC9D}"/>
              </a:ext>
            </a:extLst>
          </p:cNvPr>
          <p:cNvSpPr txBox="1"/>
          <p:nvPr/>
        </p:nvSpPr>
        <p:spPr>
          <a:xfrm>
            <a:off x="26491312" y="14316148"/>
            <a:ext cx="5937466"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study area is highly urbanizing, and reclamation is part of the process of increasing the amount of land available. There is evidence of changes in temperature which could lead to dramatic negative changes such as sea level rises, warmer ocean temperatures, increase in extreme weather events, and some diseases and pests. It is thus recommended that policies are put in place to control developments, and reclamation practices. </a:t>
            </a:r>
          </a:p>
        </p:txBody>
      </p:sp>
      <p:sp>
        <p:nvSpPr>
          <p:cNvPr id="28" name="TextBox 27">
            <a:extLst>
              <a:ext uri="{FF2B5EF4-FFF2-40B4-BE49-F238E27FC236}">
                <a16:creationId xmlns:a16="http://schemas.microsoft.com/office/drawing/2014/main" id="{DBF8F2AB-A36D-4B5B-A5F6-E2626C7FA7FF}"/>
              </a:ext>
            </a:extLst>
          </p:cNvPr>
          <p:cNvSpPr txBox="1"/>
          <p:nvPr/>
        </p:nvSpPr>
        <p:spPr>
          <a:xfrm>
            <a:off x="26345513" y="17504731"/>
            <a:ext cx="5937465" cy="3170099"/>
          </a:xfrm>
          <a:prstGeom prst="rect">
            <a:avLst/>
          </a:prstGeom>
          <a:noFill/>
        </p:spPr>
        <p:txBody>
          <a:bodyPr wrap="square" rtlCol="0">
            <a:spAutoFit/>
          </a:bodyPr>
          <a:lstStyle/>
          <a:p>
            <a:pPr algn="l"/>
            <a:r>
              <a:rPr lang="en-US" sz="2000" dirty="0">
                <a:effectLst/>
              </a:rPr>
              <a:t>Oppong, J. (2021, July 11). </a:t>
            </a:r>
            <a:r>
              <a:rPr lang="en-US" sz="2000" i="1" dirty="0">
                <a:effectLst/>
              </a:rPr>
              <a:t>How to use </a:t>
            </a:r>
            <a:r>
              <a:rPr lang="en-US" sz="2000" i="1" dirty="0" err="1">
                <a:effectLst/>
              </a:rPr>
              <a:t>arcgis</a:t>
            </a:r>
            <a:endParaRPr lang="en-US" sz="2000" i="1" dirty="0"/>
          </a:p>
          <a:p>
            <a:pPr algn="l"/>
            <a:r>
              <a:rPr lang="en-US" sz="2000" i="1" dirty="0">
                <a:effectLst/>
              </a:rPr>
              <a:t>	pro to map urban heat islands</a:t>
            </a:r>
            <a:r>
              <a:rPr lang="en-US" sz="2000" dirty="0">
                <a:effectLst/>
              </a:rPr>
              <a:t>. GIS 	Lounge. 	Retrieved May 4, 2022, from 	</a:t>
            </a:r>
            <a:r>
              <a:rPr lang="en-US" sz="2000" dirty="0">
                <a:effectLst/>
                <a:hlinkClick r:id="rId4"/>
              </a:rPr>
              <a:t>https://www.gislounge.com/how-to-use-</a:t>
            </a:r>
            <a:r>
              <a:rPr lang="en-US" sz="2000" dirty="0">
                <a:effectLst/>
              </a:rPr>
              <a:t>	</a:t>
            </a:r>
            <a:r>
              <a:rPr lang="en-US" sz="2000" dirty="0" err="1">
                <a:effectLst/>
              </a:rPr>
              <a:t>arcgis</a:t>
            </a:r>
            <a:r>
              <a:rPr lang="en-US" sz="2000" dirty="0">
                <a:effectLst/>
              </a:rPr>
              <a:t>-pro-to-map-urban-heat-	islands/?msclkid=c8dd76e4a98011ecbdf	d7f982c9f074f </a:t>
            </a:r>
          </a:p>
          <a:p>
            <a:pPr algn="l"/>
            <a:r>
              <a:rPr lang="en-US" sz="2000" dirty="0">
                <a:effectLst/>
                <a:latin typeface="Times New Roman" panose="02020603050405020304" pitchFamily="18" charset="0"/>
                <a:cs typeface="Times New Roman" panose="02020603050405020304" pitchFamily="18" charset="0"/>
              </a:rPr>
              <a:t>Survey, U. S. G. S.- U. S. G. (n.d.). </a:t>
            </a:r>
            <a:r>
              <a:rPr lang="en-US" sz="2000" i="1" dirty="0" err="1">
                <a:effectLst/>
                <a:latin typeface="Times New Roman" panose="02020603050405020304" pitchFamily="18" charset="0"/>
                <a:cs typeface="Times New Roman" panose="02020603050405020304" pitchFamily="18" charset="0"/>
              </a:rPr>
              <a:t>Earthexplorer</a:t>
            </a:r>
            <a:r>
              <a:rPr lang="en-US" sz="2000" dirty="0">
                <a:effectLst/>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EarthExplorer</a:t>
            </a:r>
            <a:r>
              <a:rPr lang="en-US" sz="2000" dirty="0">
                <a:effectLst/>
                <a:latin typeface="Times New Roman" panose="02020603050405020304" pitchFamily="18" charset="0"/>
                <a:cs typeface="Times New Roman" panose="02020603050405020304" pitchFamily="18" charset="0"/>
              </a:rPr>
              <a:t>. Retrieved May 4, 2022, 	from https://earthexplorer.usgs.gov</a:t>
            </a:r>
            <a:r>
              <a:rPr lang="en-US" sz="2000" dirty="0">
                <a:effectLst/>
              </a:rPr>
              <a:t>/ </a:t>
            </a:r>
          </a:p>
        </p:txBody>
      </p:sp>
      <p:pic>
        <p:nvPicPr>
          <p:cNvPr id="17" name="Picture 16" descr="A picture containing chart&#10;&#10;Description automatically generated">
            <a:extLst>
              <a:ext uri="{FF2B5EF4-FFF2-40B4-BE49-F238E27FC236}">
                <a16:creationId xmlns:a16="http://schemas.microsoft.com/office/drawing/2014/main" id="{70D15C0D-72F4-4496-8D6E-78D395D5623D}"/>
              </a:ext>
            </a:extLst>
          </p:cNvPr>
          <p:cNvPicPr>
            <a:picLocks noChangeAspect="1"/>
          </p:cNvPicPr>
          <p:nvPr/>
        </p:nvPicPr>
        <p:blipFill rotWithShape="1">
          <a:blip r:embed="rId5">
            <a:extLst>
              <a:ext uri="{28A0092B-C50C-407E-A947-70E740481C1C}">
                <a14:useLocalDpi xmlns:a14="http://schemas.microsoft.com/office/drawing/2010/main" val="0"/>
              </a:ext>
            </a:extLst>
          </a:blip>
          <a:srcRect l="3783" t="7839" r="6815" b="17451"/>
          <a:stretch/>
        </p:blipFill>
        <p:spPr>
          <a:xfrm>
            <a:off x="17313453" y="10669134"/>
            <a:ext cx="8825399" cy="5057945"/>
          </a:xfrm>
          <a:prstGeom prst="rect">
            <a:avLst/>
          </a:prstGeom>
          <a:ln w="38100">
            <a:solidFill>
              <a:srgbClr val="FF0000"/>
            </a:solidFill>
          </a:ln>
        </p:spPr>
      </p:pic>
      <p:pic>
        <p:nvPicPr>
          <p:cNvPr id="31" name="Picture 30" descr="A picture containing chart&#10;&#10;Description automatically generated">
            <a:extLst>
              <a:ext uri="{FF2B5EF4-FFF2-40B4-BE49-F238E27FC236}">
                <a16:creationId xmlns:a16="http://schemas.microsoft.com/office/drawing/2014/main" id="{0D8A6053-9874-40A7-8BEB-611C443D2EA6}"/>
              </a:ext>
            </a:extLst>
          </p:cNvPr>
          <p:cNvPicPr>
            <a:picLocks noChangeAspect="1"/>
          </p:cNvPicPr>
          <p:nvPr/>
        </p:nvPicPr>
        <p:blipFill rotWithShape="1">
          <a:blip r:embed="rId6">
            <a:extLst>
              <a:ext uri="{28A0092B-C50C-407E-A947-70E740481C1C}">
                <a14:useLocalDpi xmlns:a14="http://schemas.microsoft.com/office/drawing/2010/main" val="0"/>
              </a:ext>
            </a:extLst>
          </a:blip>
          <a:srcRect l="3785" t="7840" r="7572" b="19424"/>
          <a:stretch/>
        </p:blipFill>
        <p:spPr>
          <a:xfrm>
            <a:off x="17313454" y="15968489"/>
            <a:ext cx="8825399" cy="5005830"/>
          </a:xfrm>
          <a:prstGeom prst="rect">
            <a:avLst/>
          </a:prstGeom>
          <a:ln w="38100">
            <a:solidFill>
              <a:srgbClr val="FF0000"/>
            </a:solidFill>
          </a:ln>
        </p:spPr>
      </p:pic>
      <p:pic>
        <p:nvPicPr>
          <p:cNvPr id="5" name="Picture 4" descr="Map&#10;&#10;Description automatically generated">
            <a:extLst>
              <a:ext uri="{FF2B5EF4-FFF2-40B4-BE49-F238E27FC236}">
                <a16:creationId xmlns:a16="http://schemas.microsoft.com/office/drawing/2014/main" id="{6E495A82-4A10-5531-C469-9D9FA6956D32}"/>
              </a:ext>
            </a:extLst>
          </p:cNvPr>
          <p:cNvPicPr>
            <a:picLocks noChangeAspect="1"/>
          </p:cNvPicPr>
          <p:nvPr/>
        </p:nvPicPr>
        <p:blipFill rotWithShape="1">
          <a:blip r:embed="rId7">
            <a:extLst>
              <a:ext uri="{28A0092B-C50C-407E-A947-70E740481C1C}">
                <a14:useLocalDpi xmlns:a14="http://schemas.microsoft.com/office/drawing/2010/main" val="0"/>
              </a:ext>
            </a:extLst>
          </a:blip>
          <a:srcRect l="3026" t="7840" r="6057" b="17450"/>
          <a:stretch/>
        </p:blipFill>
        <p:spPr>
          <a:xfrm>
            <a:off x="7402965" y="15968488"/>
            <a:ext cx="9690880" cy="4983341"/>
          </a:xfrm>
          <a:prstGeom prst="rect">
            <a:avLst/>
          </a:prstGeom>
          <a:ln w="38100">
            <a:solidFill>
              <a:srgbClr val="FF0000"/>
            </a:solidFill>
          </a:ln>
        </p:spPr>
      </p:pic>
      <p:pic>
        <p:nvPicPr>
          <p:cNvPr id="8" name="Picture 7" descr="Chart&#10;&#10;Description automatically generated with medium confidence">
            <a:extLst>
              <a:ext uri="{FF2B5EF4-FFF2-40B4-BE49-F238E27FC236}">
                <a16:creationId xmlns:a16="http://schemas.microsoft.com/office/drawing/2014/main" id="{69DB3469-5645-A603-16D7-18A3DE7325CE}"/>
              </a:ext>
            </a:extLst>
          </p:cNvPr>
          <p:cNvPicPr>
            <a:picLocks noChangeAspect="1"/>
          </p:cNvPicPr>
          <p:nvPr/>
        </p:nvPicPr>
        <p:blipFill rotWithShape="1">
          <a:blip r:embed="rId8">
            <a:extLst>
              <a:ext uri="{28A0092B-C50C-407E-A947-70E740481C1C}">
                <a14:useLocalDpi xmlns:a14="http://schemas.microsoft.com/office/drawing/2010/main" val="0"/>
              </a:ext>
            </a:extLst>
          </a:blip>
          <a:srcRect l="-4" t="5296" r="8330" b="27501"/>
          <a:stretch/>
        </p:blipFill>
        <p:spPr>
          <a:xfrm>
            <a:off x="17313454" y="5156631"/>
            <a:ext cx="8825398" cy="5329185"/>
          </a:xfrm>
          <a:prstGeom prst="rect">
            <a:avLst/>
          </a:prstGeom>
          <a:ln w="38100">
            <a:solidFill>
              <a:srgbClr val="FF0000"/>
            </a:solidFill>
          </a:ln>
        </p:spPr>
      </p:pic>
      <p:sp>
        <p:nvSpPr>
          <p:cNvPr id="29" name="TextBox 28">
            <a:extLst>
              <a:ext uri="{FF2B5EF4-FFF2-40B4-BE49-F238E27FC236}">
                <a16:creationId xmlns:a16="http://schemas.microsoft.com/office/drawing/2014/main" id="{29B604FD-0F56-2F2F-2EC5-3C2F8F8B28F9}"/>
              </a:ext>
            </a:extLst>
          </p:cNvPr>
          <p:cNvSpPr txBox="1"/>
          <p:nvPr/>
        </p:nvSpPr>
        <p:spPr>
          <a:xfrm>
            <a:off x="425771" y="16149417"/>
            <a:ext cx="7848598" cy="4295022"/>
          </a:xfrm>
          <a:prstGeom prst="rect">
            <a:avLst/>
          </a:prstGeom>
          <a:noFill/>
        </p:spPr>
        <p:txBody>
          <a:bodyPr wrap="square" rtlCol="0">
            <a:spAutoFit/>
          </a:bodyPr>
          <a:lstStyle/>
          <a:p>
            <a:pPr marL="342900" marR="0" lvl="0" indent="-342900" algn="just">
              <a:lnSpc>
                <a:spcPct val="115000"/>
              </a:lnSpc>
              <a:spcBef>
                <a:spcPts val="0"/>
              </a:spcBef>
              <a:spcAft>
                <a:spcPts val="0"/>
              </a:spcAft>
              <a:buFont typeface="Wingdings" panose="05000000000000000000" pitchFamily="2" charset="2"/>
              <a:buChar char="q"/>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Data set: Level 2 Landsat imageries</a:t>
            </a:r>
          </a:p>
          <a:p>
            <a:pPr marL="342900" marR="0" lvl="0" indent="-342900" algn="just">
              <a:lnSpc>
                <a:spcPct val="115000"/>
              </a:lnSpc>
              <a:spcBef>
                <a:spcPts val="0"/>
              </a:spcBef>
              <a:spcAft>
                <a:spcPts val="0"/>
              </a:spcAft>
              <a:buFont typeface="Wingdings" panose="05000000000000000000" pitchFamily="2" charset="2"/>
              <a:buChar char="q"/>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Tools and Techniques: ArcGIS PRO ModelBuilder: </a:t>
            </a:r>
          </a:p>
          <a:p>
            <a:pPr marL="342900" marR="0" lvl="0" indent="-342900" algn="just">
              <a:lnSpc>
                <a:spcPct val="115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Arial" panose="020B0604020202020204" pitchFamily="34" charset="0"/>
                <a:cs typeface="Times New Roman" panose="02020603050405020304" pitchFamily="18" charset="0"/>
              </a:rPr>
              <a:t>Extraction Toolset</a:t>
            </a:r>
          </a:p>
          <a:p>
            <a:pPr marL="342900" marR="0" lvl="0" indent="-342900" algn="just">
              <a:lnSpc>
                <a:spcPct val="115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Raster Mosaic</a:t>
            </a:r>
          </a:p>
          <a:p>
            <a:pPr marL="342900" marR="0" lvl="0" indent="-342900" algn="just">
              <a:lnSpc>
                <a:spcPct val="115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Classification &amp; Pattern Recognition Toolset</a:t>
            </a:r>
          </a:p>
          <a:p>
            <a:pPr algn="just">
              <a:lnSpc>
                <a:spcPct val="115000"/>
              </a:lnSpc>
              <a:spcBef>
                <a:spcPts val="0"/>
              </a:spcBef>
              <a:spcAft>
                <a:spcPts val="0"/>
              </a:spcAft>
            </a:pPr>
            <a:r>
              <a:rPr lang="en-US" sz="2000" dirty="0">
                <a:latin typeface="Times New Roman" panose="02020603050405020304" pitchFamily="18" charset="0"/>
                <a:ea typeface="Arial" panose="020B0604020202020204" pitchFamily="34" charset="0"/>
                <a:cs typeface="Times New Roman" panose="02020603050405020304" pitchFamily="18" charset="0"/>
              </a:rPr>
              <a:t>	Random Trees Classification</a:t>
            </a:r>
          </a:p>
          <a:p>
            <a:pPr algn="just">
              <a:lnSpc>
                <a:spcPct val="115000"/>
              </a:lnSpc>
              <a:spcBef>
                <a:spcPts val="0"/>
              </a:spcBef>
              <a:spcAft>
                <a:spcPts val="0"/>
              </a:spcAft>
            </a:pPr>
            <a:r>
              <a:rPr lang="en-US" sz="2000" dirty="0">
                <a:latin typeface="Times New Roman" panose="02020603050405020304" pitchFamily="18" charset="0"/>
                <a:ea typeface="Arial" panose="020B0604020202020204" pitchFamily="34" charset="0"/>
                <a:cs typeface="Times New Roman" panose="02020603050405020304" pitchFamily="18" charset="0"/>
              </a:rPr>
              <a:t>	Accuracy Assessment</a:t>
            </a:r>
          </a:p>
          <a:p>
            <a:pPr marL="342900" indent="-342900" algn="just">
              <a:lnSpc>
                <a:spcPct val="115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Arial" panose="020B0604020202020204" pitchFamily="34" charset="0"/>
                <a:cs typeface="Times New Roman" panose="02020603050405020304" pitchFamily="18" charset="0"/>
              </a:rPr>
              <a:t>Zonal toolset</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p>
          <a:p>
            <a:pPr marL="342900" indent="-342900" algn="just">
              <a:lnSpc>
                <a:spcPct val="115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Arial" panose="020B0604020202020204" pitchFamily="34" charset="0"/>
                <a:cs typeface="Times New Roman" panose="02020603050405020304" pitchFamily="18" charset="0"/>
              </a:rPr>
              <a:t>Local Toolset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Arial" panose="020B0604020202020204" pitchFamily="34" charset="0"/>
                <a:cs typeface="Times New Roman" panose="02020603050405020304" pitchFamily="18" charset="0"/>
              </a:rPr>
              <a:t>Normalized Difference  Indices</a:t>
            </a:r>
          </a:p>
          <a:p>
            <a:pPr marL="342900" marR="0" lvl="0" indent="-342900" algn="just">
              <a:lnSpc>
                <a:spcPct val="115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Raster </a:t>
            </a:r>
            <a:r>
              <a:rPr lang="en-US" sz="2000" dirty="0">
                <a:latin typeface="Times New Roman" panose="02020603050405020304" pitchFamily="18" charset="0"/>
                <a:ea typeface="Arial" panose="020B0604020202020204" pitchFamily="34" charset="0"/>
                <a:cs typeface="Times New Roman" panose="02020603050405020304" pitchFamily="18" charset="0"/>
              </a:rPr>
              <a:t>Math</a:t>
            </a:r>
          </a:p>
          <a:p>
            <a:pPr marR="0" lvl="0" algn="just">
              <a:lnSpc>
                <a:spcPct val="115000"/>
              </a:lnSpc>
              <a:spcBef>
                <a:spcPts val="0"/>
              </a:spcBef>
              <a:spcAft>
                <a:spcPts val="0"/>
              </a:spcAft>
            </a:pPr>
            <a:r>
              <a:rPr lang="en-US" sz="1900" dirty="0">
                <a:latin typeface="Times New Roman" panose="02020603050405020304" pitchFamily="18" charset="0"/>
                <a:ea typeface="Arial" panose="020B0604020202020204" pitchFamily="34" charset="0"/>
                <a:cs typeface="Times New Roman" panose="02020603050405020304" pitchFamily="18" charset="0"/>
              </a:rPr>
              <a:t>	</a:t>
            </a:r>
            <a:endParaRPr lang="en-US" dirty="0"/>
          </a:p>
        </p:txBody>
      </p:sp>
      <p:pic>
        <p:nvPicPr>
          <p:cNvPr id="30" name="Picture 29" descr="A picture containing timeline&#10;&#10;Description automatically generated">
            <a:extLst>
              <a:ext uri="{FF2B5EF4-FFF2-40B4-BE49-F238E27FC236}">
                <a16:creationId xmlns:a16="http://schemas.microsoft.com/office/drawing/2014/main" id="{4D1594D0-B6B3-A5A5-3CC8-CA4395CA1EBD}"/>
              </a:ext>
            </a:extLst>
          </p:cNvPr>
          <p:cNvPicPr>
            <a:picLocks noChangeAspect="1"/>
          </p:cNvPicPr>
          <p:nvPr/>
        </p:nvPicPr>
        <p:blipFill rotWithShape="1">
          <a:blip r:embed="rId9">
            <a:extLst>
              <a:ext uri="{28A0092B-C50C-407E-A947-70E740481C1C}">
                <a14:useLocalDpi xmlns:a14="http://schemas.microsoft.com/office/drawing/2010/main" val="0"/>
              </a:ext>
            </a:extLst>
          </a:blip>
          <a:srcRect l="25708" t="28316" r="45185"/>
          <a:stretch/>
        </p:blipFill>
        <p:spPr>
          <a:xfrm>
            <a:off x="7411707" y="5156631"/>
            <a:ext cx="4274772" cy="5329186"/>
          </a:xfrm>
          <a:prstGeom prst="rect">
            <a:avLst/>
          </a:prstGeom>
          <a:ln w="38100">
            <a:solidFill>
              <a:srgbClr val="FF0000"/>
            </a:solidFill>
          </a:ln>
        </p:spPr>
      </p:pic>
      <p:sp>
        <p:nvSpPr>
          <p:cNvPr id="7" name="TextBox 6">
            <a:extLst>
              <a:ext uri="{FF2B5EF4-FFF2-40B4-BE49-F238E27FC236}">
                <a16:creationId xmlns:a16="http://schemas.microsoft.com/office/drawing/2014/main" id="{EE5705CE-45F2-B6F2-97F9-6F559CF4D9FA}"/>
              </a:ext>
            </a:extLst>
          </p:cNvPr>
          <p:cNvSpPr txBox="1"/>
          <p:nvPr/>
        </p:nvSpPr>
        <p:spPr>
          <a:xfrm>
            <a:off x="6147092" y="5108832"/>
            <a:ext cx="3274427" cy="353943"/>
          </a:xfrm>
          <a:prstGeom prst="rect">
            <a:avLst/>
          </a:prstGeom>
          <a:noFill/>
        </p:spPr>
        <p:txBody>
          <a:bodyPr wrap="square" rtlCol="0">
            <a:spAutoFit/>
          </a:bodyPr>
          <a:lstStyle/>
          <a:p>
            <a:r>
              <a:rPr lang="en-US" b="1" dirty="0">
                <a:solidFill>
                  <a:srgbClr val="FF0000"/>
                </a:solidFill>
              </a:rPr>
              <a:t>Image Classification</a:t>
            </a:r>
          </a:p>
        </p:txBody>
      </p:sp>
      <p:pic>
        <p:nvPicPr>
          <p:cNvPr id="14" name="Picture 13" descr="Chart&#10;&#10;Description automatically generated with medium confidence">
            <a:extLst>
              <a:ext uri="{FF2B5EF4-FFF2-40B4-BE49-F238E27FC236}">
                <a16:creationId xmlns:a16="http://schemas.microsoft.com/office/drawing/2014/main" id="{D5872728-3237-D96F-1B85-3223817EBC89}"/>
              </a:ext>
            </a:extLst>
          </p:cNvPr>
          <p:cNvPicPr>
            <a:picLocks noChangeAspect="1"/>
          </p:cNvPicPr>
          <p:nvPr/>
        </p:nvPicPr>
        <p:blipFill rotWithShape="1">
          <a:blip r:embed="rId10">
            <a:extLst>
              <a:ext uri="{28A0092B-C50C-407E-A947-70E740481C1C}">
                <a14:useLocalDpi xmlns:a14="http://schemas.microsoft.com/office/drawing/2010/main" val="0"/>
              </a:ext>
            </a:extLst>
          </a:blip>
          <a:srcRect l="18163" t="13607" r="42555" b="47179"/>
          <a:stretch/>
        </p:blipFill>
        <p:spPr>
          <a:xfrm>
            <a:off x="11686479" y="5156632"/>
            <a:ext cx="5420316" cy="5329185"/>
          </a:xfrm>
          <a:prstGeom prst="rect">
            <a:avLst/>
          </a:prstGeom>
          <a:ln w="38100">
            <a:solidFill>
              <a:srgbClr val="FF0000"/>
            </a:solidFill>
          </a:ln>
        </p:spPr>
      </p:pic>
      <p:sp>
        <p:nvSpPr>
          <p:cNvPr id="11" name="TextBox 10">
            <a:extLst>
              <a:ext uri="{FF2B5EF4-FFF2-40B4-BE49-F238E27FC236}">
                <a16:creationId xmlns:a16="http://schemas.microsoft.com/office/drawing/2014/main" id="{6EED3BEC-E84A-2663-87AD-4C8665B76573}"/>
              </a:ext>
            </a:extLst>
          </p:cNvPr>
          <p:cNvSpPr txBox="1"/>
          <p:nvPr/>
        </p:nvSpPr>
        <p:spPr>
          <a:xfrm>
            <a:off x="11385055" y="5261902"/>
            <a:ext cx="1752600" cy="353943"/>
          </a:xfrm>
          <a:prstGeom prst="rect">
            <a:avLst/>
          </a:prstGeom>
          <a:noFill/>
        </p:spPr>
        <p:txBody>
          <a:bodyPr wrap="square" rtlCol="0">
            <a:spAutoFit/>
          </a:bodyPr>
          <a:lstStyle/>
          <a:p>
            <a:r>
              <a:rPr lang="en-US" b="1" dirty="0">
                <a:solidFill>
                  <a:srgbClr val="FF0000"/>
                </a:solidFill>
              </a:rPr>
              <a:t>LST</a:t>
            </a:r>
          </a:p>
        </p:txBody>
      </p:sp>
      <p:pic>
        <p:nvPicPr>
          <p:cNvPr id="23" name="Picture 22">
            <a:extLst>
              <a:ext uri="{FF2B5EF4-FFF2-40B4-BE49-F238E27FC236}">
                <a16:creationId xmlns:a16="http://schemas.microsoft.com/office/drawing/2014/main" id="{9792F0F6-6D73-0D69-5876-8E3CF47DC6FC}"/>
              </a:ext>
            </a:extLst>
          </p:cNvPr>
          <p:cNvPicPr>
            <a:picLocks noChangeAspect="1"/>
          </p:cNvPicPr>
          <p:nvPr/>
        </p:nvPicPr>
        <p:blipFill>
          <a:blip r:embed="rId11"/>
          <a:stretch>
            <a:fillRect/>
          </a:stretch>
        </p:blipFill>
        <p:spPr>
          <a:xfrm>
            <a:off x="26671549" y="10908893"/>
            <a:ext cx="5692523" cy="2600554"/>
          </a:xfrm>
          <a:prstGeom prst="rect">
            <a:avLst/>
          </a:prstGeom>
        </p:spPr>
      </p:pic>
      <p:sp>
        <p:nvSpPr>
          <p:cNvPr id="3" name="TextBox 2">
            <a:extLst>
              <a:ext uri="{FF2B5EF4-FFF2-40B4-BE49-F238E27FC236}">
                <a16:creationId xmlns:a16="http://schemas.microsoft.com/office/drawing/2014/main" id="{7EC12AA7-1118-9131-9880-55DF4DB758C5}"/>
              </a:ext>
            </a:extLst>
          </p:cNvPr>
          <p:cNvSpPr txBox="1"/>
          <p:nvPr/>
        </p:nvSpPr>
        <p:spPr>
          <a:xfrm>
            <a:off x="26590456" y="10515788"/>
            <a:ext cx="3505200" cy="400110"/>
          </a:xfrm>
          <a:prstGeom prst="rect">
            <a:avLst/>
          </a:prstGeom>
          <a:noFill/>
        </p:spPr>
        <p:txBody>
          <a:bodyPr wrap="square" rtlCol="0">
            <a:spAutoFit/>
          </a:bodyPr>
          <a:lstStyle/>
          <a:p>
            <a:pPr algn="l"/>
            <a:r>
              <a:rPr lang="en-US" sz="2000" dirty="0">
                <a:solidFill>
                  <a:srgbClr val="FF0000"/>
                </a:solidFill>
              </a:rPr>
              <a:t>Table 1: Summary of Findings</a:t>
            </a:r>
          </a:p>
        </p:txBody>
      </p:sp>
    </p:spTree>
    <p:extLst>
      <p:ext uri="{BB962C8B-B14F-4D97-AF65-F5344CB8AC3E}">
        <p14:creationId xmlns:p14="http://schemas.microsoft.com/office/powerpoint/2010/main" val="11393576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6763</TotalTime>
  <Words>628</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Wingdings</vt: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Adesanya, Abiola A [C R P]</cp:lastModifiedBy>
  <cp:revision>40</cp:revision>
  <cp:lastPrinted>2005-05-04T14:31:29Z</cp:lastPrinted>
  <dcterms:created xsi:type="dcterms:W3CDTF">2016-12-19T15:26:45Z</dcterms:created>
  <dcterms:modified xsi:type="dcterms:W3CDTF">2022-05-10T00:28:35Z</dcterms:modified>
</cp:coreProperties>
</file>