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6" r:id="rId4"/>
    <p:sldId id="257" r:id="rId5"/>
    <p:sldId id="258" r:id="rId6"/>
    <p:sldId id="280" r:id="rId7"/>
    <p:sldId id="259" r:id="rId8"/>
    <p:sldId id="260" r:id="rId9"/>
    <p:sldId id="277" r:id="rId10"/>
    <p:sldId id="279" r:id="rId11"/>
    <p:sldId id="261" r:id="rId12"/>
    <p:sldId id="278" r:id="rId13"/>
    <p:sldId id="262" r:id="rId14"/>
    <p:sldId id="263" r:id="rId15"/>
    <p:sldId id="264" r:id="rId16"/>
    <p:sldId id="265" r:id="rId17"/>
    <p:sldId id="273" r:id="rId18"/>
    <p:sldId id="270" r:id="rId19"/>
    <p:sldId id="272" r:id="rId20"/>
    <p:sldId id="271"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IB" initials="H" lastIdx="0" clrIdx="0">
    <p:extLst>
      <p:ext uri="{19B8F6BF-5375-455C-9EA6-DF929625EA0E}">
        <p15:presenceInfo xmlns:p15="http://schemas.microsoft.com/office/powerpoint/2012/main" userId="f2c1066319b84c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1EF4775-88A3-4364-A674-9B7F25486490}" type="datetimeFigureOut">
              <a:rPr lang="en-US" smtClean="0"/>
              <a:t>7/24/2021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429051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EF4775-88A3-4364-A674-9B7F25486490}"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263833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1EF4775-88A3-4364-A674-9B7F25486490}"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225508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1EF4775-88A3-4364-A674-9B7F25486490}"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3344607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EF4775-88A3-4364-A674-9B7F25486490}"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3191490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EF4775-88A3-4364-A674-9B7F25486490}"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741197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EF4775-88A3-4364-A674-9B7F25486490}" type="datetimeFigureOut">
              <a:rPr lang="en-US" smtClean="0"/>
              <a:t>7/24/2021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3212303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1EF4775-88A3-4364-A674-9B7F25486490}"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2231053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1EF4775-88A3-4364-A674-9B7F25486490}"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396117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F4775-88A3-4364-A674-9B7F25486490}"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262981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EF4775-88A3-4364-A674-9B7F25486490}"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164760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EF4775-88A3-4364-A674-9B7F25486490}"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242037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EF4775-88A3-4364-A674-9B7F25486490}"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298072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EF4775-88A3-4364-A674-9B7F25486490}"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66289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F4775-88A3-4364-A674-9B7F25486490}" type="datetimeFigureOut">
              <a:rPr lang="en-US" smtClean="0"/>
              <a:t>7/24/2021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99802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EF4775-88A3-4364-A674-9B7F25486490}"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250871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EF4775-88A3-4364-A674-9B7F25486490}"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3A80CE-8A74-4D7E-8DC2-91E8967C31CB}" type="slidenum">
              <a:rPr lang="en-US" smtClean="0"/>
              <a:t>‹#›</a:t>
            </a:fld>
            <a:endParaRPr lang="en-US"/>
          </a:p>
        </p:txBody>
      </p:sp>
    </p:spTree>
    <p:extLst>
      <p:ext uri="{BB962C8B-B14F-4D97-AF65-F5344CB8AC3E}">
        <p14:creationId xmlns:p14="http://schemas.microsoft.com/office/powerpoint/2010/main" val="13425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1EF4775-88A3-4364-A674-9B7F25486490}" type="datetimeFigureOut">
              <a:rPr lang="en-US" smtClean="0"/>
              <a:t>7/24/2021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93A80CE-8A74-4D7E-8DC2-91E8967C31CB}" type="slidenum">
              <a:rPr lang="en-US" smtClean="0"/>
              <a:t>‹#›</a:t>
            </a:fld>
            <a:endParaRPr lang="en-US"/>
          </a:p>
        </p:txBody>
      </p:sp>
    </p:spTree>
    <p:extLst>
      <p:ext uri="{BB962C8B-B14F-4D97-AF65-F5344CB8AC3E}">
        <p14:creationId xmlns:p14="http://schemas.microsoft.com/office/powerpoint/2010/main" val="257636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g"/><Relationship Id="rId13" Type="http://schemas.openxmlformats.org/officeDocument/2006/relationships/image" Target="../media/image27.jpg"/><Relationship Id="rId18" Type="http://schemas.openxmlformats.org/officeDocument/2006/relationships/image" Target="../media/image32.jpg"/><Relationship Id="rId3" Type="http://schemas.openxmlformats.org/officeDocument/2006/relationships/image" Target="../media/image10.jpg"/><Relationship Id="rId7" Type="http://schemas.openxmlformats.org/officeDocument/2006/relationships/image" Target="../media/image19.jpg"/><Relationship Id="rId12" Type="http://schemas.openxmlformats.org/officeDocument/2006/relationships/image" Target="../media/image26.jpg"/><Relationship Id="rId17" Type="http://schemas.openxmlformats.org/officeDocument/2006/relationships/image" Target="../media/image31.jpg"/><Relationship Id="rId2" Type="http://schemas.openxmlformats.org/officeDocument/2006/relationships/image" Target="../media/image7.jpg"/><Relationship Id="rId16" Type="http://schemas.openxmlformats.org/officeDocument/2006/relationships/image" Target="../media/image30.jpg"/><Relationship Id="rId1" Type="http://schemas.openxmlformats.org/officeDocument/2006/relationships/slideLayout" Target="../slideLayouts/slideLayout4.xml"/><Relationship Id="rId6" Type="http://schemas.openxmlformats.org/officeDocument/2006/relationships/image" Target="../media/image17.jpg"/><Relationship Id="rId11" Type="http://schemas.openxmlformats.org/officeDocument/2006/relationships/image" Target="../media/image25.jpg"/><Relationship Id="rId5" Type="http://schemas.openxmlformats.org/officeDocument/2006/relationships/image" Target="../media/image12.jpg"/><Relationship Id="rId15" Type="http://schemas.openxmlformats.org/officeDocument/2006/relationships/image" Target="../media/image29.jpg"/><Relationship Id="rId10" Type="http://schemas.openxmlformats.org/officeDocument/2006/relationships/image" Target="../media/image24.jpg"/><Relationship Id="rId19" Type="http://schemas.openxmlformats.org/officeDocument/2006/relationships/image" Target="../media/image33.jpg"/><Relationship Id="rId4" Type="http://schemas.openxmlformats.org/officeDocument/2006/relationships/image" Target="../media/image11.jpg"/><Relationship Id="rId9" Type="http://schemas.openxmlformats.org/officeDocument/2006/relationships/image" Target="../media/image23.jpg"/><Relationship Id="rId14"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image" Target="../media/image16.jpg"/><Relationship Id="rId18" Type="http://schemas.openxmlformats.org/officeDocument/2006/relationships/image" Target="../media/image21.jp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15.jpg"/><Relationship Id="rId17" Type="http://schemas.openxmlformats.org/officeDocument/2006/relationships/image" Target="../media/image20.jpg"/><Relationship Id="rId2" Type="http://schemas.openxmlformats.org/officeDocument/2006/relationships/image" Target="../media/image5.jpg"/><Relationship Id="rId16" Type="http://schemas.openxmlformats.org/officeDocument/2006/relationships/image" Target="../media/image19.jpg"/><Relationship Id="rId1" Type="http://schemas.openxmlformats.org/officeDocument/2006/relationships/slideLayout" Target="../slideLayouts/slideLayout4.xml"/><Relationship Id="rId6" Type="http://schemas.openxmlformats.org/officeDocument/2006/relationships/image" Target="../media/image9.jpg"/><Relationship Id="rId11" Type="http://schemas.openxmlformats.org/officeDocument/2006/relationships/image" Target="../media/image14.jpg"/><Relationship Id="rId5" Type="http://schemas.openxmlformats.org/officeDocument/2006/relationships/image" Target="../media/image8.jpg"/><Relationship Id="rId15" Type="http://schemas.openxmlformats.org/officeDocument/2006/relationships/image" Target="../media/image18.jpg"/><Relationship Id="rId10" Type="http://schemas.openxmlformats.org/officeDocument/2006/relationships/image" Target="../media/image13.jpg"/><Relationship Id="rId19" Type="http://schemas.openxmlformats.org/officeDocument/2006/relationships/image" Target="../media/image22.jpg"/><Relationship Id="rId4" Type="http://schemas.openxmlformats.org/officeDocument/2006/relationships/image" Target="../media/image7.jpg"/><Relationship Id="rId9" Type="http://schemas.openxmlformats.org/officeDocument/2006/relationships/image" Target="../media/image12.jpg"/><Relationship Id="rId1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578" y="2778035"/>
            <a:ext cx="9783011" cy="1354912"/>
          </a:xfrm>
        </p:spPr>
        <p:txBody>
          <a:bodyPr/>
          <a:lstStyle/>
          <a:p>
            <a:pPr algn="just"/>
            <a:r>
              <a:rPr lang="en-US" sz="3600" b="1" dirty="0">
                <a:latin typeface="Times New Roman" panose="02020603050405020304" pitchFamily="18" charset="0"/>
                <a:cs typeface="Times New Roman" panose="02020603050405020304" pitchFamily="18" charset="0"/>
              </a:rPr>
              <a:t>Concrete Cracks Detection Using Convolutional Neural Network Based on Transfer Learning</a:t>
            </a:r>
          </a:p>
        </p:txBody>
      </p:sp>
      <p:sp>
        <p:nvSpPr>
          <p:cNvPr id="3" name="Subtitle 2"/>
          <p:cNvSpPr>
            <a:spLocks noGrp="1"/>
          </p:cNvSpPr>
          <p:nvPr>
            <p:ph type="subTitle" idx="1"/>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Group 1 (A2)</a:t>
            </a:r>
          </a:p>
          <a:p>
            <a:r>
              <a:rPr lang="en-US" sz="2000" b="1" dirty="0" smtClean="0">
                <a:latin typeface="Times New Roman" panose="02020603050405020304" pitchFamily="18" charset="0"/>
                <a:cs typeface="Times New Roman" panose="02020603050405020304" pitchFamily="18" charset="0"/>
              </a:rPr>
              <a:t>Roll: 1706034-37</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253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7" y="934904"/>
            <a:ext cx="8761413" cy="706964"/>
          </a:xfrm>
        </p:spPr>
        <p:txBody>
          <a:bodyPr/>
          <a:lstStyle/>
          <a:p>
            <a:r>
              <a:rPr lang="en-US" sz="4000" dirty="0" smtClean="0">
                <a:latin typeface="Times New Roman" panose="02020603050405020304" pitchFamily="18" charset="0"/>
                <a:cs typeface="Times New Roman" panose="02020603050405020304" pitchFamily="18" charset="0"/>
              </a:rPr>
              <a:t>Samples(</a:t>
            </a:r>
            <a:r>
              <a:rPr lang="en-US" sz="4000" i="1" dirty="0" err="1">
                <a:latin typeface="Times New Roman" panose="02020603050405020304" pitchFamily="18" charset="0"/>
                <a:cs typeface="Times New Roman" panose="02020603050405020304" pitchFamily="18" charset="0"/>
              </a:rPr>
              <a:t>mendeleySDnetadded</a:t>
            </a:r>
            <a:r>
              <a:rPr lang="en-US" sz="4000" dirty="0" smtClean="0">
                <a:latin typeface="Times New Roman" panose="02020603050405020304" pitchFamily="18" charset="0"/>
                <a:cs typeface="Times New Roman" panose="02020603050405020304" pitchFamily="18" charset="0"/>
              </a:rPr>
              <a:t> Dataset)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1.Negative									2. Positive</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4077658419"/>
              </p:ext>
            </p:extLst>
          </p:nvPr>
        </p:nvGraphicFramePr>
        <p:xfrm>
          <a:off x="1155700" y="2603498"/>
          <a:ext cx="4452621" cy="3335748"/>
        </p:xfrm>
        <a:graphic>
          <a:graphicData uri="http://schemas.openxmlformats.org/drawingml/2006/table">
            <a:tbl>
              <a:tblPr firstRow="1" bandRow="1">
                <a:tableStyleId>{5C22544A-7EE6-4342-B048-85BDC9FD1C3A}</a:tableStyleId>
              </a:tblPr>
              <a:tblGrid>
                <a:gridCol w="1484207">
                  <a:extLst>
                    <a:ext uri="{9D8B030D-6E8A-4147-A177-3AD203B41FA5}">
                      <a16:colId xmlns:a16="http://schemas.microsoft.com/office/drawing/2014/main" val="1434155437"/>
                    </a:ext>
                  </a:extLst>
                </a:gridCol>
                <a:gridCol w="1484207">
                  <a:extLst>
                    <a:ext uri="{9D8B030D-6E8A-4147-A177-3AD203B41FA5}">
                      <a16:colId xmlns:a16="http://schemas.microsoft.com/office/drawing/2014/main" val="1460433996"/>
                    </a:ext>
                  </a:extLst>
                </a:gridCol>
                <a:gridCol w="1484207">
                  <a:extLst>
                    <a:ext uri="{9D8B030D-6E8A-4147-A177-3AD203B41FA5}">
                      <a16:colId xmlns:a16="http://schemas.microsoft.com/office/drawing/2014/main" val="980839996"/>
                    </a:ext>
                  </a:extLst>
                </a:gridCol>
              </a:tblGrid>
              <a:tr h="111191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9678746"/>
                  </a:ext>
                </a:extLst>
              </a:tr>
              <a:tr h="1111916">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22032821"/>
                  </a:ext>
                </a:extLst>
              </a:tr>
              <a:tr h="1111916">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9771786"/>
                  </a:ext>
                </a:extLst>
              </a:tr>
            </a:tbl>
          </a:graphicData>
        </a:graphic>
      </p:graphicFrame>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313" y="4872447"/>
            <a:ext cx="1326919" cy="1047206"/>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576" y="3718297"/>
            <a:ext cx="1355453" cy="1055934"/>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3974" y="2651497"/>
            <a:ext cx="1339843" cy="102633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240" y="3704824"/>
            <a:ext cx="1364577" cy="1073059"/>
          </a:xfrm>
          <a:prstGeom prst="rect">
            <a:avLst/>
          </a:prstGeom>
        </p:spPr>
      </p:pic>
      <p:graphicFrame>
        <p:nvGraphicFramePr>
          <p:cNvPr id="23" name="Content Placeholder 22"/>
          <p:cNvGraphicFramePr>
            <a:graphicFrameLocks noGrp="1"/>
          </p:cNvGraphicFramePr>
          <p:nvPr>
            <p:ph sz="half" idx="2"/>
            <p:extLst>
              <p:ext uri="{D42A27DB-BD31-4B8C-83A1-F6EECF244321}">
                <p14:modId xmlns:p14="http://schemas.microsoft.com/office/powerpoint/2010/main" val="3093421313"/>
              </p:ext>
            </p:extLst>
          </p:nvPr>
        </p:nvGraphicFramePr>
        <p:xfrm>
          <a:off x="6208713" y="2603500"/>
          <a:ext cx="4668291" cy="3335745"/>
        </p:xfrm>
        <a:graphic>
          <a:graphicData uri="http://schemas.openxmlformats.org/drawingml/2006/table">
            <a:tbl>
              <a:tblPr firstRow="1" bandRow="1">
                <a:tableStyleId>{5C22544A-7EE6-4342-B048-85BDC9FD1C3A}</a:tableStyleId>
              </a:tblPr>
              <a:tblGrid>
                <a:gridCol w="1556097">
                  <a:extLst>
                    <a:ext uri="{9D8B030D-6E8A-4147-A177-3AD203B41FA5}">
                      <a16:colId xmlns:a16="http://schemas.microsoft.com/office/drawing/2014/main" val="1797280661"/>
                    </a:ext>
                  </a:extLst>
                </a:gridCol>
                <a:gridCol w="1556097">
                  <a:extLst>
                    <a:ext uri="{9D8B030D-6E8A-4147-A177-3AD203B41FA5}">
                      <a16:colId xmlns:a16="http://schemas.microsoft.com/office/drawing/2014/main" val="3055727607"/>
                    </a:ext>
                  </a:extLst>
                </a:gridCol>
                <a:gridCol w="1556097">
                  <a:extLst>
                    <a:ext uri="{9D8B030D-6E8A-4147-A177-3AD203B41FA5}">
                      <a16:colId xmlns:a16="http://schemas.microsoft.com/office/drawing/2014/main" val="440210714"/>
                    </a:ext>
                  </a:extLst>
                </a:gridCol>
              </a:tblGrid>
              <a:tr h="1111915">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2554486"/>
                  </a:ext>
                </a:extLst>
              </a:tr>
              <a:tr h="111191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26294589"/>
                  </a:ext>
                </a:extLst>
              </a:tr>
              <a:tr h="1111915">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41229182"/>
                  </a:ext>
                </a:extLst>
              </a:tr>
            </a:tbl>
          </a:graphicData>
        </a:graphic>
      </p:graphicFrame>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2904" y="3738366"/>
            <a:ext cx="1392291" cy="1035865"/>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1257" y="3736262"/>
            <a:ext cx="1446080" cy="1027199"/>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1252" y="4844984"/>
            <a:ext cx="1443194" cy="1074669"/>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3335" y="2624503"/>
            <a:ext cx="1444991" cy="1057701"/>
          </a:xfrm>
          <a:prstGeom prst="rect">
            <a:avLst/>
          </a:prstGeom>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63974" y="4871815"/>
            <a:ext cx="1339843" cy="989267"/>
          </a:xfrm>
          <a:prstGeom prst="rect">
            <a:avLst/>
          </a:prstGeom>
        </p:spPr>
      </p:pic>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95901" y="3721126"/>
            <a:ext cx="1346474" cy="1085629"/>
          </a:xfrm>
          <a:prstGeom prst="rect">
            <a:avLst/>
          </a:prstGeom>
        </p:spPr>
      </p:pic>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5699" y="2598757"/>
            <a:ext cx="1367968" cy="1057701"/>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39803" y="4839425"/>
            <a:ext cx="1370927" cy="1099820"/>
          </a:xfrm>
          <a:prstGeom prst="rect">
            <a:avLst/>
          </a:prstGeom>
        </p:spPr>
      </p:pic>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45514" y="2625223"/>
            <a:ext cx="1460995" cy="1031235"/>
          </a:xfrm>
          <a:prstGeom prst="rect">
            <a:avLst/>
          </a:prstGeom>
        </p:spPr>
      </p:pic>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776177" y="2625223"/>
            <a:ext cx="1478269" cy="1089149"/>
          </a:xfrm>
          <a:prstGeom prst="rect">
            <a:avLst/>
          </a:prstGeom>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374319" y="2624503"/>
            <a:ext cx="1433018" cy="1080321"/>
          </a:xfrm>
          <a:prstGeom prst="rect">
            <a:avLst/>
          </a:prstGeom>
        </p:spPr>
      </p:pic>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806778" y="3730004"/>
            <a:ext cx="1447668" cy="1093382"/>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08713" y="4842297"/>
            <a:ext cx="1476482" cy="1080361"/>
          </a:xfrm>
          <a:prstGeom prst="rect">
            <a:avLst/>
          </a:prstGeom>
        </p:spPr>
      </p:pic>
      <p:pic>
        <p:nvPicPr>
          <p:cNvPr id="33" name="Picture 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350040" y="4839424"/>
            <a:ext cx="1506945" cy="1021657"/>
          </a:xfrm>
          <a:prstGeom prst="rect">
            <a:avLst/>
          </a:prstGeom>
        </p:spPr>
      </p:pic>
    </p:spTree>
    <p:extLst>
      <p:ext uri="{BB962C8B-B14F-4D97-AF65-F5344CB8AC3E}">
        <p14:creationId xmlns:p14="http://schemas.microsoft.com/office/powerpoint/2010/main" val="38827330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Assigning </a:t>
            </a:r>
            <a:r>
              <a:rPr lang="en-US" sz="4000" dirty="0" err="1">
                <a:latin typeface="Times New Roman" panose="02020603050405020304" pitchFamily="18" charset="0"/>
                <a:cs typeface="Times New Roman" panose="02020603050405020304" pitchFamily="18" charset="0"/>
              </a:rPr>
              <a:t>hyperparameters</a:t>
            </a:r>
            <a:r>
              <a:rPr lang="en-US" sz="4000" dirty="0">
                <a:latin typeface="Times New Roman" panose="02020603050405020304" pitchFamily="18" charset="0"/>
                <a:cs typeface="Times New Roman" panose="02020603050405020304" pitchFamily="18" charset="0"/>
              </a:rPr>
              <a:t> and data augmentations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We import the necessary libraries, like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to enjoy the privilege of built in </a:t>
            </a:r>
            <a:r>
              <a:rPr lang="en-US" sz="2400" dirty="0" smtClean="0">
                <a:latin typeface="Times New Roman" panose="02020603050405020304" pitchFamily="18" charset="0"/>
                <a:cs typeface="Times New Roman" panose="02020603050405020304" pitchFamily="18" charset="0"/>
              </a:rPr>
              <a:t>codes.</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Learning rate, </a:t>
            </a:r>
            <a:r>
              <a:rPr lang="en-US" sz="2400" dirty="0">
                <a:latin typeface="Times New Roman" panose="02020603050405020304" pitchFamily="18" charset="0"/>
                <a:cs typeface="Times New Roman" panose="02020603050405020304" pitchFamily="18" charset="0"/>
              </a:rPr>
              <a:t>is set as </a:t>
            </a:r>
            <a:r>
              <a:rPr lang="en-US" sz="2400" dirty="0" smtClean="0">
                <a:latin typeface="Times New Roman" panose="02020603050405020304" pitchFamily="18" charset="0"/>
                <a:cs typeface="Times New Roman" panose="02020603050405020304" pitchFamily="18" charset="0"/>
              </a:rPr>
              <a:t>0.0001</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Batch size of the images are taken to be 32.</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Preprocessing and augmentation of the data includes random horizontal and vertical </a:t>
            </a:r>
            <a:r>
              <a:rPr lang="en-US" sz="2400" dirty="0" smtClean="0">
                <a:latin typeface="Times New Roman" panose="02020603050405020304" pitchFamily="18" charset="0"/>
                <a:cs typeface="Times New Roman" panose="02020603050405020304" pitchFamily="18" charset="0"/>
              </a:rPr>
              <a:t>flipping and we use 0.3 </a:t>
            </a:r>
            <a:r>
              <a:rPr lang="en-US" sz="2400" dirty="0" err="1" smtClean="0">
                <a:latin typeface="Times New Roman" panose="02020603050405020304" pitchFamily="18" charset="0"/>
                <a:cs typeface="Times New Roman" panose="02020603050405020304" pitchFamily="18" charset="0"/>
              </a:rPr>
              <a:t>rotaion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We visualize some data before and after augmentation</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Afterwards</a:t>
            </a:r>
            <a:r>
              <a:rPr lang="en-US" sz="2400" dirty="0">
                <a:latin typeface="Times New Roman" panose="02020603050405020304" pitchFamily="18" charset="0"/>
                <a:cs typeface="Times New Roman" panose="02020603050405020304" pitchFamily="18" charset="0"/>
              </a:rPr>
              <a:t>, auto tuning helps us to efficiently use the input pipeline and model </a:t>
            </a:r>
            <a:r>
              <a:rPr lang="en-US" sz="2400" dirty="0" smtClean="0">
                <a:latin typeface="Times New Roman" panose="02020603050405020304" pitchFamily="18" charset="0"/>
                <a:cs typeface="Times New Roman" panose="02020603050405020304" pitchFamily="18" charset="0"/>
              </a:rPr>
              <a:t>pipeline.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92401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469" y="834331"/>
            <a:ext cx="8761413" cy="706964"/>
          </a:xfrm>
        </p:spPr>
        <p:txBody>
          <a:bodyPr/>
          <a:lstStyle/>
          <a:p>
            <a:r>
              <a:rPr lang="en-US" sz="4000" dirty="0" smtClean="0">
                <a:latin typeface="Times New Roman" panose="02020603050405020304" pitchFamily="18" charset="0"/>
                <a:cs typeface="Times New Roman" panose="02020603050405020304" pitchFamily="18" charset="0"/>
              </a:rPr>
              <a:t>Some </a:t>
            </a:r>
            <a:r>
              <a:rPr lang="en-US" sz="4000" dirty="0">
                <a:latin typeface="Times New Roman" panose="02020603050405020304" pitchFamily="18" charset="0"/>
                <a:cs typeface="Times New Roman" panose="02020603050405020304" pitchFamily="18" charset="0"/>
              </a:rPr>
              <a:t>data before and after augmentation.</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1.Before</a:t>
            </a: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 After</a:t>
            </a:r>
            <a:endParaRPr lang="en-US" sz="2800" dirty="0">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04077" y="2403637"/>
            <a:ext cx="4221362" cy="3709780"/>
          </a:xfrm>
          <a:prstGeom prst="rect">
            <a:avLst/>
          </a:prstGeom>
        </p:spPr>
      </p:pic>
      <p:pic>
        <p:nvPicPr>
          <p:cNvPr id="8" name="Content Placeholder 7"/>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002762" y="2481223"/>
            <a:ext cx="4266129" cy="3632194"/>
          </a:xfrm>
          <a:prstGeom prst="rect">
            <a:avLst/>
          </a:prstGeom>
        </p:spPr>
      </p:pic>
    </p:spTree>
    <p:extLst>
      <p:ext uri="{BB962C8B-B14F-4D97-AF65-F5344CB8AC3E}">
        <p14:creationId xmlns:p14="http://schemas.microsoft.com/office/powerpoint/2010/main" val="42081408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Freezing layers and preprocessing</a:t>
            </a:r>
            <a:endParaRPr lang="en-US" sz="4000" dirty="0"/>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We issue the </a:t>
            </a:r>
            <a:r>
              <a:rPr lang="en-US" sz="2200" dirty="0" err="1">
                <a:latin typeface="Times New Roman" panose="02020603050405020304" pitchFamily="18" charset="0"/>
                <a:cs typeface="Times New Roman" panose="02020603050405020304" pitchFamily="18" charset="0"/>
              </a:rPr>
              <a:t>model.trainable</a:t>
            </a:r>
            <a:r>
              <a:rPr lang="en-US" sz="2200" dirty="0">
                <a:latin typeface="Times New Roman" panose="02020603050405020304" pitchFamily="18" charset="0"/>
                <a:cs typeface="Times New Roman" panose="02020603050405020304" pitchFamily="18" charset="0"/>
              </a:rPr>
              <a:t> false command to freeze up the pre-trained </a:t>
            </a:r>
            <a:r>
              <a:rPr lang="en-US" sz="2200" dirty="0" err="1">
                <a:latin typeface="Times New Roman" panose="02020603050405020304" pitchFamily="18" charset="0"/>
                <a:cs typeface="Times New Roman" panose="02020603050405020304" pitchFamily="18" charset="0"/>
              </a:rPr>
              <a:t>EfficientNet</a:t>
            </a:r>
            <a:r>
              <a:rPr lang="en-US" sz="2200" dirty="0">
                <a:latin typeface="Times New Roman" panose="02020603050405020304" pitchFamily="18" charset="0"/>
                <a:cs typeface="Times New Roman" panose="02020603050405020304" pitchFamily="18" charset="0"/>
              </a:rPr>
              <a:t> model </a:t>
            </a:r>
            <a:r>
              <a:rPr lang="en-US" sz="2200" dirty="0" smtClean="0">
                <a:latin typeface="Times New Roman" panose="02020603050405020304" pitchFamily="18" charset="0"/>
                <a:cs typeface="Times New Roman" panose="02020603050405020304" pitchFamily="18" charset="0"/>
              </a:rPr>
              <a:t>layers.</a:t>
            </a: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prediction layer, has been assigned an activation of the sigmoid function nature.</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preprocessing commands that we apply </a:t>
            </a:r>
            <a:r>
              <a:rPr lang="en-US" sz="2200" dirty="0" smtClean="0">
                <a:latin typeface="Times New Roman" panose="02020603050405020304" pitchFamily="18" charset="0"/>
                <a:cs typeface="Times New Roman" panose="02020603050405020304" pitchFamily="18" charset="0"/>
              </a:rPr>
              <a:t>is </a:t>
            </a:r>
            <a:r>
              <a:rPr lang="en-US" sz="2200" dirty="0" err="1">
                <a:latin typeface="Times New Roman" panose="02020603050405020304" pitchFamily="18" charset="0"/>
                <a:cs typeface="Times New Roman" panose="02020603050405020304" pitchFamily="18" charset="0"/>
              </a:rPr>
              <a:t>EfficientNet</a:t>
            </a:r>
            <a:r>
              <a:rPr lang="en-US" sz="22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832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Dropout rates, pooling, and Optimizer</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During </a:t>
            </a:r>
            <a:r>
              <a:rPr lang="en-US" sz="2200" dirty="0">
                <a:latin typeface="Times New Roman" panose="02020603050405020304" pitchFamily="18" charset="0"/>
                <a:cs typeface="Times New Roman" panose="02020603050405020304" pitchFamily="18" charset="0"/>
              </a:rPr>
              <a:t>training, some number of layer outputs are randomly ignored or dropped out. We added a dropout rate of 0.3 for our modelling purposes</a:t>
            </a:r>
            <a:r>
              <a:rPr lang="en-US" sz="2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We also implement global average pooling </a:t>
            </a:r>
            <a:r>
              <a:rPr lang="en-US" sz="2200" dirty="0" smtClean="0">
                <a:latin typeface="Times New Roman" panose="02020603050405020304" pitchFamily="18" charset="0"/>
                <a:cs typeface="Times New Roman" panose="02020603050405020304" pitchFamily="18" charset="0"/>
              </a:rPr>
              <a:t>2d.</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we implement the Adam optimizer. Optimizers optimize the learning rates and weights in layers to minimize the </a:t>
            </a:r>
            <a:r>
              <a:rPr lang="en-US" sz="2200" dirty="0" smtClean="0">
                <a:latin typeface="Times New Roman" panose="02020603050405020304" pitchFamily="18" charset="0"/>
                <a:cs typeface="Times New Roman" panose="02020603050405020304" pitchFamily="18" charset="0"/>
              </a:rPr>
              <a:t>loss.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After all the settings are complete, we initiate the training.</a:t>
            </a:r>
          </a:p>
          <a:p>
            <a:pPr marL="0" indent="0">
              <a:buNone/>
            </a:pPr>
            <a:endParaRPr lang="en-US" dirty="0" smtClean="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740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Fine tuning as an incremental </a:t>
            </a:r>
            <a:r>
              <a:rPr lang="en-US" dirty="0" smtClean="0">
                <a:latin typeface="Times New Roman" panose="02020603050405020304" pitchFamily="18" charset="0"/>
                <a:cs typeface="Times New Roman" panose="02020603050405020304" pitchFamily="18" charset="0"/>
              </a:rPr>
              <a:t>step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 had thought of 30 epochs for our </a:t>
            </a:r>
            <a:r>
              <a:rPr lang="en-US" sz="2400" dirty="0" smtClean="0">
                <a:latin typeface="Times New Roman" panose="02020603050405020304" pitchFamily="18" charset="0"/>
                <a:cs typeface="Times New Roman" panose="02020603050405020304" pitchFamily="18" charset="0"/>
              </a:rPr>
              <a:t>training.</a:t>
            </a:r>
          </a:p>
          <a:p>
            <a:pPr algn="just"/>
            <a:r>
              <a:rPr lang="en-US" sz="2400" dirty="0">
                <a:latin typeface="Times New Roman" panose="02020603050405020304" pitchFamily="18" charset="0"/>
                <a:cs typeface="Times New Roman" panose="02020603050405020304" pitchFamily="18" charset="0"/>
              </a:rPr>
              <a:t>After 15 epochs, until which the model has trained to convergence safely, we decide to change the model a little bit, that is, unfreeze the layers and run the last 15 epochs with unfrozen layers. This is the fine tuning step.</a:t>
            </a:r>
          </a:p>
        </p:txBody>
      </p:sp>
    </p:spTree>
    <p:extLst>
      <p:ext uri="{BB962C8B-B14F-4D97-AF65-F5344CB8AC3E}">
        <p14:creationId xmlns:p14="http://schemas.microsoft.com/office/powerpoint/2010/main" val="2420704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Performance </a:t>
            </a:r>
            <a:r>
              <a:rPr lang="en-US" dirty="0" smtClean="0">
                <a:latin typeface="Times New Roman" panose="02020603050405020304" pitchFamily="18" charset="0"/>
                <a:cs typeface="Times New Roman" panose="02020603050405020304" pitchFamily="18" charset="0"/>
              </a:rPr>
              <a:t>testing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2400" dirty="0">
                <a:latin typeface="Times New Roman" panose="02020603050405020304" pitchFamily="18" charset="0"/>
                <a:cs typeface="Times New Roman" panose="02020603050405020304" pitchFamily="18" charset="0"/>
              </a:rPr>
              <a:t>The training is allowed to complete, once for the initial dataset, and once for the mixed dataset. The model evaluation command does evaluation on the test dataset and finds out related parameters.</a:t>
            </a:r>
          </a:p>
          <a:p>
            <a:pPr algn="just"/>
            <a:r>
              <a:rPr lang="en-US" sz="2400" dirty="0">
                <a:latin typeface="Times New Roman" panose="02020603050405020304" pitchFamily="18" charset="0"/>
                <a:cs typeface="Times New Roman" panose="02020603050405020304" pitchFamily="18" charset="0"/>
              </a:rPr>
              <a:t>The parameters we are finding out are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sz="2000" dirty="0">
                <a:latin typeface="Times New Roman" panose="02020603050405020304" pitchFamily="18" charset="0"/>
                <a:cs typeface="Times New Roman" panose="02020603050405020304" pitchFamily="18" charset="0"/>
              </a:rPr>
              <a:t>Accuracy: (TP+TN)/(TP+FP+TN+FN)</a:t>
            </a:r>
          </a:p>
          <a:p>
            <a:pPr marL="971550" lvl="1" indent="-514350" algn="just">
              <a:buFont typeface="+mj-lt"/>
              <a:buAutoNum type="arabicPeriod"/>
            </a:pPr>
            <a:r>
              <a:rPr lang="en-US" sz="2000" dirty="0">
                <a:latin typeface="Times New Roman" panose="02020603050405020304" pitchFamily="18" charset="0"/>
                <a:cs typeface="Times New Roman" panose="02020603050405020304" pitchFamily="18" charset="0"/>
              </a:rPr>
              <a:t>Precision: TP/(TP+FP)</a:t>
            </a:r>
          </a:p>
          <a:p>
            <a:pPr marL="971550" lvl="1" indent="-514350" algn="just">
              <a:buFont typeface="+mj-lt"/>
              <a:buAutoNum type="arabicPeriod"/>
            </a:pPr>
            <a:r>
              <a:rPr lang="en-US" sz="2000" dirty="0">
                <a:latin typeface="Times New Roman" panose="02020603050405020304" pitchFamily="18" charset="0"/>
                <a:cs typeface="Times New Roman" panose="02020603050405020304" pitchFamily="18" charset="0"/>
              </a:rPr>
              <a:t>Recall : TP/(TP+FN)</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F 1-score: 2 x precision x recall/ (</a:t>
            </a:r>
            <a:r>
              <a:rPr lang="en-US" sz="2000" b="1" dirty="0" err="1">
                <a:latin typeface="Times New Roman" panose="02020603050405020304" pitchFamily="18" charset="0"/>
                <a:cs typeface="Times New Roman" panose="02020603050405020304" pitchFamily="18" charset="0"/>
              </a:rPr>
              <a:t>precision+reca­­ll</a:t>
            </a:r>
            <a:r>
              <a:rPr lang="en-US" sz="2000" b="1" dirty="0" smtClean="0">
                <a:latin typeface="Times New Roman" panose="02020603050405020304" pitchFamily="18" charset="0"/>
                <a:cs typeface="Times New Roman" panose="02020603050405020304" pitchFamily="18" charset="0"/>
              </a:rPr>
              <a:t>)</a:t>
            </a:r>
          </a:p>
          <a:p>
            <a:pPr marL="971550" lvl="1" indent="-51435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Where </a:t>
            </a:r>
            <a:r>
              <a:rPr lang="en-US" sz="2400" dirty="0">
                <a:latin typeface="Times New Roman" panose="02020603050405020304" pitchFamily="18" charset="0"/>
                <a:cs typeface="Times New Roman" panose="02020603050405020304" pitchFamily="18" charset="0"/>
              </a:rPr>
              <a:t>TP and TN mean correctly classified images with crack and without </a:t>
            </a:r>
            <a:r>
              <a:rPr lang="en-US" sz="2400" dirty="0" smtClean="0">
                <a:latin typeface="Times New Roman" panose="02020603050405020304" pitchFamily="18" charset="0"/>
                <a:cs typeface="Times New Roman" panose="02020603050405020304" pitchFamily="18" charset="0"/>
              </a:rPr>
              <a:t>crack )</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0302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Results</a:t>
            </a:r>
            <a:r>
              <a:rPr lang="en-US" sz="4000" dirty="0" smtClean="0">
                <a:latin typeface="Times New Roman" panose="02020603050405020304" pitchFamily="18" charset="0"/>
                <a:cs typeface="Times New Roman" panose="02020603050405020304" pitchFamily="18" charset="0"/>
              </a:rPr>
              <a:t>: For </a:t>
            </a:r>
            <a:r>
              <a:rPr lang="en-US" dirty="0">
                <a:latin typeface="Times New Roman" panose="02020603050405020304" pitchFamily="18" charset="0"/>
                <a:cs typeface="Times New Roman" panose="02020603050405020304" pitchFamily="18" charset="0"/>
              </a:rPr>
              <a:t>EfficientNetB0</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10503" y="2603500"/>
            <a:ext cx="4825157" cy="576262"/>
          </a:xfrm>
        </p:spPr>
        <p:txBody>
          <a:bodyPr/>
          <a:lstStyle/>
          <a:p>
            <a:r>
              <a:rPr lang="en-US" u="sng" dirty="0">
                <a:latin typeface="Times New Roman" panose="02020603050405020304" pitchFamily="18" charset="0"/>
                <a:cs typeface="Times New Roman" panose="02020603050405020304" pitchFamily="18" charset="0"/>
              </a:rPr>
              <a:t>For </a:t>
            </a:r>
            <a:r>
              <a:rPr lang="en-US" i="1" u="sng" dirty="0" err="1">
                <a:latin typeface="Times New Roman" panose="02020603050405020304" pitchFamily="18" charset="0"/>
                <a:cs typeface="Times New Roman" panose="02020603050405020304" pitchFamily="18" charset="0"/>
              </a:rPr>
              <a:t>mendeley</a:t>
            </a:r>
            <a:r>
              <a:rPr lang="en-US" u="sng" dirty="0" smtClean="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4" name="Content Placeholder 13"/>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535660" y="2789237"/>
            <a:ext cx="3552825" cy="781050"/>
          </a:xfrm>
          <a:prstGeom prst="rect">
            <a:avLst/>
          </a:prstGeom>
        </p:spPr>
      </p:pic>
      <p:sp>
        <p:nvSpPr>
          <p:cNvPr id="5" name="Text Placeholder 4"/>
          <p:cNvSpPr>
            <a:spLocks noGrp="1"/>
          </p:cNvSpPr>
          <p:nvPr>
            <p:ph type="body" sz="quarter" idx="3"/>
          </p:nvPr>
        </p:nvSpPr>
        <p:spPr/>
        <p:txBody>
          <a:bodyPr/>
          <a:lstStyle/>
          <a:p>
            <a:r>
              <a:rPr lang="en-US" u="sng" dirty="0">
                <a:latin typeface="Times New Roman" panose="02020603050405020304" pitchFamily="18" charset="0"/>
                <a:cs typeface="Times New Roman" panose="02020603050405020304" pitchFamily="18" charset="0"/>
              </a:rPr>
              <a:t>For </a:t>
            </a:r>
            <a:r>
              <a:rPr lang="en-US" i="1" u="sng" dirty="0" err="1">
                <a:latin typeface="Times New Roman" panose="02020603050405020304" pitchFamily="18" charset="0"/>
                <a:cs typeface="Times New Roman" panose="02020603050405020304" pitchFamily="18" charset="0"/>
              </a:rPr>
              <a:t>mendeleySDnetadded</a:t>
            </a:r>
            <a:r>
              <a:rPr lang="en-US" u="sng" dirty="0" smtClean="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dataset</a:t>
            </a:r>
            <a:r>
              <a:rPr lang="en-US" u="sng"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18" name="Content Placeholder 17"/>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710503" y="2954430"/>
            <a:ext cx="3181350" cy="695325"/>
          </a:xfrm>
          <a:prstGeom prst="rect">
            <a:avLst/>
          </a:prstGeom>
        </p:spPr>
      </p:pic>
      <p:pic>
        <p:nvPicPr>
          <p:cNvPr id="16" name="Picture 15"/>
          <p:cNvPicPr/>
          <p:nvPr/>
        </p:nvPicPr>
        <p:blipFill>
          <a:blip r:embed="rId4">
            <a:extLst>
              <a:ext uri="{28A0092B-C50C-407E-A947-70E740481C1C}">
                <a14:useLocalDpi xmlns:a14="http://schemas.microsoft.com/office/drawing/2010/main" val="0"/>
              </a:ext>
            </a:extLst>
          </a:blip>
          <a:stretch>
            <a:fillRect/>
          </a:stretch>
        </p:blipFill>
        <p:spPr>
          <a:xfrm>
            <a:off x="5535660" y="3760455"/>
            <a:ext cx="2425926" cy="684350"/>
          </a:xfrm>
          <a:prstGeom prst="rect">
            <a:avLst/>
          </a:prstGeom>
        </p:spPr>
      </p:pic>
      <p:pic>
        <p:nvPicPr>
          <p:cNvPr id="17" name="Picture 16"/>
          <p:cNvPicPr/>
          <p:nvPr/>
        </p:nvPicPr>
        <p:blipFill>
          <a:blip r:embed="rId5">
            <a:extLst>
              <a:ext uri="{28A0092B-C50C-407E-A947-70E740481C1C}">
                <a14:useLocalDpi xmlns:a14="http://schemas.microsoft.com/office/drawing/2010/main" val="0"/>
              </a:ext>
            </a:extLst>
          </a:blip>
          <a:stretch>
            <a:fillRect/>
          </a:stretch>
        </p:blipFill>
        <p:spPr>
          <a:xfrm>
            <a:off x="5535660" y="4658707"/>
            <a:ext cx="2580729" cy="374847"/>
          </a:xfrm>
          <a:prstGeom prst="rect">
            <a:avLst/>
          </a:prstGeom>
        </p:spPr>
      </p:pic>
      <p:pic>
        <p:nvPicPr>
          <p:cNvPr id="19" name="Picture 18"/>
          <p:cNvPicPr/>
          <p:nvPr/>
        </p:nvPicPr>
        <p:blipFill>
          <a:blip r:embed="rId6">
            <a:extLst>
              <a:ext uri="{28A0092B-C50C-407E-A947-70E740481C1C}">
                <a14:useLocalDpi xmlns:a14="http://schemas.microsoft.com/office/drawing/2010/main" val="0"/>
              </a:ext>
            </a:extLst>
          </a:blip>
          <a:stretch>
            <a:fillRect/>
          </a:stretch>
        </p:blipFill>
        <p:spPr>
          <a:xfrm>
            <a:off x="710503" y="3851169"/>
            <a:ext cx="3085011" cy="502921"/>
          </a:xfrm>
          <a:prstGeom prst="rect">
            <a:avLst/>
          </a:prstGeom>
        </p:spPr>
      </p:pic>
    </p:spTree>
    <p:extLst>
      <p:ext uri="{BB962C8B-B14F-4D97-AF65-F5344CB8AC3E}">
        <p14:creationId xmlns:p14="http://schemas.microsoft.com/office/powerpoint/2010/main" val="3844784290"/>
      </p:ext>
    </p:extLst>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877874"/>
            <a:ext cx="8761413" cy="706964"/>
          </a:xfrm>
        </p:spPr>
        <p:txBody>
          <a:bodyPr/>
          <a:lstStyle/>
          <a:p>
            <a:r>
              <a:rPr lang="en-US" sz="4000" dirty="0">
                <a:latin typeface="Times New Roman" panose="02020603050405020304" pitchFamily="18" charset="0"/>
                <a:cs typeface="Times New Roman" panose="02020603050405020304" pitchFamily="18" charset="0"/>
              </a:rPr>
              <a:t>Results</a:t>
            </a:r>
            <a:r>
              <a:rPr lang="en-US" sz="4000" dirty="0" smtClean="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MobilenetV2</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10503" y="2603500"/>
            <a:ext cx="4825157" cy="576262"/>
          </a:xfrm>
        </p:spPr>
        <p:txBody>
          <a:bodyPr/>
          <a:lstStyle/>
          <a:p>
            <a:r>
              <a:rPr lang="en-US" u="sng" dirty="0">
                <a:latin typeface="Times New Roman" panose="02020603050405020304" pitchFamily="18" charset="0"/>
                <a:cs typeface="Times New Roman" panose="02020603050405020304" pitchFamily="18" charset="0"/>
              </a:rPr>
              <a:t>For </a:t>
            </a:r>
            <a:r>
              <a:rPr lang="en-US" i="1" u="sng" dirty="0" err="1">
                <a:latin typeface="Times New Roman" panose="02020603050405020304" pitchFamily="18" charset="0"/>
                <a:cs typeface="Times New Roman" panose="02020603050405020304" pitchFamily="18" charset="0"/>
              </a:rPr>
              <a:t>mendeley</a:t>
            </a:r>
            <a:r>
              <a:rPr lang="en-US" u="sng" dirty="0" smtClean="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095390" y="2603500"/>
            <a:ext cx="4825159" cy="576262"/>
          </a:xfrm>
        </p:spPr>
        <p:txBody>
          <a:bodyPr/>
          <a:lstStyle/>
          <a:p>
            <a:r>
              <a:rPr lang="en-US" u="sng" dirty="0">
                <a:latin typeface="Times New Roman" panose="02020603050405020304" pitchFamily="18" charset="0"/>
                <a:cs typeface="Times New Roman" panose="02020603050405020304" pitchFamily="18" charset="0"/>
              </a:rPr>
              <a:t>For </a:t>
            </a:r>
            <a:r>
              <a:rPr lang="en-US" i="1" u="sng" dirty="0" err="1">
                <a:latin typeface="Times New Roman" panose="02020603050405020304" pitchFamily="18" charset="0"/>
                <a:cs typeface="Times New Roman" panose="02020603050405020304" pitchFamily="18" charset="0"/>
              </a:rPr>
              <a:t>mendeleySDnetadded</a:t>
            </a:r>
            <a:r>
              <a:rPr lang="en-US" u="sng" dirty="0" smtClean="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dataset</a:t>
            </a:r>
            <a:r>
              <a:rPr lang="en-US" u="sng"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440683" y="2691915"/>
            <a:ext cx="3364796" cy="45719"/>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780869" y="3028656"/>
            <a:ext cx="3468914" cy="765809"/>
          </a:xfrm>
          <a:prstGeom prst="rect">
            <a:avLst/>
          </a:prstGeom>
        </p:spPr>
      </p:pic>
      <p:pic>
        <p:nvPicPr>
          <p:cNvPr id="15" name="Picture 14"/>
          <p:cNvPicPr/>
          <p:nvPr/>
        </p:nvPicPr>
        <p:blipFill rotWithShape="1">
          <a:blip r:embed="rId3" cstate="print">
            <a:extLst>
              <a:ext uri="{28A0092B-C50C-407E-A947-70E740481C1C}">
                <a14:useLocalDpi xmlns:a14="http://schemas.microsoft.com/office/drawing/2010/main" val="0"/>
              </a:ext>
            </a:extLst>
          </a:blip>
          <a:srcRect l="152" r="42748"/>
          <a:stretch/>
        </p:blipFill>
        <p:spPr>
          <a:xfrm>
            <a:off x="780869" y="3716087"/>
            <a:ext cx="4818742" cy="2719547"/>
          </a:xfrm>
          <a:prstGeom prst="rect">
            <a:avLst/>
          </a:prstGeom>
        </p:spPr>
      </p:pic>
      <p:pic>
        <p:nvPicPr>
          <p:cNvPr id="20" name="Content Placeholder 19"/>
          <p:cNvPicPr>
            <a:picLocks noGrp="1"/>
          </p:cNvPicPr>
          <p:nvPr>
            <p:ph sz="quarter" idx="4"/>
          </p:nvPr>
        </p:nvPicPr>
        <p:blipFill rotWithShape="1">
          <a:blip r:embed="rId4">
            <a:extLst>
              <a:ext uri="{28A0092B-C50C-407E-A947-70E740481C1C}">
                <a14:useLocalDpi xmlns:a14="http://schemas.microsoft.com/office/drawing/2010/main" val="0"/>
              </a:ext>
            </a:extLst>
          </a:blip>
          <a:srcRect r="41742"/>
          <a:stretch/>
        </p:blipFill>
        <p:spPr>
          <a:xfrm>
            <a:off x="6095390" y="3179762"/>
            <a:ext cx="4642279" cy="3099118"/>
          </a:xfrm>
          <a:prstGeom prst="rect">
            <a:avLst/>
          </a:prstGeom>
        </p:spPr>
      </p:pic>
    </p:spTree>
    <p:extLst>
      <p:ext uri="{BB962C8B-B14F-4D97-AF65-F5344CB8AC3E}">
        <p14:creationId xmlns:p14="http://schemas.microsoft.com/office/powerpoint/2010/main" val="282247598"/>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877874"/>
            <a:ext cx="8761413" cy="706964"/>
          </a:xfrm>
        </p:spPr>
        <p:txBody>
          <a:bodyPr/>
          <a:lstStyle/>
          <a:p>
            <a:r>
              <a:rPr lang="en-US" sz="4000" dirty="0">
                <a:latin typeface="Times New Roman" panose="02020603050405020304" pitchFamily="18" charset="0"/>
                <a:cs typeface="Times New Roman" panose="02020603050405020304" pitchFamily="18" charset="0"/>
              </a:rPr>
              <a:t>Results</a:t>
            </a:r>
            <a:r>
              <a:rPr lang="en-US" sz="4000" dirty="0" smtClean="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InceptionV3</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10503" y="2603500"/>
            <a:ext cx="4825157" cy="576262"/>
          </a:xfrm>
        </p:spPr>
        <p:txBody>
          <a:bodyPr/>
          <a:lstStyle/>
          <a:p>
            <a:r>
              <a:rPr lang="en-US" u="sng" dirty="0">
                <a:latin typeface="Times New Roman" panose="02020603050405020304" pitchFamily="18" charset="0"/>
                <a:cs typeface="Times New Roman" panose="02020603050405020304" pitchFamily="18" charset="0"/>
              </a:rPr>
              <a:t>For </a:t>
            </a:r>
            <a:r>
              <a:rPr lang="en-US" i="1" u="sng" dirty="0" err="1">
                <a:latin typeface="Times New Roman" panose="02020603050405020304" pitchFamily="18" charset="0"/>
                <a:cs typeface="Times New Roman" panose="02020603050405020304" pitchFamily="18" charset="0"/>
              </a:rPr>
              <a:t>mendeley</a:t>
            </a:r>
            <a:r>
              <a:rPr lang="en-US" u="sng" dirty="0" smtClean="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095390" y="2603500"/>
            <a:ext cx="4825159" cy="576262"/>
          </a:xfrm>
        </p:spPr>
        <p:txBody>
          <a:bodyPr/>
          <a:lstStyle/>
          <a:p>
            <a:r>
              <a:rPr lang="en-US" u="sng" dirty="0">
                <a:latin typeface="Times New Roman" panose="02020603050405020304" pitchFamily="18" charset="0"/>
                <a:cs typeface="Times New Roman" panose="02020603050405020304" pitchFamily="18" charset="0"/>
              </a:rPr>
              <a:t>For </a:t>
            </a:r>
            <a:r>
              <a:rPr lang="en-US" i="1" u="sng" dirty="0" err="1">
                <a:latin typeface="Times New Roman" panose="02020603050405020304" pitchFamily="18" charset="0"/>
                <a:cs typeface="Times New Roman" panose="02020603050405020304" pitchFamily="18" charset="0"/>
              </a:rPr>
              <a:t>mendeleySDnetadded</a:t>
            </a:r>
            <a:r>
              <a:rPr lang="en-US" u="sng" dirty="0" smtClean="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dataset</a:t>
            </a:r>
            <a:r>
              <a:rPr lang="en-US" u="sng"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440683" y="2691915"/>
            <a:ext cx="3364796" cy="45719"/>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095389" y="2603500"/>
            <a:ext cx="4825159" cy="399461"/>
          </a:xfrm>
        </p:spPr>
        <p:txBody>
          <a:bodyPr/>
          <a:lstStyle/>
          <a:p>
            <a:endParaRPr lang="en-US"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710502" y="3066815"/>
            <a:ext cx="3138687" cy="834625"/>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710502" y="4021494"/>
            <a:ext cx="2807761" cy="515672"/>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6095389" y="3147368"/>
            <a:ext cx="3214074" cy="754072"/>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6095389" y="4021494"/>
            <a:ext cx="2804771" cy="515672"/>
          </a:xfrm>
          <a:prstGeom prst="rect">
            <a:avLst/>
          </a:prstGeom>
        </p:spPr>
      </p:pic>
    </p:spTree>
    <p:extLst>
      <p:ext uri="{BB962C8B-B14F-4D97-AF65-F5344CB8AC3E}">
        <p14:creationId xmlns:p14="http://schemas.microsoft.com/office/powerpoint/2010/main" val="191671711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Methods Of Detecting Cracks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54954" y="2315369"/>
            <a:ext cx="4825157" cy="576262"/>
          </a:xfrm>
        </p:spPr>
        <p:txBody>
          <a:bodyPr/>
          <a:lstStyle/>
          <a:p>
            <a:r>
              <a:rPr lang="en-US" b="1" dirty="0">
                <a:latin typeface="Times New Roman" panose="02020603050405020304" pitchFamily="18" charset="0"/>
                <a:cs typeface="Times New Roman" panose="02020603050405020304" pitchFamily="18" charset="0"/>
              </a:rPr>
              <a:t>The current method </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etection </a:t>
            </a:r>
            <a:r>
              <a:rPr lang="en-US" sz="2000" dirty="0">
                <a:latin typeface="Times New Roman" panose="02020603050405020304" pitchFamily="18" charset="0"/>
                <a:cs typeface="Times New Roman" panose="02020603050405020304" pitchFamily="18" charset="0"/>
              </a:rPr>
              <a:t>involves a specified technician or engineer working with related </a:t>
            </a:r>
            <a:r>
              <a:rPr lang="en-US" sz="2000" dirty="0" smtClean="0">
                <a:latin typeface="Times New Roman" panose="02020603050405020304" pitchFamily="18" charset="0"/>
                <a:cs typeface="Times New Roman" panose="02020603050405020304" pitchFamily="18" charset="0"/>
              </a:rPr>
              <a:t>field </a:t>
            </a:r>
            <a:r>
              <a:rPr lang="en-US" sz="2000" dirty="0">
                <a:latin typeface="Times New Roman" panose="02020603050405020304" pitchFamily="18" charset="0"/>
                <a:cs typeface="Times New Roman" panose="02020603050405020304" pitchFamily="18" charset="0"/>
              </a:rPr>
              <a:t>to detect related </a:t>
            </a:r>
            <a:r>
              <a:rPr lang="en-US" sz="2000" dirty="0" smtClean="0">
                <a:latin typeface="Times New Roman" panose="02020603050405020304" pitchFamily="18" charset="0"/>
                <a:cs typeface="Times New Roman" panose="02020603050405020304" pitchFamily="18" charset="0"/>
              </a:rPr>
              <a:t>problems.</a:t>
            </a:r>
          </a:p>
          <a:p>
            <a:pPr lvl="1" algn="just">
              <a:buFont typeface="+mj-lt"/>
              <a:buAutoNum type="arabicPeriod"/>
            </a:pPr>
            <a:r>
              <a:rPr lang="en-US" sz="1800" b="1" dirty="0" smtClean="0">
                <a:latin typeface="Times New Roman" panose="02020603050405020304" pitchFamily="18" charset="0"/>
                <a:cs typeface="Times New Roman" panose="02020603050405020304" pitchFamily="18" charset="0"/>
              </a:rPr>
              <a:t>Costly</a:t>
            </a:r>
          </a:p>
          <a:p>
            <a:pPr lvl="1" algn="just">
              <a:buFont typeface="+mj-lt"/>
              <a:buAutoNum type="arabicPeriod"/>
            </a:pPr>
            <a:r>
              <a:rPr lang="en-US" sz="1800" b="1" dirty="0">
                <a:latin typeface="Times New Roman" panose="02020603050405020304" pitchFamily="18" charset="0"/>
                <a:cs typeface="Times New Roman" panose="02020603050405020304" pitchFamily="18" charset="0"/>
              </a:rPr>
              <a:t>time </a:t>
            </a:r>
            <a:r>
              <a:rPr lang="en-US" sz="1800" b="1" dirty="0" smtClean="0">
                <a:latin typeface="Times New Roman" panose="02020603050405020304" pitchFamily="18" charset="0"/>
                <a:cs typeface="Times New Roman" panose="02020603050405020304" pitchFamily="18" charset="0"/>
              </a:rPr>
              <a:t>consuming</a:t>
            </a:r>
          </a:p>
          <a:p>
            <a:pPr lvl="1" algn="just">
              <a:buFont typeface="+mj-lt"/>
              <a:buAutoNum type="arabicPeriod"/>
            </a:pPr>
            <a:r>
              <a:rPr lang="en-US" sz="1800" b="1" dirty="0">
                <a:latin typeface="Times New Roman" panose="02020603050405020304" pitchFamily="18" charset="0"/>
                <a:cs typeface="Times New Roman" panose="02020603050405020304" pitchFamily="18" charset="0"/>
              </a:rPr>
              <a:t>T</a:t>
            </a:r>
            <a:r>
              <a:rPr lang="en-US" sz="1800" b="1" dirty="0" smtClean="0">
                <a:latin typeface="Times New Roman" panose="02020603050405020304" pitchFamily="18" charset="0"/>
                <a:cs typeface="Times New Roman" panose="02020603050405020304" pitchFamily="18" charset="0"/>
              </a:rPr>
              <a:t>he </a:t>
            </a:r>
            <a:r>
              <a:rPr lang="en-US" sz="1800" b="1" dirty="0">
                <a:latin typeface="Times New Roman" panose="02020603050405020304" pitchFamily="18" charset="0"/>
                <a:cs typeface="Times New Roman" panose="02020603050405020304" pitchFamily="18" charset="0"/>
              </a:rPr>
              <a:t>use of instruments can bring about further problems or hazards</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208711" y="2315369"/>
            <a:ext cx="4825159" cy="576262"/>
          </a:xfrm>
        </p:spPr>
        <p:txBody>
          <a:bodyPr/>
          <a:lstStyle/>
          <a:p>
            <a:r>
              <a:rPr lang="en-US" b="1" dirty="0" smtClean="0">
                <a:latin typeface="Times New Roman" panose="02020603050405020304" pitchFamily="18" charset="0"/>
                <a:cs typeface="Times New Roman" panose="02020603050405020304" pitchFamily="18" charset="0"/>
              </a:rPr>
              <a:t>Using image processing</a:t>
            </a:r>
            <a:endParaRPr lang="en-US"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Human neuron like neural networks can efficiently detect cracks </a:t>
            </a: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machine learning and image </a:t>
            </a:r>
            <a:r>
              <a:rPr lang="en-US" sz="2000" dirty="0" smtClean="0">
                <a:latin typeface="Times New Roman" panose="02020603050405020304" pitchFamily="18" charset="0"/>
                <a:cs typeface="Times New Roman" panose="02020603050405020304" pitchFamily="18" charset="0"/>
              </a:rPr>
              <a:t>processing.</a:t>
            </a:r>
          </a:p>
          <a:p>
            <a:pPr marL="800100" lvl="1" indent="-342900" algn="just">
              <a:buFont typeface="+mj-lt"/>
              <a:buAutoNum type="arabicPeriod"/>
            </a:pPr>
            <a:r>
              <a:rPr lang="en-US" sz="1800" b="1" dirty="0" smtClean="0">
                <a:latin typeface="Times New Roman" panose="02020603050405020304" pitchFamily="18" charset="0"/>
                <a:cs typeface="Times New Roman" panose="02020603050405020304" pitchFamily="18" charset="0"/>
              </a:rPr>
              <a:t>Cheaper</a:t>
            </a:r>
          </a:p>
          <a:p>
            <a:pPr marL="800100" lvl="1" indent="-342900" algn="just">
              <a:buFont typeface="+mj-lt"/>
              <a:buAutoNum type="arabicPeriod"/>
            </a:pPr>
            <a:r>
              <a:rPr lang="en-US" sz="1800" b="1" dirty="0" smtClean="0">
                <a:latin typeface="Times New Roman" panose="02020603050405020304" pitchFamily="18" charset="0"/>
                <a:cs typeface="Times New Roman" panose="02020603050405020304" pitchFamily="18" charset="0"/>
              </a:rPr>
              <a:t>Smoother</a:t>
            </a:r>
          </a:p>
          <a:p>
            <a:pPr marL="800100" lvl="1" indent="-342900" algn="just">
              <a:buFont typeface="+mj-lt"/>
              <a:buAutoNum type="arabicPeriod"/>
            </a:pPr>
            <a:r>
              <a:rPr lang="en-US" sz="1800" b="1" dirty="0">
                <a:latin typeface="Times New Roman" panose="02020603050405020304" pitchFamily="18" charset="0"/>
                <a:cs typeface="Times New Roman" panose="02020603050405020304" pitchFamily="18" charset="0"/>
              </a:rPr>
              <a:t>H</a:t>
            </a:r>
            <a:r>
              <a:rPr lang="en-US" sz="1800" b="1" dirty="0" smtClean="0">
                <a:latin typeface="Times New Roman" panose="02020603050405020304" pitchFamily="18" charset="0"/>
                <a:cs typeface="Times New Roman" panose="02020603050405020304" pitchFamily="18" charset="0"/>
              </a:rPr>
              <a:t>assle </a:t>
            </a:r>
            <a:r>
              <a:rPr lang="en-US" sz="1800" b="1" dirty="0">
                <a:latin typeface="Times New Roman" panose="02020603050405020304" pitchFamily="18" charset="0"/>
                <a:cs typeface="Times New Roman" panose="02020603050405020304" pitchFamily="18" charset="0"/>
              </a:rPr>
              <a:t>free </a:t>
            </a:r>
            <a:endParaRPr lang="en-US" sz="1800" b="1"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800" b="1" dirty="0" smtClean="0">
                <a:latin typeface="Times New Roman" panose="02020603050405020304" pitchFamily="18" charset="0"/>
                <a:cs typeface="Times New Roman" panose="02020603050405020304" pitchFamily="18" charset="0"/>
              </a:rPr>
              <a:t>Super Fast</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4235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Comparison in the results</a:t>
            </a:r>
            <a:endParaRPr lang="en-US" sz="4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11114" y="3065054"/>
            <a:ext cx="4825157" cy="576262"/>
          </a:xfrm>
        </p:spPr>
        <p:txBody>
          <a:bodyPr/>
          <a:lstStyle/>
          <a:p>
            <a:r>
              <a:rPr lang="en-US" sz="2800" b="1" dirty="0">
                <a:latin typeface="Times New Roman" panose="02020603050405020304" pitchFamily="18" charset="0"/>
                <a:cs typeface="Times New Roman" panose="02020603050405020304" pitchFamily="18" charset="0"/>
              </a:rPr>
              <a:t>For </a:t>
            </a:r>
            <a:r>
              <a:rPr lang="en-US" sz="2800" b="1" i="1" dirty="0" err="1">
                <a:latin typeface="Times New Roman" panose="02020603050405020304" pitchFamily="18" charset="0"/>
                <a:cs typeface="Times New Roman" panose="02020603050405020304" pitchFamily="18" charset="0"/>
              </a:rPr>
              <a:t>mendeley</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dataset </a:t>
            </a:r>
            <a:endParaRPr lang="en-US" sz="28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Low dataset difficulty and easier discernible recognition possible</a:t>
            </a:r>
            <a:r>
              <a:rPr lang="en-US" dirty="0">
                <a:latin typeface="Times New Roman" panose="02020603050405020304" pitchFamily="18" charset="0"/>
                <a:cs typeface="Times New Roman" panose="02020603050405020304" pitchFamily="18" charset="0"/>
              </a:rPr>
              <a:t>)</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51264225"/>
              </p:ext>
            </p:extLst>
          </p:nvPr>
        </p:nvGraphicFramePr>
        <p:xfrm>
          <a:off x="435426" y="4171406"/>
          <a:ext cx="5547364" cy="1959428"/>
        </p:xfrm>
        <a:graphic>
          <a:graphicData uri="http://schemas.openxmlformats.org/drawingml/2006/table">
            <a:tbl>
              <a:tblPr firstRow="1" firstCol="1" bandRow="1">
                <a:tableStyleId>{5C22544A-7EE6-4342-B048-85BDC9FD1C3A}</a:tableStyleId>
              </a:tblPr>
              <a:tblGrid>
                <a:gridCol w="1219789">
                  <a:extLst>
                    <a:ext uri="{9D8B030D-6E8A-4147-A177-3AD203B41FA5}">
                      <a16:colId xmlns:a16="http://schemas.microsoft.com/office/drawing/2014/main" val="349513313"/>
                    </a:ext>
                  </a:extLst>
                </a:gridCol>
                <a:gridCol w="999156">
                  <a:extLst>
                    <a:ext uri="{9D8B030D-6E8A-4147-A177-3AD203B41FA5}">
                      <a16:colId xmlns:a16="http://schemas.microsoft.com/office/drawing/2014/main" val="2599362850"/>
                    </a:ext>
                  </a:extLst>
                </a:gridCol>
                <a:gridCol w="1109473">
                  <a:extLst>
                    <a:ext uri="{9D8B030D-6E8A-4147-A177-3AD203B41FA5}">
                      <a16:colId xmlns:a16="http://schemas.microsoft.com/office/drawing/2014/main" val="1732719487"/>
                    </a:ext>
                  </a:extLst>
                </a:gridCol>
                <a:gridCol w="1109473">
                  <a:extLst>
                    <a:ext uri="{9D8B030D-6E8A-4147-A177-3AD203B41FA5}">
                      <a16:colId xmlns:a16="http://schemas.microsoft.com/office/drawing/2014/main" val="3820579506"/>
                    </a:ext>
                  </a:extLst>
                </a:gridCol>
                <a:gridCol w="1109473">
                  <a:extLst>
                    <a:ext uri="{9D8B030D-6E8A-4147-A177-3AD203B41FA5}">
                      <a16:colId xmlns:a16="http://schemas.microsoft.com/office/drawing/2014/main" val="2248576534"/>
                    </a:ext>
                  </a:extLst>
                </a:gridCol>
              </a:tblGrid>
              <a:tr h="795944">
                <a:tc>
                  <a:txBody>
                    <a:bodyPr/>
                    <a:lstStyle/>
                    <a:p>
                      <a:pPr marL="0" marR="0">
                        <a:lnSpc>
                          <a:spcPct val="107000"/>
                        </a:lnSpc>
                        <a:spcBef>
                          <a:spcPts val="0"/>
                        </a:spcBef>
                        <a:spcAft>
                          <a:spcPts val="0"/>
                        </a:spcAft>
                      </a:pPr>
                      <a:r>
                        <a:rPr lang="en-US" sz="1200">
                          <a:effectLst/>
                        </a:rPr>
                        <a:t>Recognition model</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Accuracy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Precision</a:t>
                      </a: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Recall</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  F1 score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extLst>
                  <a:ext uri="{0D108BD9-81ED-4DB2-BD59-A6C34878D82A}">
                    <a16:rowId xmlns:a16="http://schemas.microsoft.com/office/drawing/2014/main" val="3293535401"/>
                  </a:ext>
                </a:extLst>
              </a:tr>
              <a:tr h="387828">
                <a:tc>
                  <a:txBody>
                    <a:bodyPr/>
                    <a:lstStyle/>
                    <a:p>
                      <a:pPr marL="0" marR="0">
                        <a:lnSpc>
                          <a:spcPct val="107000"/>
                        </a:lnSpc>
                        <a:spcBef>
                          <a:spcPts val="0"/>
                        </a:spcBef>
                        <a:spcAft>
                          <a:spcPts val="0"/>
                        </a:spcAft>
                      </a:pPr>
                      <a:r>
                        <a:rPr lang="en-US" sz="1200">
                          <a:effectLst/>
                        </a:rPr>
                        <a:t>EfficientNetB0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0.99955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0.99944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0.99986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0.98706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extLst>
                  <a:ext uri="{0D108BD9-81ED-4DB2-BD59-A6C34878D82A}">
                    <a16:rowId xmlns:a16="http://schemas.microsoft.com/office/drawing/2014/main" val="4288262643"/>
                  </a:ext>
                </a:extLst>
              </a:tr>
              <a:tr h="387828">
                <a:tc>
                  <a:txBody>
                    <a:bodyPr/>
                    <a:lstStyle/>
                    <a:p>
                      <a:pPr marL="0" marR="0">
                        <a:lnSpc>
                          <a:spcPct val="107000"/>
                        </a:lnSpc>
                        <a:spcBef>
                          <a:spcPts val="0"/>
                        </a:spcBef>
                        <a:spcAft>
                          <a:spcPts val="0"/>
                        </a:spcAft>
                      </a:pPr>
                      <a:r>
                        <a:rPr lang="en-US" sz="1200">
                          <a:effectLst/>
                        </a:rPr>
                        <a:t>MobileNetV2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0.99955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0.99930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0.99999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0.99965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extLst>
                  <a:ext uri="{0D108BD9-81ED-4DB2-BD59-A6C34878D82A}">
                    <a16:rowId xmlns:a16="http://schemas.microsoft.com/office/drawing/2014/main" val="480917121"/>
                  </a:ext>
                </a:extLst>
              </a:tr>
              <a:tr h="387828">
                <a:tc>
                  <a:txBody>
                    <a:bodyPr/>
                    <a:lstStyle/>
                    <a:p>
                      <a:pPr marL="0" marR="0">
                        <a:lnSpc>
                          <a:spcPct val="107000"/>
                        </a:lnSpc>
                        <a:spcBef>
                          <a:spcPts val="0"/>
                        </a:spcBef>
                        <a:spcAft>
                          <a:spcPts val="0"/>
                        </a:spcAft>
                      </a:pPr>
                      <a:r>
                        <a:rPr lang="en-US" sz="1200">
                          <a:effectLst/>
                        </a:rPr>
                        <a:t>InceptionV3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b="1" u="sng" dirty="0">
                          <a:effectLst/>
                        </a:rPr>
                        <a:t>0.99982</a:t>
                      </a:r>
                      <a:endParaRPr lang="en-US" sz="1200" b="1" u="sng"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0.99986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0.99986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0.99986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extLst>
                  <a:ext uri="{0D108BD9-81ED-4DB2-BD59-A6C34878D82A}">
                    <a16:rowId xmlns:a16="http://schemas.microsoft.com/office/drawing/2014/main" val="1068038373"/>
                  </a:ext>
                </a:extLst>
              </a:tr>
            </a:tbl>
          </a:graphicData>
        </a:graphic>
      </p:graphicFrame>
      <p:sp>
        <p:nvSpPr>
          <p:cNvPr id="5" name="Text Placeholder 4"/>
          <p:cNvSpPr>
            <a:spLocks noGrp="1"/>
          </p:cNvSpPr>
          <p:nvPr>
            <p:ph type="body" sz="quarter" idx="3"/>
          </p:nvPr>
        </p:nvSpPr>
        <p:spPr>
          <a:xfrm>
            <a:off x="6208712" y="3065054"/>
            <a:ext cx="4825159" cy="576262"/>
          </a:xfrm>
        </p:spPr>
        <p:txBody>
          <a:bodyPr/>
          <a:lstStyle/>
          <a:p>
            <a:r>
              <a:rPr lang="en-US" b="1" dirty="0">
                <a:latin typeface="Times New Roman" panose="02020603050405020304" pitchFamily="18" charset="0"/>
                <a:cs typeface="Times New Roman" panose="02020603050405020304" pitchFamily="18" charset="0"/>
              </a:rPr>
              <a:t>For </a:t>
            </a:r>
            <a:r>
              <a:rPr lang="en-US" b="1" i="1" dirty="0" err="1">
                <a:latin typeface="Times New Roman" panose="02020603050405020304" pitchFamily="18" charset="0"/>
                <a:cs typeface="Times New Roman" panose="02020603050405020304" pitchFamily="18" charset="0"/>
              </a:rPr>
              <a:t>mendeleySDnetadded</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dataset </a:t>
            </a:r>
            <a:endParaRPr lang="en-US"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more </a:t>
            </a:r>
            <a:r>
              <a:rPr lang="en-US" sz="2000" dirty="0">
                <a:latin typeface="Times New Roman" panose="02020603050405020304" pitchFamily="18" charset="0"/>
                <a:cs typeface="Times New Roman" panose="02020603050405020304" pitchFamily="18" charset="0"/>
              </a:rPr>
              <a:t>difficult batch has been mixed into initial dataset)</a:t>
            </a: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4185596750"/>
              </p:ext>
            </p:extLst>
          </p:nvPr>
        </p:nvGraphicFramePr>
        <p:xfrm>
          <a:off x="6208712" y="4171405"/>
          <a:ext cx="5007926" cy="1959428"/>
        </p:xfrm>
        <a:graphic>
          <a:graphicData uri="http://schemas.openxmlformats.org/drawingml/2006/table">
            <a:tbl>
              <a:tblPr firstRow="1" firstCol="1" bandRow="1">
                <a:tableStyleId>{5C22544A-7EE6-4342-B048-85BDC9FD1C3A}</a:tableStyleId>
              </a:tblPr>
              <a:tblGrid>
                <a:gridCol w="1106487">
                  <a:extLst>
                    <a:ext uri="{9D8B030D-6E8A-4147-A177-3AD203B41FA5}">
                      <a16:colId xmlns:a16="http://schemas.microsoft.com/office/drawing/2014/main" val="2277708129"/>
                    </a:ext>
                  </a:extLst>
                </a:gridCol>
                <a:gridCol w="896684">
                  <a:extLst>
                    <a:ext uri="{9D8B030D-6E8A-4147-A177-3AD203B41FA5}">
                      <a16:colId xmlns:a16="http://schemas.microsoft.com/office/drawing/2014/main" val="621007273"/>
                    </a:ext>
                  </a:extLst>
                </a:gridCol>
                <a:gridCol w="1001585">
                  <a:extLst>
                    <a:ext uri="{9D8B030D-6E8A-4147-A177-3AD203B41FA5}">
                      <a16:colId xmlns:a16="http://schemas.microsoft.com/office/drawing/2014/main" val="2678396639"/>
                    </a:ext>
                  </a:extLst>
                </a:gridCol>
                <a:gridCol w="1001585">
                  <a:extLst>
                    <a:ext uri="{9D8B030D-6E8A-4147-A177-3AD203B41FA5}">
                      <a16:colId xmlns:a16="http://schemas.microsoft.com/office/drawing/2014/main" val="3726878825"/>
                    </a:ext>
                  </a:extLst>
                </a:gridCol>
                <a:gridCol w="1001585">
                  <a:extLst>
                    <a:ext uri="{9D8B030D-6E8A-4147-A177-3AD203B41FA5}">
                      <a16:colId xmlns:a16="http://schemas.microsoft.com/office/drawing/2014/main" val="2418319757"/>
                    </a:ext>
                  </a:extLst>
                </a:gridCol>
              </a:tblGrid>
              <a:tr h="795944">
                <a:tc>
                  <a:txBody>
                    <a:bodyPr/>
                    <a:lstStyle/>
                    <a:p>
                      <a:pPr marL="0" marR="0">
                        <a:lnSpc>
                          <a:spcPct val="107000"/>
                        </a:lnSpc>
                        <a:spcBef>
                          <a:spcPts val="0"/>
                        </a:spcBef>
                        <a:spcAft>
                          <a:spcPts val="0"/>
                        </a:spcAft>
                      </a:pPr>
                      <a:r>
                        <a:rPr lang="en-US" sz="1200">
                          <a:effectLst/>
                        </a:rPr>
                        <a:t>Recognition model</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Accuracy</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Precision</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Recall</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 F1 score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extLst>
                  <a:ext uri="{0D108BD9-81ED-4DB2-BD59-A6C34878D82A}">
                    <a16:rowId xmlns:a16="http://schemas.microsoft.com/office/drawing/2014/main" val="1301711999"/>
                  </a:ext>
                </a:extLst>
              </a:tr>
              <a:tr h="387828">
                <a:tc>
                  <a:txBody>
                    <a:bodyPr/>
                    <a:lstStyle/>
                    <a:p>
                      <a:pPr marL="0" marR="0">
                        <a:lnSpc>
                          <a:spcPct val="107000"/>
                        </a:lnSpc>
                        <a:spcBef>
                          <a:spcPts val="0"/>
                        </a:spcBef>
                        <a:spcAft>
                          <a:spcPts val="0"/>
                        </a:spcAft>
                      </a:pPr>
                      <a:r>
                        <a:rPr lang="en-US" sz="1200">
                          <a:effectLst/>
                        </a:rPr>
                        <a:t>EfficientNetB0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b="1" u="sng" dirty="0">
                          <a:effectLst/>
                        </a:rPr>
                        <a:t>0.98393</a:t>
                      </a:r>
                      <a:endParaRPr lang="en-US" sz="1200" b="1" u="sng"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0.99285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0.98133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0.98706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extLst>
                  <a:ext uri="{0D108BD9-81ED-4DB2-BD59-A6C34878D82A}">
                    <a16:rowId xmlns:a16="http://schemas.microsoft.com/office/drawing/2014/main" val="716958974"/>
                  </a:ext>
                </a:extLst>
              </a:tr>
              <a:tr h="387828">
                <a:tc>
                  <a:txBody>
                    <a:bodyPr/>
                    <a:lstStyle/>
                    <a:p>
                      <a:pPr marL="0" marR="0">
                        <a:lnSpc>
                          <a:spcPct val="107000"/>
                        </a:lnSpc>
                        <a:spcBef>
                          <a:spcPts val="0"/>
                        </a:spcBef>
                        <a:spcAft>
                          <a:spcPts val="0"/>
                        </a:spcAft>
                      </a:pPr>
                      <a:r>
                        <a:rPr lang="en-US" sz="1200">
                          <a:effectLst/>
                        </a:rPr>
                        <a:t>MobileNetV2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0.98220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0.99334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0.97805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0.98563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extLst>
                  <a:ext uri="{0D108BD9-81ED-4DB2-BD59-A6C34878D82A}">
                    <a16:rowId xmlns:a16="http://schemas.microsoft.com/office/drawing/2014/main" val="1886962362"/>
                  </a:ext>
                </a:extLst>
              </a:tr>
              <a:tr h="387828">
                <a:tc>
                  <a:txBody>
                    <a:bodyPr/>
                    <a:lstStyle/>
                    <a:p>
                      <a:pPr marL="0" marR="0">
                        <a:lnSpc>
                          <a:spcPct val="107000"/>
                        </a:lnSpc>
                        <a:spcBef>
                          <a:spcPts val="0"/>
                        </a:spcBef>
                        <a:spcAft>
                          <a:spcPts val="0"/>
                        </a:spcAft>
                      </a:pPr>
                      <a:r>
                        <a:rPr lang="en-US" sz="1200" dirty="0">
                          <a:effectLst/>
                        </a:rPr>
                        <a:t>InceptionV3</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0.98165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0.99219</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a:effectLst/>
                        </a:rPr>
                        <a:t>0.97830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tc>
                  <a:txBody>
                    <a:bodyPr/>
                    <a:lstStyle/>
                    <a:p>
                      <a:pPr marL="0" marR="0">
                        <a:lnSpc>
                          <a:spcPct val="107000"/>
                        </a:lnSpc>
                        <a:spcBef>
                          <a:spcPts val="0"/>
                        </a:spcBef>
                        <a:spcAft>
                          <a:spcPts val="0"/>
                        </a:spcAft>
                      </a:pPr>
                      <a:r>
                        <a:rPr lang="en-US" sz="1200" dirty="0">
                          <a:effectLst/>
                        </a:rPr>
                        <a:t>0.98519</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41" marR="51741" marT="0" marB="0"/>
                </a:tc>
                <a:extLst>
                  <a:ext uri="{0D108BD9-81ED-4DB2-BD59-A6C34878D82A}">
                    <a16:rowId xmlns:a16="http://schemas.microsoft.com/office/drawing/2014/main" val="3243766096"/>
                  </a:ext>
                </a:extLst>
              </a:tr>
            </a:tbl>
          </a:graphicData>
        </a:graphic>
      </p:graphicFrame>
    </p:spTree>
    <p:extLst>
      <p:ext uri="{BB962C8B-B14F-4D97-AF65-F5344CB8AC3E}">
        <p14:creationId xmlns:p14="http://schemas.microsoft.com/office/powerpoint/2010/main" val="3252451516"/>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paper we were </a:t>
            </a:r>
            <a:r>
              <a:rPr lang="en-US" sz="2000" dirty="0" smtClean="0">
                <a:latin typeface="Times New Roman" panose="02020603050405020304" pitchFamily="18" charset="0"/>
                <a:cs typeface="Times New Roman" panose="02020603050405020304" pitchFamily="18" charset="0"/>
              </a:rPr>
              <a:t>following </a:t>
            </a:r>
            <a:r>
              <a:rPr lang="en-US" sz="2000" dirty="0">
                <a:latin typeface="Times New Roman" panose="02020603050405020304" pitchFamily="18" charset="0"/>
                <a:cs typeface="Times New Roman" panose="02020603050405020304" pitchFamily="18" charset="0"/>
              </a:rPr>
              <a:t>accuracy on mixed dataset testing of </a:t>
            </a:r>
            <a:r>
              <a:rPr lang="en-US" sz="2000" dirty="0" smtClean="0">
                <a:latin typeface="Times New Roman" panose="02020603050405020304" pitchFamily="18" charset="0"/>
                <a:cs typeface="Times New Roman" panose="02020603050405020304" pitchFamily="18" charset="0"/>
              </a:rPr>
              <a:t>97.37%.</a:t>
            </a:r>
          </a:p>
          <a:p>
            <a:pPr algn="just"/>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use of the same model yielded an accuracy of 98.4%, more than a 1% </a:t>
            </a:r>
            <a:r>
              <a:rPr lang="en-US" sz="2000" dirty="0" smtClean="0">
                <a:latin typeface="Times New Roman" panose="02020603050405020304" pitchFamily="18" charset="0"/>
                <a:cs typeface="Times New Roman" panose="02020603050405020304" pitchFamily="18" charset="0"/>
              </a:rPr>
              <a:t>rise.</a:t>
            </a:r>
          </a:p>
          <a:p>
            <a:pPr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 </a:t>
            </a:r>
            <a:r>
              <a:rPr lang="en-US" sz="2000" i="1" dirty="0" err="1">
                <a:latin typeface="Times New Roman" panose="02020603050405020304" pitchFamily="18" charset="0"/>
                <a:cs typeface="Times New Roman" panose="02020603050405020304" pitchFamily="18" charset="0"/>
              </a:rPr>
              <a:t>mendeley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datasets (easy) </a:t>
            </a:r>
            <a:r>
              <a:rPr lang="en-US" sz="2000" dirty="0" err="1">
                <a:latin typeface="Times New Roman" panose="02020603050405020304" pitchFamily="18" charset="0"/>
                <a:cs typeface="Times New Roman" panose="02020603050405020304" pitchFamily="18" charset="0"/>
              </a:rPr>
              <a:t>EfficientNet</a:t>
            </a:r>
            <a:r>
              <a:rPr lang="en-US" sz="2000" dirty="0">
                <a:latin typeface="Times New Roman" panose="02020603050405020304" pitchFamily="18" charset="0"/>
                <a:cs typeface="Times New Roman" panose="02020603050405020304" pitchFamily="18" charset="0"/>
              </a:rPr>
              <a:t> is not the best in terms of parameters as the Inception and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beat it </a:t>
            </a:r>
            <a:r>
              <a:rPr lang="en-US" sz="2000" dirty="0" smtClean="0">
                <a:latin typeface="Times New Roman" panose="02020603050405020304" pitchFamily="18" charset="0"/>
                <a:cs typeface="Times New Roman" panose="02020603050405020304" pitchFamily="18" charset="0"/>
              </a:rPr>
              <a:t>largely.</a:t>
            </a:r>
          </a:p>
          <a:p>
            <a:pPr algn="just"/>
            <a:r>
              <a:rPr lang="en-US" sz="2000" dirty="0">
                <a:latin typeface="Times New Roman" panose="02020603050405020304" pitchFamily="18" charset="0"/>
                <a:cs typeface="Times New Roman" panose="02020603050405020304" pitchFamily="18" charset="0"/>
              </a:rPr>
              <a:t>But the </a:t>
            </a:r>
            <a:r>
              <a:rPr lang="en-US" sz="2000" dirty="0" err="1" smtClean="0">
                <a:latin typeface="Times New Roman" panose="02020603050405020304" pitchFamily="18" charset="0"/>
                <a:cs typeface="Times New Roman" panose="02020603050405020304" pitchFamily="18" charset="0"/>
              </a:rPr>
              <a:t>finensse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the </a:t>
            </a:r>
            <a:r>
              <a:rPr lang="en-US" sz="2000" dirty="0" err="1">
                <a:latin typeface="Times New Roman" panose="02020603050405020304" pitchFamily="18" charset="0"/>
                <a:cs typeface="Times New Roman" panose="02020603050405020304" pitchFamily="18" charset="0"/>
              </a:rPr>
              <a:t>EfficientNet</a:t>
            </a:r>
            <a:r>
              <a:rPr lang="en-US" sz="2000" dirty="0">
                <a:latin typeface="Times New Roman" panose="02020603050405020304" pitchFamily="18" charset="0"/>
                <a:cs typeface="Times New Roman" panose="02020603050405020304" pitchFamily="18" charset="0"/>
              </a:rPr>
              <a:t> is spectacled when it comes to varieties of </a:t>
            </a:r>
            <a:r>
              <a:rPr lang="en-US" sz="2000" dirty="0" smtClean="0">
                <a:latin typeface="Times New Roman" panose="02020603050405020304" pitchFamily="18" charset="0"/>
                <a:cs typeface="Times New Roman" panose="02020603050405020304" pitchFamily="18" charset="0"/>
              </a:rPr>
              <a:t>data(</a:t>
            </a:r>
            <a:r>
              <a:rPr lang="en-US" sz="2000" i="1" dirty="0" err="1">
                <a:latin typeface="Times New Roman" panose="02020603050405020304" pitchFamily="18" charset="0"/>
                <a:cs typeface="Times New Roman" panose="02020603050405020304" pitchFamily="18" charset="0"/>
              </a:rPr>
              <a:t>mendeleySDnetadded</a:t>
            </a:r>
            <a:r>
              <a:rPr lang="en-US" sz="2000" dirty="0" smtClean="0">
                <a:latin typeface="Times New Roman" panose="02020603050405020304" pitchFamily="18" charset="0"/>
                <a:cs typeface="Times New Roman" panose="02020603050405020304" pitchFamily="18" charset="0"/>
              </a:rPr>
              <a:t> data), </a:t>
            </a:r>
            <a:r>
              <a:rPr lang="en-US" sz="2000" dirty="0">
                <a:latin typeface="Times New Roman" panose="02020603050405020304" pitchFamily="18" charset="0"/>
                <a:cs typeface="Times New Roman" panose="02020603050405020304" pitchFamily="18" charset="0"/>
              </a:rPr>
              <a:t>and it shines out more accurately than other models. It also holds a good balance between precision, recall and the F1 </a:t>
            </a:r>
            <a:r>
              <a:rPr lang="en-US" sz="2000" dirty="0" smtClean="0">
                <a:latin typeface="Times New Roman" panose="02020603050405020304" pitchFamily="18" charset="0"/>
                <a:cs typeface="Times New Roman" panose="02020603050405020304" pitchFamily="18" charset="0"/>
              </a:rPr>
              <a:t>scores.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58744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atin typeface="Times New Roman" panose="02020603050405020304" pitchFamily="18" charset="0"/>
                <a:cs typeface="Times New Roman" panose="02020603050405020304" pitchFamily="18" charset="0"/>
              </a:rPr>
              <a:t>Deep Learning</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3994" y="2324825"/>
            <a:ext cx="9730760" cy="3910511"/>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Deep learning is an </a:t>
            </a:r>
            <a:r>
              <a:rPr lang="en-US" sz="2000" b="1" dirty="0">
                <a:latin typeface="Times New Roman" panose="02020603050405020304" pitchFamily="18" charset="0"/>
                <a:cs typeface="Times New Roman" panose="02020603050405020304" pitchFamily="18" charset="0"/>
              </a:rPr>
              <a:t>artificial intelligence (AI) function</a:t>
            </a:r>
            <a:r>
              <a:rPr lang="en-US" sz="2000" dirty="0">
                <a:latin typeface="Times New Roman" panose="02020603050405020304" pitchFamily="18" charset="0"/>
                <a:cs typeface="Times New Roman" panose="02020603050405020304" pitchFamily="18" charset="0"/>
              </a:rPr>
              <a:t> that imitates the workings of the human brain in processing data and creating patterns for use in decision making. ... Also known as deep neural learning or deep neural network</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Types of Deep Learning Networks</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Feedforward </a:t>
            </a:r>
            <a:r>
              <a:rPr lang="en-US" sz="1800" b="1" dirty="0">
                <a:latin typeface="Times New Roman" panose="02020603050405020304" pitchFamily="18" charset="0"/>
                <a:cs typeface="Times New Roman" panose="02020603050405020304" pitchFamily="18" charset="0"/>
              </a:rPr>
              <a:t>neural network</a:t>
            </a:r>
            <a:r>
              <a:rPr lang="en-US" sz="1800" dirty="0">
                <a:latin typeface="Times New Roman" panose="02020603050405020304" pitchFamily="18" charset="0"/>
                <a:cs typeface="Times New Roman" panose="02020603050405020304" pitchFamily="18" charset="0"/>
              </a:rPr>
              <a:t>. ...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Radial basis function </a:t>
            </a:r>
            <a:r>
              <a:rPr lang="en-US" sz="1800" b="1" dirty="0">
                <a:latin typeface="Times New Roman" panose="02020603050405020304" pitchFamily="18" charset="0"/>
                <a:cs typeface="Times New Roman" panose="02020603050405020304" pitchFamily="18" charset="0"/>
              </a:rPr>
              <a:t>neural networks</a:t>
            </a:r>
            <a:r>
              <a:rPr lang="en-US" sz="1800" dirty="0">
                <a:latin typeface="Times New Roman" panose="02020603050405020304" pitchFamily="18" charset="0"/>
                <a:cs typeface="Times New Roman" panose="02020603050405020304" pitchFamily="18" charset="0"/>
              </a:rPr>
              <a:t>. ...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Multi-layer perceptron. ...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Convolution </a:t>
            </a:r>
            <a:r>
              <a:rPr lang="en-US" sz="1800" b="1" dirty="0">
                <a:latin typeface="Times New Roman" panose="02020603050405020304" pitchFamily="18" charset="0"/>
                <a:cs typeface="Times New Roman" panose="02020603050405020304" pitchFamily="18" charset="0"/>
              </a:rPr>
              <a:t>neural network</a:t>
            </a:r>
            <a:r>
              <a:rPr lang="en-US" sz="1800" dirty="0">
                <a:latin typeface="Times New Roman" panose="02020603050405020304" pitchFamily="18" charset="0"/>
                <a:cs typeface="Times New Roman" panose="02020603050405020304" pitchFamily="18" charset="0"/>
              </a:rPr>
              <a:t> (CNN) ... </a:t>
            </a:r>
            <a:r>
              <a:rPr lang="en-US" sz="1800" dirty="0" smtClean="0">
                <a:latin typeface="Times New Roman" panose="02020603050405020304" pitchFamily="18" charset="0"/>
                <a:cs typeface="Times New Roman" panose="02020603050405020304" pitchFamily="18" charset="0"/>
              </a:rPr>
              <a:t>(We will use this network for image Processing)</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Recurrent </a:t>
            </a:r>
            <a:r>
              <a:rPr lang="en-US" sz="1800" b="1" dirty="0">
                <a:latin typeface="Times New Roman" panose="02020603050405020304" pitchFamily="18" charset="0"/>
                <a:cs typeface="Times New Roman" panose="02020603050405020304" pitchFamily="18" charset="0"/>
              </a:rPr>
              <a:t>neural network</a:t>
            </a:r>
            <a:r>
              <a:rPr lang="en-US" sz="1800" dirty="0">
                <a:latin typeface="Times New Roman" panose="02020603050405020304" pitchFamily="18" charset="0"/>
                <a:cs typeface="Times New Roman" panose="02020603050405020304" pitchFamily="18" charset="0"/>
              </a:rPr>
              <a:t>. ...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Modular </a:t>
            </a:r>
            <a:r>
              <a:rPr lang="en-US" sz="1800" b="1" dirty="0">
                <a:latin typeface="Times New Roman" panose="02020603050405020304" pitchFamily="18" charset="0"/>
                <a:cs typeface="Times New Roman" panose="02020603050405020304" pitchFamily="18" charset="0"/>
              </a:rPr>
              <a:t>neural network</a:t>
            </a:r>
            <a:r>
              <a:rPr lang="en-US" sz="1800" dirty="0">
                <a:latin typeface="Times New Roman" panose="02020603050405020304" pitchFamily="18" charset="0"/>
                <a:cs typeface="Times New Roman" panose="02020603050405020304" pitchFamily="18" charset="0"/>
              </a:rPr>
              <a:t>. ...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Sequence to sequence models.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8486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CNN</a:t>
            </a:r>
            <a:endParaRPr lang="en-US" sz="4000" dirty="0"/>
          </a:p>
        </p:txBody>
      </p:sp>
      <p:sp>
        <p:nvSpPr>
          <p:cNvPr id="3" name="Content Placeholder 2"/>
          <p:cNvSpPr>
            <a:spLocks noGrp="1"/>
          </p:cNvSpPr>
          <p:nvPr>
            <p:ph idx="1"/>
          </p:nvPr>
        </p:nvSpPr>
        <p:spPr/>
        <p:txBody>
          <a:bodyPr>
            <a:normAutofit fontScale="77500" lnSpcReduction="20000"/>
          </a:bodyPr>
          <a:lstStyle/>
          <a:p>
            <a:r>
              <a:rPr lang="en-US" sz="2400" dirty="0" smtClean="0">
                <a:latin typeface="Times New Roman" panose="02020603050405020304" pitchFamily="18" charset="0"/>
                <a:cs typeface="Times New Roman" panose="02020603050405020304" pitchFamily="18" charset="0"/>
              </a:rPr>
              <a:t>A convolutional neural network (CNN) is </a:t>
            </a:r>
            <a:r>
              <a:rPr lang="en-US" sz="2400" b="1" dirty="0" smtClean="0">
                <a:latin typeface="Times New Roman" panose="02020603050405020304" pitchFamily="18" charset="0"/>
                <a:cs typeface="Times New Roman" panose="02020603050405020304" pitchFamily="18" charset="0"/>
              </a:rPr>
              <a:t>a type of artificial neural network used in image recognition and processing that is specifically designed to process pixel data.</a:t>
            </a:r>
          </a:p>
          <a:p>
            <a:r>
              <a:rPr lang="en-US" sz="2400" dirty="0" smtClean="0">
                <a:latin typeface="Times New Roman" panose="02020603050405020304" pitchFamily="18" charset="0"/>
                <a:cs typeface="Times New Roman" panose="02020603050405020304" pitchFamily="18" charset="0"/>
              </a:rPr>
              <a:t>CNN is a </a:t>
            </a:r>
            <a:r>
              <a:rPr lang="en-US" sz="2400" b="1" dirty="0" smtClean="0">
                <a:latin typeface="Times New Roman" panose="02020603050405020304" pitchFamily="18" charset="0"/>
                <a:cs typeface="Times New Roman" panose="02020603050405020304" pitchFamily="18" charset="0"/>
              </a:rPr>
              <a:t>Deep Learning algorithm</a:t>
            </a:r>
            <a:r>
              <a:rPr lang="en-US" sz="2400" dirty="0" smtClean="0">
                <a:latin typeface="Times New Roman" panose="02020603050405020304" pitchFamily="18" charset="0"/>
                <a:cs typeface="Times New Roman" panose="02020603050405020304" pitchFamily="18" charset="0"/>
              </a:rPr>
              <a:t> which can take in an input image, assign importance (learnable weights and biases) to various aspects/objects in the image and be able to differentiate one from the other.</a:t>
            </a:r>
            <a:endParaRPr lang="en-US"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is made up of neurons with learnable weights and biases.</a:t>
            </a:r>
          </a:p>
          <a:p>
            <a:r>
              <a:rPr lang="en-US" sz="2400" dirty="0" smtClean="0">
                <a:latin typeface="Times New Roman" panose="02020603050405020304" pitchFamily="18" charset="0"/>
                <a:cs typeface="Times New Roman" panose="02020603050405020304" pitchFamily="18" charset="0"/>
              </a:rPr>
              <a:t>A CNN typically has </a:t>
            </a:r>
            <a:r>
              <a:rPr lang="en-US" sz="2400" b="1" dirty="0" smtClean="0">
                <a:latin typeface="Times New Roman" panose="02020603050405020304" pitchFamily="18" charset="0"/>
                <a:cs typeface="Times New Roman" panose="02020603050405020304" pitchFamily="18" charset="0"/>
              </a:rPr>
              <a:t>three layers</a:t>
            </a:r>
            <a:r>
              <a:rPr lang="en-US" sz="2400" dirty="0" smtClean="0">
                <a:latin typeface="Times New Roman" panose="02020603050405020304" pitchFamily="18" charset="0"/>
                <a:cs typeface="Times New Roman" panose="02020603050405020304" pitchFamily="18" charset="0"/>
              </a:rPr>
              <a:t>: a convolutional layer, a pooling layer, and a fully connected layer.</a:t>
            </a:r>
          </a:p>
          <a:p>
            <a:r>
              <a:rPr lang="en-US" sz="2400" dirty="0" smtClean="0">
                <a:latin typeface="Times New Roman" panose="02020603050405020304" pitchFamily="18" charset="0"/>
                <a:cs typeface="Times New Roman" panose="02020603050405020304" pitchFamily="18" charset="0"/>
              </a:rPr>
              <a:t>The main advantage of CNN compared to its predecessors is that </a:t>
            </a:r>
            <a:r>
              <a:rPr lang="en-US" sz="2400" b="1" dirty="0" smtClean="0">
                <a:latin typeface="Times New Roman" panose="02020603050405020304" pitchFamily="18" charset="0"/>
                <a:cs typeface="Times New Roman" panose="02020603050405020304" pitchFamily="18" charset="0"/>
              </a:rPr>
              <a:t>it automatically detects the important features without any human supervision .</a:t>
            </a:r>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114181"/>
      </p:ext>
    </p:extLst>
  </p:cSld>
  <p:clrMapOvr>
    <a:masterClrMapping/>
  </p:clrMapOvr>
  <mc:AlternateContent xmlns:mc="http://schemas.openxmlformats.org/markup-compatibility/2006">
    <mc:Choice xmlns:p14="http://schemas.microsoft.com/office/powerpoint/2010/main" Requires="p14">
      <p:transition spd="slow" p14:dur="20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EfficientNetB0</a:t>
            </a:r>
          </a:p>
        </p:txBody>
      </p:sp>
      <p:sp>
        <p:nvSpPr>
          <p:cNvPr id="3" name="Content Placeholder 2"/>
          <p:cNvSpPr>
            <a:spLocks noGrp="1"/>
          </p:cNvSpPr>
          <p:nvPr>
            <p:ph idx="1"/>
          </p:nvPr>
        </p:nvSpPr>
        <p:spPr/>
        <p:txBody>
          <a:bodyPr>
            <a:normAutofit/>
          </a:bodyPr>
          <a:lstStyle/>
          <a:p>
            <a:r>
              <a:rPr lang="en-US" sz="2000" dirty="0" err="1" smtClean="0">
                <a:latin typeface="Times New Roman" panose="02020603050405020304" pitchFamily="18" charset="0"/>
                <a:cs typeface="Times New Roman" panose="02020603050405020304" pitchFamily="18" charset="0"/>
              </a:rPr>
              <a:t>EfficientNet</a:t>
            </a:r>
            <a:r>
              <a:rPr lang="en-US" sz="2000" dirty="0" smtClean="0">
                <a:latin typeface="Times New Roman" panose="02020603050405020304" pitchFamily="18" charset="0"/>
                <a:cs typeface="Times New Roman" panose="02020603050405020304" pitchFamily="18" charset="0"/>
              </a:rPr>
              <a:t> is a </a:t>
            </a:r>
            <a:r>
              <a:rPr lang="en-US" sz="2000" b="1" dirty="0" smtClean="0">
                <a:latin typeface="Times New Roman" panose="02020603050405020304" pitchFamily="18" charset="0"/>
                <a:cs typeface="Times New Roman" panose="02020603050405020304" pitchFamily="18" charset="0"/>
              </a:rPr>
              <a:t>convolutional neural network architecture and scaling method that uniformly scales all dimensions of depth/width/resolution using</a:t>
            </a:r>
            <a:r>
              <a:rPr lang="en-US" sz="2000" dirty="0" smtClean="0">
                <a:latin typeface="Times New Roman" panose="02020603050405020304" pitchFamily="18" charset="0"/>
                <a:cs typeface="Times New Roman" panose="02020603050405020304" pitchFamily="18" charset="0"/>
              </a:rPr>
              <a:t> a compound coefficient.</a:t>
            </a:r>
          </a:p>
          <a:p>
            <a:r>
              <a:rPr lang="en-US" sz="2000" dirty="0" err="1" smtClean="0"/>
              <a:t>EfficientNet</a:t>
            </a:r>
            <a:r>
              <a:rPr lang="en-US" sz="2000" dirty="0" smtClean="0"/>
              <a:t> uses a compound coefficient to uniformly scales network width, depth, and resolution in a principled way.</a:t>
            </a:r>
          </a:p>
          <a:p>
            <a:r>
              <a:rPr lang="en-US" sz="2000" dirty="0"/>
              <a:t>The EfficientNetB0 is a network that uses the smoothened, </a:t>
            </a:r>
            <a:r>
              <a:rPr lang="en-US" sz="2000" dirty="0" err="1"/>
              <a:t>ReLU</a:t>
            </a:r>
            <a:r>
              <a:rPr lang="en-US" sz="2000" dirty="0"/>
              <a:t> like Swish activation function. The function basically is defined as </a:t>
            </a:r>
            <a:endParaRPr lang="en-US" sz="2000" dirty="0" smtClean="0"/>
          </a:p>
          <a:p>
            <a:pPr marL="0" indent="0">
              <a:buNone/>
            </a:pPr>
            <a:r>
              <a:rPr lang="en-US" sz="2000" dirty="0"/>
              <a:t> </a:t>
            </a:r>
            <a:r>
              <a:rPr lang="en-US" sz="2000" dirty="0" smtClean="0"/>
              <a:t>	 </a:t>
            </a:r>
            <a:r>
              <a:rPr lang="en-US" sz="2000" b="1" i="1" dirty="0" smtClean="0"/>
              <a:t>f(x</a:t>
            </a:r>
            <a:r>
              <a:rPr lang="en-US" sz="2000" b="1" i="1" dirty="0"/>
              <a:t>) = </a:t>
            </a:r>
            <a:r>
              <a:rPr lang="en-US" sz="2000" b="1" i="1" dirty="0" err="1"/>
              <a:t>x.sigmoid</a:t>
            </a:r>
            <a:r>
              <a:rPr lang="en-US" sz="2000" b="1" i="1" dirty="0"/>
              <a:t>(x</a:t>
            </a:r>
            <a:r>
              <a:rPr lang="en-US" sz="2000" b="1" i="1" dirty="0" smtClean="0"/>
              <a:t>)</a:t>
            </a:r>
          </a:p>
          <a:p>
            <a:pPr marL="0" indent="0">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551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876" y="808206"/>
            <a:ext cx="10192315" cy="706964"/>
          </a:xfrm>
        </p:spPr>
        <p:txBody>
          <a:bodyPr/>
          <a:lstStyle/>
          <a:p>
            <a:r>
              <a:rPr lang="en-US" sz="2800" dirty="0" err="1">
                <a:latin typeface="Times New Roman" panose="02020603050405020304" pitchFamily="18" charset="0"/>
                <a:cs typeface="Times New Roman" panose="02020603050405020304" pitchFamily="18" charset="0"/>
              </a:rPr>
              <a:t>EfficientNet</a:t>
            </a:r>
            <a:r>
              <a:rPr lang="en-US" sz="2800" dirty="0">
                <a:latin typeface="Times New Roman" panose="02020603050405020304" pitchFamily="18" charset="0"/>
                <a:cs typeface="Times New Roman" panose="02020603050405020304" pitchFamily="18" charset="0"/>
              </a:rPr>
              <a:t> Architecture (left), </a:t>
            </a:r>
            <a:r>
              <a:rPr lang="en-US" sz="2800" dirty="0" err="1">
                <a:latin typeface="Times New Roman" panose="02020603050405020304" pitchFamily="18" charset="0"/>
                <a:cs typeface="Times New Roman" panose="02020603050405020304" pitchFamily="18" charset="0"/>
              </a:rPr>
              <a:t>MBconv</a:t>
            </a:r>
            <a:r>
              <a:rPr lang="en-US" sz="2800" dirty="0">
                <a:latin typeface="Times New Roman" panose="02020603050405020304" pitchFamily="18" charset="0"/>
                <a:cs typeface="Times New Roman" panose="02020603050405020304" pitchFamily="18" charset="0"/>
              </a:rPr>
              <a:t> framework (middle) and Squeeze and excitation block (right).</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78291" y="2209119"/>
            <a:ext cx="3392818" cy="4461647"/>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629828" y="2296206"/>
            <a:ext cx="2728915" cy="4209097"/>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7802880" y="2392000"/>
            <a:ext cx="2595153" cy="3704000"/>
          </a:xfrm>
          <a:prstGeom prst="rect">
            <a:avLst/>
          </a:prstGeom>
        </p:spPr>
      </p:pic>
    </p:spTree>
    <p:extLst>
      <p:ext uri="{BB962C8B-B14F-4D97-AF65-F5344CB8AC3E}">
        <p14:creationId xmlns:p14="http://schemas.microsoft.com/office/powerpoint/2010/main" val="37502548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Processes we followed and some background regarding them:</a:t>
            </a:r>
          </a:p>
        </p:txBody>
      </p:sp>
      <p:sp>
        <p:nvSpPr>
          <p:cNvPr id="3" name="Content Placeholder 2"/>
          <p:cNvSpPr>
            <a:spLocks noGrp="1"/>
          </p:cNvSpPr>
          <p:nvPr>
            <p:ph idx="1"/>
          </p:nvPr>
        </p:nvSpPr>
        <p:spPr>
          <a:xfrm>
            <a:off x="1154954" y="2594792"/>
            <a:ext cx="8825659" cy="3416300"/>
          </a:xfrm>
        </p:spPr>
        <p:txBody>
          <a:bodyPr/>
          <a:lstStyle/>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Dataset</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Assigning </a:t>
            </a:r>
            <a:r>
              <a:rPr lang="en-US" sz="2800" dirty="0" err="1">
                <a:latin typeface="Times New Roman" panose="02020603050405020304" pitchFamily="18" charset="0"/>
                <a:cs typeface="Times New Roman" panose="02020603050405020304" pitchFamily="18" charset="0"/>
              </a:rPr>
              <a:t>hyperparameters</a:t>
            </a:r>
            <a:r>
              <a:rPr lang="en-US" sz="2800" dirty="0">
                <a:latin typeface="Times New Roman" panose="02020603050405020304" pitchFamily="18" charset="0"/>
                <a:cs typeface="Times New Roman" panose="02020603050405020304" pitchFamily="18" charset="0"/>
              </a:rPr>
              <a:t> and data </a:t>
            </a:r>
            <a:r>
              <a:rPr lang="en-US" sz="2800" dirty="0" smtClean="0">
                <a:latin typeface="Times New Roman" panose="02020603050405020304" pitchFamily="18" charset="0"/>
                <a:cs typeface="Times New Roman" panose="02020603050405020304" pitchFamily="18" charset="0"/>
              </a:rPr>
              <a:t>augmentations</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Freezing layers and preprocessing</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Dropout rates, pooling, and Optimizer</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Fine tuning as an incremental </a:t>
            </a:r>
            <a:r>
              <a:rPr lang="en-US" sz="2800" dirty="0" smtClean="0">
                <a:latin typeface="Times New Roman" panose="02020603050405020304" pitchFamily="18" charset="0"/>
                <a:cs typeface="Times New Roman" panose="02020603050405020304" pitchFamily="18" charset="0"/>
              </a:rPr>
              <a:t>step</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Performance </a:t>
            </a:r>
            <a:r>
              <a:rPr lang="en-US" sz="2800" dirty="0">
                <a:latin typeface="Times New Roman" panose="02020603050405020304" pitchFamily="18" charset="0"/>
                <a:cs typeface="Times New Roman" panose="02020603050405020304" pitchFamily="18" charset="0"/>
              </a:rPr>
              <a:t>testing</a:t>
            </a:r>
          </a:p>
          <a:p>
            <a:endParaRPr lang="en-US" dirty="0"/>
          </a:p>
        </p:txBody>
      </p:sp>
    </p:spTree>
    <p:extLst>
      <p:ext uri="{BB962C8B-B14F-4D97-AF65-F5344CB8AC3E}">
        <p14:creationId xmlns:p14="http://schemas.microsoft.com/office/powerpoint/2010/main" val="30630725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We collected data from mainly two </a:t>
            </a:r>
            <a:r>
              <a:rPr lang="en-US" sz="2400" dirty="0" smtClean="0">
                <a:latin typeface="Times New Roman" panose="02020603050405020304" pitchFamily="18" charset="0"/>
                <a:cs typeface="Times New Roman" panose="02020603050405020304" pitchFamily="18" charset="0"/>
              </a:rPr>
              <a:t>sources.</a:t>
            </a:r>
          </a:p>
          <a:p>
            <a:pPr marL="971550" lvl="1" indent="-514350">
              <a:buFont typeface="+mj-lt"/>
              <a:buAutoNum type="arabicPeriod"/>
            </a:pPr>
            <a:r>
              <a:rPr lang="en-US" sz="2000" dirty="0">
                <a:latin typeface="Times New Roman" panose="02020603050405020304" pitchFamily="18" charset="0"/>
                <a:cs typeface="Times New Roman" panose="02020603050405020304" pitchFamily="18" charset="0"/>
              </a:rPr>
              <a:t>The first </a:t>
            </a:r>
            <a:r>
              <a:rPr lang="en-US" sz="2000" dirty="0" smtClean="0">
                <a:latin typeface="Times New Roman" panose="02020603050405020304" pitchFamily="18" charset="0"/>
                <a:cs typeface="Times New Roman" panose="02020603050405020304" pitchFamily="18" charset="0"/>
              </a:rPr>
              <a:t>dataset (</a:t>
            </a:r>
            <a:r>
              <a:rPr lang="en-US" sz="2000" i="1" dirty="0" err="1">
                <a:latin typeface="Times New Roman" panose="02020603050405020304" pitchFamily="18" charset="0"/>
                <a:cs typeface="Times New Roman" panose="02020603050405020304" pitchFamily="18" charset="0"/>
              </a:rPr>
              <a:t>mendeley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contains 40000 </a:t>
            </a:r>
            <a:r>
              <a:rPr lang="en-US" sz="2000" dirty="0" smtClean="0">
                <a:latin typeface="Times New Roman" panose="02020603050405020304" pitchFamily="18" charset="0"/>
                <a:cs typeface="Times New Roman" panose="02020603050405020304" pitchFamily="18" charset="0"/>
              </a:rPr>
              <a:t>images(</a:t>
            </a:r>
            <a:r>
              <a:rPr lang="en-US" sz="2000" dirty="0">
                <a:latin typeface="Times New Roman" panose="02020603050405020304" pitchFamily="18" charset="0"/>
                <a:cs typeface="Times New Roman" panose="02020603050405020304" pitchFamily="18" charset="0"/>
              </a:rPr>
              <a:t>227x227 </a:t>
            </a:r>
            <a:r>
              <a:rPr lang="en-US" sz="2000" dirty="0" smtClean="0">
                <a:latin typeface="Times New Roman" panose="02020603050405020304" pitchFamily="18" charset="0"/>
                <a:cs typeface="Times New Roman" panose="02020603050405020304" pitchFamily="18" charset="0"/>
              </a:rPr>
              <a:t>pixels)  </a:t>
            </a:r>
          </a:p>
          <a:p>
            <a:pPr marL="971550" lvl="1" indent="-514350">
              <a:buFont typeface="+mj-lt"/>
              <a:buAutoNum type="arabicPeriod"/>
            </a:pPr>
            <a:r>
              <a:rPr lang="en-US" sz="2000" dirty="0" smtClean="0">
                <a:latin typeface="Times New Roman" panose="02020603050405020304" pitchFamily="18" charset="0"/>
                <a:cs typeface="Times New Roman" panose="02020603050405020304" pitchFamily="18" charset="0"/>
              </a:rPr>
              <a:t>The 2nd dataset(</a:t>
            </a:r>
            <a:r>
              <a:rPr lang="en-US" sz="2000" i="1" dirty="0" err="1" smtClean="0">
                <a:latin typeface="Times New Roman" panose="02020603050405020304" pitchFamily="18" charset="0"/>
                <a:cs typeface="Times New Roman" panose="02020603050405020304" pitchFamily="18" charset="0"/>
              </a:rPr>
              <a:t>SDnet</a:t>
            </a:r>
            <a:r>
              <a:rPr lang="en-US" sz="2000" dirty="0" smtClean="0">
                <a:latin typeface="Times New Roman" panose="02020603050405020304" pitchFamily="18" charset="0"/>
                <a:cs typeface="Times New Roman" panose="02020603050405020304" pitchFamily="18" charset="0"/>
              </a:rPr>
              <a:t>) contains </a:t>
            </a:r>
            <a:r>
              <a:rPr lang="en-US" sz="2000" dirty="0" smtClean="0">
                <a:latin typeface="Times New Roman" panose="02020603050405020304" pitchFamily="18" charset="0"/>
                <a:cs typeface="Times New Roman" panose="02020603050405020304" pitchFamily="18" charset="0"/>
              </a:rPr>
              <a:t>7700 images (</a:t>
            </a:r>
            <a:r>
              <a:rPr lang="en-US" sz="2000" dirty="0" smtClean="0">
                <a:latin typeface="Times New Roman" panose="02020603050405020304" pitchFamily="18" charset="0"/>
                <a:cs typeface="Times New Roman" panose="02020603050405020304" pitchFamily="18" charset="0"/>
              </a:rPr>
              <a:t>224x224 pixels</a:t>
            </a:r>
            <a:r>
              <a:rPr lang="en-US" sz="20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e formulate our data into training, validation and test set in ratio of 6:2:2</a:t>
            </a:r>
            <a:endParaRPr lang="en-US" sz="20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We add our 2</a:t>
            </a:r>
            <a:r>
              <a:rPr lang="en-US" sz="2200" baseline="30000" dirty="0" smtClean="0">
                <a:latin typeface="Times New Roman" panose="02020603050405020304" pitchFamily="18" charset="0"/>
                <a:cs typeface="Times New Roman" panose="02020603050405020304" pitchFamily="18" charset="0"/>
              </a:rPr>
              <a:t>nd</a:t>
            </a:r>
            <a:r>
              <a:rPr lang="en-US" sz="2200" dirty="0" smtClean="0">
                <a:latin typeface="Times New Roman" panose="02020603050405020304" pitchFamily="18" charset="0"/>
                <a:cs typeface="Times New Roman" panose="02020603050405020304" pitchFamily="18" charset="0"/>
              </a:rPr>
              <a:t> dataset </a:t>
            </a:r>
            <a:r>
              <a:rPr lang="en-US" sz="2200" dirty="0">
                <a:latin typeface="Times New Roman" panose="02020603050405020304" pitchFamily="18" charset="0"/>
                <a:cs typeface="Times New Roman" panose="02020603050405020304" pitchFamily="18" charset="0"/>
              </a:rPr>
              <a:t>to the initial dataset to make the </a:t>
            </a:r>
            <a:r>
              <a:rPr lang="en-US" sz="2200" i="1" dirty="0" err="1" smtClean="0">
                <a:latin typeface="Times New Roman" panose="02020603050405020304" pitchFamily="18" charset="0"/>
                <a:cs typeface="Times New Roman" panose="02020603050405020304" pitchFamily="18" charset="0"/>
              </a:rPr>
              <a:t>mendeleySDnetadded</a:t>
            </a:r>
            <a:r>
              <a:rPr lang="en-US" sz="2200" i="1" dirty="0" smtClean="0">
                <a:latin typeface="Times New Roman" panose="02020603050405020304" pitchFamily="18" charset="0"/>
                <a:cs typeface="Times New Roman" panose="02020603050405020304" pitchFamily="18" charset="0"/>
              </a:rPr>
              <a:t> dataset.</a:t>
            </a:r>
          </a:p>
          <a:p>
            <a:r>
              <a:rPr lang="en-US" sz="2400" dirty="0" smtClean="0">
                <a:latin typeface="Times New Roman" panose="02020603050405020304" pitchFamily="18" charset="0"/>
                <a:cs typeface="Times New Roman" panose="02020603050405020304" pitchFamily="18" charset="0"/>
              </a:rPr>
              <a:t>To handle our datasets and perform analysis by Google </a:t>
            </a:r>
            <a:r>
              <a:rPr lang="en-US" sz="2400" dirty="0" err="1">
                <a:latin typeface="Times New Roman" panose="02020603050405020304" pitchFamily="18" charset="0"/>
                <a:cs typeface="Times New Roman" panose="02020603050405020304" pitchFamily="18" charset="0"/>
              </a:rPr>
              <a:t>Colaboratory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built in codes and google </a:t>
            </a:r>
            <a:r>
              <a:rPr lang="en-US" sz="2400" dirty="0" smtClean="0">
                <a:latin typeface="Times New Roman" panose="02020603050405020304" pitchFamily="18" charset="0"/>
                <a:cs typeface="Times New Roman" panose="02020603050405020304" pitchFamily="18" charset="0"/>
              </a:rPr>
              <a:t>drive.</a:t>
            </a:r>
            <a:endParaRPr lang="en-US" dirty="0" smtClean="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140272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852" y="961030"/>
            <a:ext cx="8761413" cy="706964"/>
          </a:xfrm>
        </p:spPr>
        <p:txBody>
          <a:bodyPr/>
          <a:lstStyle/>
          <a:p>
            <a:r>
              <a:rPr lang="en-US" sz="4400" dirty="0" smtClean="0">
                <a:latin typeface="Times New Roman" panose="02020603050405020304" pitchFamily="18" charset="0"/>
                <a:cs typeface="Times New Roman" panose="02020603050405020304" pitchFamily="18" charset="0"/>
              </a:rPr>
              <a:t>Samples(</a:t>
            </a:r>
            <a:r>
              <a:rPr lang="en-US" sz="4400" i="1" dirty="0" err="1" smtClean="0">
                <a:latin typeface="Times New Roman" panose="02020603050405020304" pitchFamily="18" charset="0"/>
                <a:cs typeface="Times New Roman" panose="02020603050405020304" pitchFamily="18" charset="0"/>
              </a:rPr>
              <a:t>Mendeley</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dataset </a:t>
            </a:r>
            <a:r>
              <a:rPr lang="en-US" sz="4400"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1.Negative									2. Positive</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4077658419"/>
              </p:ext>
            </p:extLst>
          </p:nvPr>
        </p:nvGraphicFramePr>
        <p:xfrm>
          <a:off x="1155700" y="2603498"/>
          <a:ext cx="4452621" cy="3335748"/>
        </p:xfrm>
        <a:graphic>
          <a:graphicData uri="http://schemas.openxmlformats.org/drawingml/2006/table">
            <a:tbl>
              <a:tblPr firstRow="1" bandRow="1">
                <a:tableStyleId>{5C22544A-7EE6-4342-B048-85BDC9FD1C3A}</a:tableStyleId>
              </a:tblPr>
              <a:tblGrid>
                <a:gridCol w="1484207">
                  <a:extLst>
                    <a:ext uri="{9D8B030D-6E8A-4147-A177-3AD203B41FA5}">
                      <a16:colId xmlns:a16="http://schemas.microsoft.com/office/drawing/2014/main" val="1434155437"/>
                    </a:ext>
                  </a:extLst>
                </a:gridCol>
                <a:gridCol w="1484207">
                  <a:extLst>
                    <a:ext uri="{9D8B030D-6E8A-4147-A177-3AD203B41FA5}">
                      <a16:colId xmlns:a16="http://schemas.microsoft.com/office/drawing/2014/main" val="1460433996"/>
                    </a:ext>
                  </a:extLst>
                </a:gridCol>
                <a:gridCol w="1484207">
                  <a:extLst>
                    <a:ext uri="{9D8B030D-6E8A-4147-A177-3AD203B41FA5}">
                      <a16:colId xmlns:a16="http://schemas.microsoft.com/office/drawing/2014/main" val="980839996"/>
                    </a:ext>
                  </a:extLst>
                </a:gridCol>
              </a:tblGrid>
              <a:tr h="111191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9678746"/>
                  </a:ext>
                </a:extLst>
              </a:tr>
              <a:tr h="1111916">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22032821"/>
                  </a:ext>
                </a:extLst>
              </a:tr>
              <a:tr h="1111916">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9771786"/>
                  </a:ext>
                </a:extLst>
              </a:tr>
            </a:tbl>
          </a:graphicData>
        </a:graphic>
      </p:graphicFrame>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1" y="2603498"/>
            <a:ext cx="1413328" cy="110852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787" y="2629259"/>
            <a:ext cx="1354446" cy="108276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2313" y="4872447"/>
            <a:ext cx="1326919" cy="104720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2314" y="3758837"/>
            <a:ext cx="1326919" cy="1015394"/>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5649" y="4876071"/>
            <a:ext cx="1383380" cy="1063176"/>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3576" y="3718297"/>
            <a:ext cx="1355453" cy="1055934"/>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3974" y="2651497"/>
            <a:ext cx="1339843" cy="1026335"/>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9186" y="3730004"/>
            <a:ext cx="1354631" cy="1073059"/>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9186" y="4872448"/>
            <a:ext cx="1354631" cy="1047205"/>
          </a:xfrm>
          <a:prstGeom prst="rect">
            <a:avLst/>
          </a:prstGeom>
        </p:spPr>
      </p:pic>
      <p:graphicFrame>
        <p:nvGraphicFramePr>
          <p:cNvPr id="23" name="Content Placeholder 22"/>
          <p:cNvGraphicFramePr>
            <a:graphicFrameLocks noGrp="1"/>
          </p:cNvGraphicFramePr>
          <p:nvPr>
            <p:ph sz="half" idx="2"/>
            <p:extLst>
              <p:ext uri="{D42A27DB-BD31-4B8C-83A1-F6EECF244321}">
                <p14:modId xmlns:p14="http://schemas.microsoft.com/office/powerpoint/2010/main" val="3093421313"/>
              </p:ext>
            </p:extLst>
          </p:nvPr>
        </p:nvGraphicFramePr>
        <p:xfrm>
          <a:off x="6208713" y="2603500"/>
          <a:ext cx="4668291" cy="3335745"/>
        </p:xfrm>
        <a:graphic>
          <a:graphicData uri="http://schemas.openxmlformats.org/drawingml/2006/table">
            <a:tbl>
              <a:tblPr firstRow="1" bandRow="1">
                <a:tableStyleId>{5C22544A-7EE6-4342-B048-85BDC9FD1C3A}</a:tableStyleId>
              </a:tblPr>
              <a:tblGrid>
                <a:gridCol w="1556097">
                  <a:extLst>
                    <a:ext uri="{9D8B030D-6E8A-4147-A177-3AD203B41FA5}">
                      <a16:colId xmlns:a16="http://schemas.microsoft.com/office/drawing/2014/main" val="1797280661"/>
                    </a:ext>
                  </a:extLst>
                </a:gridCol>
                <a:gridCol w="1556097">
                  <a:extLst>
                    <a:ext uri="{9D8B030D-6E8A-4147-A177-3AD203B41FA5}">
                      <a16:colId xmlns:a16="http://schemas.microsoft.com/office/drawing/2014/main" val="3055727607"/>
                    </a:ext>
                  </a:extLst>
                </a:gridCol>
                <a:gridCol w="1556097">
                  <a:extLst>
                    <a:ext uri="{9D8B030D-6E8A-4147-A177-3AD203B41FA5}">
                      <a16:colId xmlns:a16="http://schemas.microsoft.com/office/drawing/2014/main" val="440210714"/>
                    </a:ext>
                  </a:extLst>
                </a:gridCol>
              </a:tblGrid>
              <a:tr h="1111915">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2554486"/>
                  </a:ext>
                </a:extLst>
              </a:tr>
              <a:tr h="111191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26294589"/>
                  </a:ext>
                </a:extLst>
              </a:tr>
              <a:tr h="1111915">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41229182"/>
                  </a:ext>
                </a:extLst>
              </a:tr>
            </a:tbl>
          </a:graphicData>
        </a:graphic>
      </p:graphicFrame>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0307" y="2629258"/>
            <a:ext cx="1404888" cy="1015371"/>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06778" y="2603498"/>
            <a:ext cx="1447668" cy="1041131"/>
          </a:xfrm>
          <a:prstGeom prst="rect">
            <a:avLst/>
          </a:prstGeom>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61257" y="2629258"/>
            <a:ext cx="1446079" cy="1065817"/>
          </a:xfrm>
          <a:prstGeom prst="rect">
            <a:avLst/>
          </a:prstGeom>
        </p:spPr>
      </p:pic>
      <p:pic>
        <p:nvPicPr>
          <p:cNvPr id="27" name="Picture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92904" y="3738366"/>
            <a:ext cx="1392291" cy="1035865"/>
          </a:xfrm>
          <a:prstGeom prst="rect">
            <a:avLst/>
          </a:prstGeom>
        </p:spPr>
      </p:pic>
      <p:pic>
        <p:nvPicPr>
          <p:cNvPr id="28" name="Picture 2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06778" y="3730004"/>
            <a:ext cx="1447668" cy="1033457"/>
          </a:xfrm>
          <a:prstGeom prst="rect">
            <a:avLst/>
          </a:prstGeom>
        </p:spPr>
      </p:pic>
      <p:pic>
        <p:nvPicPr>
          <p:cNvPr id="29" name="Picture 2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361257" y="3736262"/>
            <a:ext cx="1446080" cy="1027199"/>
          </a:xfrm>
          <a:prstGeom prst="rect">
            <a:avLst/>
          </a:prstGeom>
        </p:spPr>
      </p:pic>
      <p:pic>
        <p:nvPicPr>
          <p:cNvPr id="30" name="Picture 2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80307" y="4834684"/>
            <a:ext cx="1409362" cy="1104562"/>
          </a:xfrm>
          <a:prstGeom prst="rect">
            <a:avLst/>
          </a:prstGeom>
        </p:spPr>
      </p:pic>
      <p:pic>
        <p:nvPicPr>
          <p:cNvPr id="31" name="Picture 3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11252" y="4844984"/>
            <a:ext cx="1443194" cy="1074669"/>
          </a:xfrm>
          <a:prstGeom prst="rect">
            <a:avLst/>
          </a:prstGeom>
        </p:spPr>
      </p:pic>
      <p:pic>
        <p:nvPicPr>
          <p:cNvPr id="32" name="Picture 3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376029" y="4804647"/>
            <a:ext cx="1446123" cy="1056435"/>
          </a:xfrm>
          <a:prstGeom prst="rect">
            <a:avLst/>
          </a:prstGeom>
        </p:spPr>
      </p:pic>
    </p:spTree>
    <p:extLst>
      <p:ext uri="{BB962C8B-B14F-4D97-AF65-F5344CB8AC3E}">
        <p14:creationId xmlns:p14="http://schemas.microsoft.com/office/powerpoint/2010/main" val="7414293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1435</TotalTime>
  <Words>1140</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Ion Boardroom</vt:lpstr>
      <vt:lpstr>Concrete Cracks Detection Using Convolutional Neural Network Based on Transfer Learning</vt:lpstr>
      <vt:lpstr>Methods Of Detecting Cracks</vt:lpstr>
      <vt:lpstr>Deep Learning</vt:lpstr>
      <vt:lpstr>CNN</vt:lpstr>
      <vt:lpstr>EfficientNetB0</vt:lpstr>
      <vt:lpstr>EfficientNet Architecture (left), MBconv framework (middle) and Squeeze and excitation block (right).</vt:lpstr>
      <vt:lpstr>Processes we followed and some background regarding them:</vt:lpstr>
      <vt:lpstr>Dataset</vt:lpstr>
      <vt:lpstr>Samples(Mendeley dataset ) 1.Negative         2. Positive </vt:lpstr>
      <vt:lpstr>Samples(mendeleySDnetadded Dataset) 1.Negative         2. Positive </vt:lpstr>
      <vt:lpstr>Assigning hyperparameters and data augmentations</vt:lpstr>
      <vt:lpstr>Some data before and after augmentation. 1.Before            2. After</vt:lpstr>
      <vt:lpstr>Freezing layers and preprocessing</vt:lpstr>
      <vt:lpstr>Dropout rates, pooling, and Optimizer</vt:lpstr>
      <vt:lpstr>Fine tuning as an incremental step</vt:lpstr>
      <vt:lpstr>Performance testing</vt:lpstr>
      <vt:lpstr>Results: For EfficientNetB0</vt:lpstr>
      <vt:lpstr>Results: For MobilenetV2</vt:lpstr>
      <vt:lpstr>Results: For InceptionV3</vt:lpstr>
      <vt:lpstr>Comparison in the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HASIB</dc:creator>
  <cp:lastModifiedBy>HASIB</cp:lastModifiedBy>
  <cp:revision>27</cp:revision>
  <dcterms:created xsi:type="dcterms:W3CDTF">2021-07-24T06:37:40Z</dcterms:created>
  <dcterms:modified xsi:type="dcterms:W3CDTF">2021-07-25T06:32:48Z</dcterms:modified>
</cp:coreProperties>
</file>