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1" r:id="rId3"/>
    <p:sldId id="257" r:id="rId4"/>
    <p:sldId id="258" r:id="rId5"/>
    <p:sldId id="262" r:id="rId6"/>
    <p:sldId id="260" r:id="rId7"/>
    <p:sldId id="259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BA273-3D2B-4054-A849-2B8C11567F7F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9389CA-A7B4-46C0-B25E-0680A5ABCA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BA273-3D2B-4054-A849-2B8C11567F7F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9389CA-A7B4-46C0-B25E-0680A5ABCA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BA273-3D2B-4054-A849-2B8C11567F7F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9389CA-A7B4-46C0-B25E-0680A5ABCA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BA273-3D2B-4054-A849-2B8C11567F7F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9389CA-A7B4-46C0-B25E-0680A5ABCA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BA273-3D2B-4054-A849-2B8C11567F7F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9389CA-A7B4-46C0-B25E-0680A5ABCA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BA273-3D2B-4054-A849-2B8C11567F7F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9389CA-A7B4-46C0-B25E-0680A5ABCA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BA273-3D2B-4054-A849-2B8C11567F7F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9389CA-A7B4-46C0-B25E-0680A5ABCA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BA273-3D2B-4054-A849-2B8C11567F7F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9389CA-A7B4-46C0-B25E-0680A5ABCA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BA273-3D2B-4054-A849-2B8C11567F7F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9389CA-A7B4-46C0-B25E-0680A5ABCA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BA273-3D2B-4054-A849-2B8C11567F7F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9389CA-A7B4-46C0-B25E-0680A5ABCA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BA273-3D2B-4054-A849-2B8C11567F7F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9389CA-A7B4-46C0-B25E-0680A5ABCA71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AABA273-3D2B-4054-A849-2B8C11567F7F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B9389CA-A7B4-46C0-B25E-0680A5ABCA7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4.gif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gif"/><Relationship Id="rId7" Type="http://schemas.openxmlformats.org/officeDocument/2006/relationships/image" Target="../media/image20.jpe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196752"/>
            <a:ext cx="7772400" cy="1828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Cost Metric for Evaluation of Parallel OpenMP Codes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4221088"/>
            <a:ext cx="7772400" cy="936104"/>
          </a:xfrm>
        </p:spPr>
        <p:txBody>
          <a:bodyPr>
            <a:noAutofit/>
          </a:bodyPr>
          <a:lstStyle/>
          <a:p>
            <a:pPr algn="ctr"/>
            <a:r>
              <a:rPr lang="en-IN" sz="2400" dirty="0" smtClean="0"/>
              <a:t>CSE 530 Project Presentation</a:t>
            </a:r>
          </a:p>
          <a:p>
            <a:pPr algn="ctr"/>
            <a:r>
              <a:rPr lang="en-IN" sz="2400" dirty="0" smtClean="0"/>
              <a:t>Bodhisatwa Chatterjee</a:t>
            </a:r>
          </a:p>
          <a:p>
            <a:pPr algn="ctr"/>
            <a:r>
              <a:rPr lang="en-IN" sz="2400" dirty="0" smtClean="0"/>
              <a:t>bxc583@psu.edu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852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Distinguishing multiple versions of  parallel codes</a:t>
            </a:r>
            <a:endParaRPr lang="en-IN" dirty="0"/>
          </a:p>
        </p:txBody>
      </p:sp>
      <p:pic>
        <p:nvPicPr>
          <p:cNvPr id="7170" name="Picture 2" descr="D:\Graduate Coursework\1st Sem\CSE 530 - Computer Architecture Fundamentals\Project\c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12593"/>
            <a:ext cx="3929107" cy="489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Graduate Coursework\1st Sem\CSE 530 - Computer Architecture Fundamentals\Project\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654" y="1528420"/>
            <a:ext cx="4569346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:\Graduate Coursework\1st Sem\CSE 530 - Computer Architecture Fundamentals\Project\p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792" y="2204864"/>
            <a:ext cx="257175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D:\Graduate Coursework\1st Sem\CSE 530 - Computer Architecture Fundamentals\Project\p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510" y="3934916"/>
            <a:ext cx="28194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D:\Graduate Coursework\1st Sem\CSE 530 - Computer Architecture Fundamentals\Project\p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5598240"/>
            <a:ext cx="23050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5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8255888" cy="1051560"/>
          </a:xfrm>
        </p:spPr>
        <p:txBody>
          <a:bodyPr>
            <a:normAutofit/>
          </a:bodyPr>
          <a:lstStyle/>
          <a:p>
            <a:r>
              <a:rPr lang="en-IN" dirty="0" smtClean="0"/>
              <a:t>              Cost Metric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8183880" cy="4824536"/>
          </a:xfrm>
        </p:spPr>
        <p:txBody>
          <a:bodyPr>
            <a:normAutofit/>
          </a:bodyPr>
          <a:lstStyle/>
          <a:p>
            <a:r>
              <a:rPr lang="en-IN" sz="2400" dirty="0"/>
              <a:t>Basic Idea: Need to find the number of iterations of each type of loops </a:t>
            </a:r>
            <a:r>
              <a:rPr lang="en-IN" sz="2400" dirty="0" smtClean="0"/>
              <a:t>statically</a:t>
            </a:r>
          </a:p>
          <a:p>
            <a:r>
              <a:rPr lang="en-IN" sz="2400" dirty="0" smtClean="0"/>
              <a:t>Each iteration is defined as an unit cost</a:t>
            </a:r>
          </a:p>
          <a:p>
            <a:r>
              <a:rPr lang="en-IN" sz="2400" dirty="0" smtClean="0"/>
              <a:t>Cost Metric has number of iterations of each loops and a synchronization cost as its parameters</a:t>
            </a:r>
          </a:p>
        </p:txBody>
      </p:sp>
      <p:pic>
        <p:nvPicPr>
          <p:cNvPr id="8194" name="Picture 2" descr="D:\Graduate Coursework\1st Sem\CSE 530 - Computer Architecture Fundamentals\Project\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04741"/>
            <a:ext cx="4781550" cy="170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D:\Graduate Coursework\1st Sem\CSE 530 - Computer Architecture Fundamentals\Project\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407299"/>
            <a:ext cx="478155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D:\Graduate Coursework\1st Sem\CSE 530 - Computer Architecture Fundamentals\Project\ex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407299"/>
            <a:ext cx="5285212" cy="93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87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Calculating Iterations is not always easy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00808"/>
            <a:ext cx="8183880" cy="440397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Loops with functional bounds</a:t>
            </a:r>
          </a:p>
          <a:p>
            <a:r>
              <a:rPr lang="en-IN" sz="2400" dirty="0" smtClean="0"/>
              <a:t>Often bounds are not known at compile time</a:t>
            </a:r>
          </a:p>
          <a:p>
            <a:r>
              <a:rPr lang="en-IN" sz="2400" dirty="0" smtClean="0"/>
              <a:t>Derived two novel methods to calculate iterations of loops with functional bounds </a:t>
            </a:r>
            <a:endParaRPr lang="en-IN" sz="2400" dirty="0"/>
          </a:p>
        </p:txBody>
      </p:sp>
      <p:pic>
        <p:nvPicPr>
          <p:cNvPr id="9218" name="Picture 2" descr="D:\Graduate Coursework\1st Sem\CSE 530 - Computer Architecture Fundamentals\Project\fun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373658"/>
            <a:ext cx="5544616" cy="242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07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Point of Inflection and Critical Point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54799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Two methods which deal with functional bounds</a:t>
            </a:r>
          </a:p>
          <a:p>
            <a:r>
              <a:rPr lang="en-IN" sz="2400" dirty="0" smtClean="0"/>
              <a:t>Point of Inflection is used to double level nested loop with functional bounds</a:t>
            </a:r>
          </a:p>
          <a:p>
            <a:r>
              <a:rPr lang="en-IN" sz="2400" dirty="0" smtClean="0"/>
              <a:t>Critical point analysis deals with n-level nesting with algebraic bounds</a:t>
            </a:r>
            <a:endParaRPr lang="en-IN" sz="2400" dirty="0"/>
          </a:p>
        </p:txBody>
      </p:sp>
      <p:pic>
        <p:nvPicPr>
          <p:cNvPr id="10242" name="Picture 2" descr="D:\Graduate Coursework\1st Sem\CSE 530 - Computer Architecture Fundamentals\Project\li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573015"/>
            <a:ext cx="434340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D:\Graduate Coursework\1st Sem\CSE 530 - Computer Architecture Fundamentals\Project\li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51775"/>
            <a:ext cx="3888432" cy="2804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8183880" cy="1051560"/>
          </a:xfrm>
        </p:spPr>
        <p:txBody>
          <a:bodyPr/>
          <a:lstStyle/>
          <a:p>
            <a:r>
              <a:rPr lang="en-IN" dirty="0" smtClean="0"/>
              <a:t>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16832"/>
            <a:ext cx="8183880" cy="418795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Addition of more parameters to the cost metric (function call, arrays as pointers)</a:t>
            </a:r>
          </a:p>
          <a:p>
            <a:r>
              <a:rPr lang="en-IN" sz="2400" dirty="0" smtClean="0"/>
              <a:t>Design of a tool to calculate cost metrics of OpenMP Codes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5316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8183880" cy="1051560"/>
          </a:xfrm>
        </p:spPr>
        <p:txBody>
          <a:bodyPr/>
          <a:lstStyle/>
          <a:p>
            <a:r>
              <a:rPr lang="en-IN" dirty="0" smtClean="0"/>
              <a:t> Outline of this 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183880" cy="4752528"/>
          </a:xfrm>
        </p:spPr>
        <p:txBody>
          <a:bodyPr/>
          <a:lstStyle/>
          <a:p>
            <a:r>
              <a:rPr lang="en-IN" sz="2400" dirty="0" smtClean="0"/>
              <a:t>Parallelism Overview</a:t>
            </a:r>
          </a:p>
          <a:p>
            <a:r>
              <a:rPr lang="en-IN" sz="2400" dirty="0" smtClean="0"/>
              <a:t>Problem of getting multiple parallel versions of a sequential problem</a:t>
            </a:r>
          </a:p>
          <a:p>
            <a:r>
              <a:rPr lang="en-IN" sz="2400" dirty="0" smtClean="0"/>
              <a:t>Cost Metric to distinguish these versions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742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8183880" cy="1051560"/>
          </a:xfrm>
        </p:spPr>
        <p:txBody>
          <a:bodyPr/>
          <a:lstStyle/>
          <a:p>
            <a:r>
              <a:rPr lang="en-IN" dirty="0" smtClean="0"/>
              <a:t>Parallelism is Indispensable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183880" cy="4680520"/>
          </a:xfrm>
        </p:spPr>
        <p:txBody>
          <a:bodyPr/>
          <a:lstStyle/>
          <a:p>
            <a:r>
              <a:rPr lang="en-IN" sz="2400" dirty="0" smtClean="0"/>
              <a:t>Pipelining was the earliest application</a:t>
            </a:r>
          </a:p>
          <a:p>
            <a:r>
              <a:rPr lang="en-IN" sz="2400" dirty="0" smtClean="0"/>
              <a:t>Processor Parallelism (Synchronous &amp; Asynchronous)</a:t>
            </a:r>
          </a:p>
          <a:p>
            <a:r>
              <a:rPr lang="en-IN" sz="2400" dirty="0" smtClean="0"/>
              <a:t>Multiple functional units, multiple issue </a:t>
            </a:r>
            <a:r>
              <a:rPr lang="en-IN" sz="2400" dirty="0" smtClean="0"/>
              <a:t>instruction units </a:t>
            </a:r>
            <a:r>
              <a:rPr lang="en-IN" sz="2400" dirty="0" smtClean="0"/>
              <a:t>to facilitate parallel execution</a:t>
            </a:r>
            <a:endParaRPr lang="en-IN" sz="2400" dirty="0"/>
          </a:p>
        </p:txBody>
      </p:sp>
      <p:pic>
        <p:nvPicPr>
          <p:cNvPr id="1026" name="Picture 2" descr="D:\Graduate Coursework\1st Sem\CSE 530 - Computer Architecture Fundamentals\Project\pic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73016"/>
            <a:ext cx="4032448" cy="283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Graduate Coursework\1st Sem\CSE 530 - Computer Architecture Fundamentals\Project\pic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512" y="3567585"/>
            <a:ext cx="4261098" cy="281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74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183880" cy="1051560"/>
          </a:xfrm>
        </p:spPr>
        <p:txBody>
          <a:bodyPr/>
          <a:lstStyle/>
          <a:p>
            <a:r>
              <a:rPr lang="en-IN" dirty="0" smtClean="0"/>
              <a:t>Need to utilize these resources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183880" cy="418795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Having fast hardware is not sufficient</a:t>
            </a:r>
          </a:p>
          <a:p>
            <a:r>
              <a:rPr lang="en-IN" sz="2400" dirty="0" smtClean="0"/>
              <a:t>Need to have software taking advantage of </a:t>
            </a:r>
            <a:r>
              <a:rPr lang="en-IN" sz="2400" dirty="0" smtClean="0"/>
              <a:t>these resources</a:t>
            </a:r>
          </a:p>
          <a:p>
            <a:r>
              <a:rPr lang="en-IN" sz="2400" dirty="0" smtClean="0"/>
              <a:t>Need to make sure that our code exhibits parallel behaviour 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/>
          </a:p>
        </p:txBody>
      </p:sp>
      <p:pic>
        <p:nvPicPr>
          <p:cNvPr id="3074" name="Picture 2" descr="D:\CSE BTech Package\7-8th Semester Project\Seminar\serialProble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933056"/>
            <a:ext cx="6264696" cy="253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77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Scope for Parallelism in Workloads?</a:t>
            </a:r>
            <a:endParaRPr lang="en-IN" dirty="0"/>
          </a:p>
        </p:txBody>
      </p:sp>
      <p:pic>
        <p:nvPicPr>
          <p:cNvPr id="4098" name="Picture 2" descr="D:\Graduate Coursework\1st Sem\CSE 530 - Computer Architecture Fundamentals\Project\ben_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407164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Graduate Coursework\1st Sem\CSE 530 - Computer Architecture Fundamentals\Project\ben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225" y="2024266"/>
            <a:ext cx="3071362" cy="425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Graduate Coursework\1st Sem\CSE 530 - Computer Architecture Fundamentals\Project\ben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836883"/>
            <a:ext cx="4576984" cy="446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D:\Graduate Coursework\1st Sem\CSE 530 - Computer Architecture Fundamentals\Project\ben_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906" y="1923282"/>
            <a:ext cx="4178913" cy="429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:\Graduate Coursework\1st Sem\CSE 530 - Computer Architecture Fundamentals\Project\f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70" y="3200399"/>
            <a:ext cx="19431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D:\Graduate Coursework\1st Sem\CSE 530 - Computer Architecture Fundamentals\Project\f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575587"/>
            <a:ext cx="43338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:\Graduate Coursework\1st Sem\CSE 530 - Computer Architecture Fundamentals\Project\f3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149680"/>
            <a:ext cx="19335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D:\Graduate Coursework\1st Sem\CSE 530 - Computer Architecture Fundamentals\Project\eureka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775" y="4710143"/>
            <a:ext cx="2387353" cy="187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:\CSE BTech Package\7-8th Semester Project\Seminar\serialProblem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341" y="429501"/>
            <a:ext cx="2904659" cy="140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82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IN" dirty="0"/>
              <a:t>    </a:t>
            </a:r>
            <a:r>
              <a:rPr lang="en-IN" dirty="0" smtClean="0"/>
              <a:t>Focus </a:t>
            </a:r>
            <a:r>
              <a:rPr lang="en-IN" dirty="0"/>
              <a:t>is to </a:t>
            </a:r>
            <a:r>
              <a:rPr lang="en-IN" dirty="0" smtClean="0"/>
              <a:t>parallelize </a:t>
            </a:r>
            <a:r>
              <a:rPr lang="en-IN" u="sng" dirty="0" smtClean="0"/>
              <a:t>LOOPS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064" y="1276087"/>
            <a:ext cx="8183880" cy="4320480"/>
          </a:xfrm>
        </p:spPr>
        <p:txBody>
          <a:bodyPr/>
          <a:lstStyle/>
          <a:p>
            <a:r>
              <a:rPr lang="en-IN" sz="2400" dirty="0" smtClean="0"/>
              <a:t>Owing to their iterative nature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           </a:t>
            </a:r>
            <a:r>
              <a:rPr lang="en-IN" sz="2400" u="sng" dirty="0" smtClean="0">
                <a:solidFill>
                  <a:srgbClr val="FF0000"/>
                </a:solidFill>
              </a:rPr>
              <a:t>Toy </a:t>
            </a:r>
            <a:r>
              <a:rPr lang="en-IN" sz="2400" u="sng" dirty="0">
                <a:solidFill>
                  <a:srgbClr val="FF0000"/>
                </a:solidFill>
              </a:rPr>
              <a:t>Example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       </a:t>
            </a:r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dirty="0" smtClean="0"/>
              <a:t>Basic idea is to execute each iteration in parallel</a:t>
            </a:r>
          </a:p>
          <a:p>
            <a:r>
              <a:rPr lang="en-IN" sz="2400" u="sng" dirty="0"/>
              <a:t>Parallel Execution:</a:t>
            </a:r>
          </a:p>
          <a:p>
            <a:pPr marL="0" indent="0">
              <a:buNone/>
            </a:pPr>
            <a:r>
              <a:rPr lang="en-IN" sz="2400" dirty="0"/>
              <a:t>    i = 0               i = 1      ........…….….  i = 10</a:t>
            </a:r>
          </a:p>
          <a:p>
            <a:pPr marL="0" indent="0">
              <a:buNone/>
            </a:pPr>
            <a:r>
              <a:rPr lang="en-IN" sz="2400" dirty="0" smtClean="0"/>
              <a:t>   A[0]=</a:t>
            </a:r>
            <a:r>
              <a:rPr lang="en-IN" sz="2400" dirty="0"/>
              <a:t>0</a:t>
            </a:r>
            <a:r>
              <a:rPr lang="en-IN" sz="2400" dirty="0" smtClean="0"/>
              <a:t>            A[1]=1                      A[10]=10 </a:t>
            </a:r>
            <a:endParaRPr lang="en-IN" sz="2400" dirty="0"/>
          </a:p>
          <a:p>
            <a:endParaRPr lang="en-IN" sz="2400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98744" y="5583003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P0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396480" y="5583003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P1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7072368" y="5583003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P10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397807" y="5006939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59932" y="5006939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50130" y="5006939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D:\Graduate Coursework\1st Sem\CSE 530 - Computer Architecture Fundamentals\CodeCogsEq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084" y="2326079"/>
            <a:ext cx="3528392" cy="45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RakeshS\Downloads\CodeCogsEq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221" y="2785696"/>
            <a:ext cx="1296144" cy="38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8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576" y="188640"/>
            <a:ext cx="8183880" cy="1051560"/>
          </a:xfrm>
        </p:spPr>
        <p:txBody>
          <a:bodyPr/>
          <a:lstStyle/>
          <a:p>
            <a:r>
              <a:rPr lang="en-IN" dirty="0" smtClean="0"/>
              <a:t>Is life always that easy?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11560" y="1340768"/>
            <a:ext cx="8183880" cy="4464496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Dependencies!!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122" name="Picture 2" descr="D:\Graduate Coursework\1st Sem\CSE 530 - Computer Architecture Fundamentals\Project\CodeCogsEqn (1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09591"/>
            <a:ext cx="3543300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RakeshS\Downloads\CodeCogsEqn (1)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319" y="2413647"/>
            <a:ext cx="2752725" cy="43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Graduate Coursework\1st Sem\CSE 530 - Computer Architecture Fundamentals\Project\de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39150"/>
            <a:ext cx="6896100" cy="243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D:\Graduate Coursework\1st Sem\CSE 530 - Computer Architecture Fundamentals\Project\dep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394" y="4653136"/>
            <a:ext cx="4295775" cy="159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D:\Graduate Coursework\1st Sem\CSE 530 - Computer Architecture Fundamentals\Project\dep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49" y="4635486"/>
            <a:ext cx="4314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D:\Graduate Coursework\1st Sem\CSE 530 - Computer Architecture Fundamentals\Project\dep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319" y="1898444"/>
            <a:ext cx="52387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D:\Graduate Coursework\1st Sem\CSE 530 - Computer Architecture Fundamentals\Project\dep5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76463"/>
            <a:ext cx="54483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D:\Graduate Coursework\1st Sem\CSE 530 - Computer Architecture Fundamentals\Project\Donald_facepalm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844" y="2413647"/>
            <a:ext cx="4572000" cy="273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70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Need transformations to resolve dependencies whenever possible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896544"/>
          </a:xfrm>
        </p:spPr>
        <p:txBody>
          <a:bodyPr/>
          <a:lstStyle/>
          <a:p>
            <a:r>
              <a:rPr lang="en-IN" sz="2400" dirty="0" smtClean="0"/>
              <a:t>Loop interchange, Loop normalization, Loop unrolling, etc 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sz="2400" dirty="0" smtClean="0"/>
              <a:t>Simple transformation enabled parallelization of the inner loop. </a:t>
            </a:r>
            <a:endParaRPr lang="en-IN" sz="2400" dirty="0"/>
          </a:p>
        </p:txBody>
      </p:sp>
      <p:pic>
        <p:nvPicPr>
          <p:cNvPr id="6146" name="Picture 2" descr="D:\Graduate Coursework\1st Sem\CSE 530 - Computer Architecture Fundamentals\Project\li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37528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D:\Graduate Coursework\1st Sem\CSE 530 - Computer Architecture Fundamentals\Project\li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29185"/>
            <a:ext cx="375285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54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End up with multiple versions of parallel codes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896544"/>
          </a:xfrm>
        </p:spPr>
        <p:txBody>
          <a:bodyPr/>
          <a:lstStyle/>
          <a:p>
            <a:r>
              <a:rPr lang="en-IN" sz="2400" dirty="0" smtClean="0"/>
              <a:t>Parallel codes depends on specific loop transformations and the order in which they are applied</a:t>
            </a:r>
          </a:p>
          <a:p>
            <a:r>
              <a:rPr lang="en-IN" sz="2400" dirty="0" smtClean="0"/>
              <a:t>Types of transformations and their order depends upon the parallel framework/model (Polyhedral Model, Unimodular framework, Presbuyer Framework) and different tools use different frameworks</a:t>
            </a:r>
          </a:p>
          <a:p>
            <a:r>
              <a:rPr lang="en-IN" sz="2400" dirty="0" smtClean="0"/>
              <a:t>Frameworks are high level abstractions to perform loop transformations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975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647</TotalTime>
  <Words>390</Words>
  <Application>Microsoft Office PowerPoint</Application>
  <PresentationFormat>On-screen Show (4:3)</PresentationFormat>
  <Paragraphs>63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Aspect</vt:lpstr>
      <vt:lpstr>Cost Metric for Evaluation of Parallel OpenMP Codes </vt:lpstr>
      <vt:lpstr> Outline of this presentation</vt:lpstr>
      <vt:lpstr>Parallelism is Indispensable</vt:lpstr>
      <vt:lpstr>Need to utilize these resources</vt:lpstr>
      <vt:lpstr>Scope for Parallelism in Workloads?</vt:lpstr>
      <vt:lpstr>    Focus is to parallelize LOOPS</vt:lpstr>
      <vt:lpstr>Is life always that easy?</vt:lpstr>
      <vt:lpstr>Need transformations to resolve dependencies whenever possible</vt:lpstr>
      <vt:lpstr>End up with multiple versions of parallel codes</vt:lpstr>
      <vt:lpstr>Distinguishing multiple versions of  parallel codes</vt:lpstr>
      <vt:lpstr>              Cost Metric</vt:lpstr>
      <vt:lpstr>Calculating Iterations is not always easy</vt:lpstr>
      <vt:lpstr>Point of Inflection and Critical Point Analysis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Bodhisatwa</dc:creator>
  <cp:lastModifiedBy>Bodhisatwa</cp:lastModifiedBy>
  <cp:revision>68</cp:revision>
  <dcterms:created xsi:type="dcterms:W3CDTF">2018-11-29T15:10:43Z</dcterms:created>
  <dcterms:modified xsi:type="dcterms:W3CDTF">2018-12-04T10:15:55Z</dcterms:modified>
</cp:coreProperties>
</file>