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57" r:id="rId6"/>
    <p:sldId id="258" r:id="rId7"/>
    <p:sldId id="259" r:id="rId8"/>
    <p:sldId id="260" r:id="rId9"/>
    <p:sldId id="263" r:id="rId10"/>
    <p:sldId id="268" r:id="rId11"/>
    <p:sldId id="269" r:id="rId12"/>
    <p:sldId id="270" r:id="rId13"/>
    <p:sldId id="271" r:id="rId14"/>
    <p:sldId id="272" r:id="rId15"/>
    <p:sldId id="273" r:id="rId16"/>
    <p:sldId id="274" r:id="rId17"/>
    <p:sldId id="275" r:id="rId18"/>
    <p:sldId id="276" r:id="rId19"/>
    <p:sldId id="277" r:id="rId20"/>
    <p:sldId id="278" r:id="rId21"/>
    <p:sldId id="262" r:id="rId22"/>
    <p:sldId id="279" r:id="rId23"/>
    <p:sldId id="281" r:id="rId24"/>
    <p:sldId id="282" r:id="rId25"/>
    <p:sldId id="280" r:id="rId26"/>
    <p:sldId id="283" r:id="rId27"/>
    <p:sldId id="284" r:id="rId28"/>
    <p:sldId id="285" r:id="rId29"/>
    <p:sldId id="286" r:id="rId30"/>
    <p:sldId id="287" r:id="rId31"/>
    <p:sldId id="265"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291" autoAdjust="0"/>
  </p:normalViewPr>
  <p:slideViewPr>
    <p:cSldViewPr snapToGrid="0" showGuides="1">
      <p:cViewPr varScale="1">
        <p:scale>
          <a:sx n="86" d="100"/>
          <a:sy n="86" d="100"/>
        </p:scale>
        <p:origin x="422"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19.08.2020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19.08.2020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Customer Value Analysis</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Final Project - R</a:t>
            </a:r>
          </a:p>
          <a:p>
            <a:r>
              <a:rPr lang="en-US" sz="2400" b="1" dirty="0">
                <a:latin typeface="Bradley Hand ITC" panose="03070402050302030203" pitchFamily="66" charset="0"/>
              </a:rPr>
              <a:t>Abir Chatterjee</a:t>
            </a:r>
          </a:p>
          <a:p>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August</a:t>
            </a:r>
          </a:p>
          <a:p>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a:bodyPr>
          <a:lstStyle/>
          <a:p>
            <a:r>
              <a:rPr lang="en-US" dirty="0"/>
              <a:t>Income</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5" y="2219417"/>
            <a:ext cx="4518733" cy="3108543"/>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Income variable store the earning of the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To analyze, we try to find the scatter diagram of income with respect to CLV.</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We also find the correlation income has with CLV.</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Income has a positive, but close to zero correlation with CLV.</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This shows that there is no strong relationship of Income with CLV.</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This is further understood by looking at the scatter plot</a:t>
            </a:r>
            <a:r>
              <a:rPr lang="en-US" sz="1400" dirty="0">
                <a:solidFill>
                  <a:schemeClr val="bg1">
                    <a:lumMod val="75000"/>
                  </a:schemeClr>
                </a:solidFill>
              </a:rPr>
              <a:t>.</a:t>
            </a:r>
            <a:endParaRPr lang="en-US" sz="1400" b="0" i="0" dirty="0">
              <a:solidFill>
                <a:schemeClr val="bg1">
                  <a:lumMod val="75000"/>
                </a:schemeClr>
              </a:solidFill>
              <a:effectLst/>
            </a:endParaRPr>
          </a:p>
          <a:p>
            <a:pPr marL="285750" indent="-285750">
              <a:buClr>
                <a:schemeClr val="accent2">
                  <a:lumMod val="40000"/>
                  <a:lumOff val="60000"/>
                </a:schemeClr>
              </a:buClr>
              <a:buFont typeface="Wingdings" panose="05000000000000000000" pitchFamily="2" charset="2"/>
              <a:buChar char="§"/>
            </a:pPr>
            <a:r>
              <a:rPr lang="en-IN" sz="1400" b="0" i="0" dirty="0">
                <a:solidFill>
                  <a:schemeClr val="bg1">
                    <a:lumMod val="75000"/>
                  </a:schemeClr>
                </a:solidFill>
                <a:effectLst/>
              </a:rPr>
              <a:t>Also, the average income of policyhol</a:t>
            </a:r>
            <a:r>
              <a:rPr lang="en-IN" sz="1400" dirty="0">
                <a:solidFill>
                  <a:schemeClr val="bg1">
                    <a:lumMod val="75000"/>
                  </a:schemeClr>
                </a:solidFill>
              </a:rPr>
              <a:t>ders is around 38K, although, we do have presence of extreme values.</a:t>
            </a:r>
            <a:endParaRPr lang="en-US" sz="1400" b="0" i="0" dirty="0">
              <a:solidFill>
                <a:schemeClr val="bg1">
                  <a:lumMod val="75000"/>
                </a:schemeClr>
              </a:solidFill>
              <a:effectLst/>
            </a:endParaRPr>
          </a:p>
        </p:txBody>
      </p:sp>
      <p:pic>
        <p:nvPicPr>
          <p:cNvPr id="5" name="Picture 4">
            <a:extLst>
              <a:ext uri="{FF2B5EF4-FFF2-40B4-BE49-F238E27FC236}">
                <a16:creationId xmlns:a16="http://schemas.microsoft.com/office/drawing/2014/main" id="{C87F5BF3-04AC-404C-9D5A-794C97842763}"/>
              </a:ext>
            </a:extLst>
          </p:cNvPr>
          <p:cNvPicPr>
            <a:picLocks noChangeAspect="1"/>
          </p:cNvPicPr>
          <p:nvPr/>
        </p:nvPicPr>
        <p:blipFill>
          <a:blip r:embed="rId2"/>
          <a:stretch>
            <a:fillRect/>
          </a:stretch>
        </p:blipFill>
        <p:spPr>
          <a:xfrm>
            <a:off x="6563299" y="3032803"/>
            <a:ext cx="4166863" cy="2969569"/>
          </a:xfrm>
          <a:prstGeom prst="rect">
            <a:avLst/>
          </a:prstGeom>
        </p:spPr>
      </p:pic>
      <p:pic>
        <p:nvPicPr>
          <p:cNvPr id="6" name="Picture 5">
            <a:extLst>
              <a:ext uri="{FF2B5EF4-FFF2-40B4-BE49-F238E27FC236}">
                <a16:creationId xmlns:a16="http://schemas.microsoft.com/office/drawing/2014/main" id="{75C5987E-282C-4CEE-8996-B2A85540CC92}"/>
              </a:ext>
            </a:extLst>
          </p:cNvPr>
          <p:cNvPicPr>
            <a:picLocks noChangeAspect="1"/>
          </p:cNvPicPr>
          <p:nvPr/>
        </p:nvPicPr>
        <p:blipFill>
          <a:blip r:embed="rId3"/>
          <a:stretch>
            <a:fillRect/>
          </a:stretch>
        </p:blipFill>
        <p:spPr>
          <a:xfrm>
            <a:off x="6346442" y="2424790"/>
            <a:ext cx="4600575" cy="485775"/>
          </a:xfrm>
          <a:prstGeom prst="rect">
            <a:avLst/>
          </a:prstGeom>
        </p:spPr>
      </p:pic>
      <p:pic>
        <p:nvPicPr>
          <p:cNvPr id="8" name="Picture 7">
            <a:extLst>
              <a:ext uri="{FF2B5EF4-FFF2-40B4-BE49-F238E27FC236}">
                <a16:creationId xmlns:a16="http://schemas.microsoft.com/office/drawing/2014/main" id="{9DAFFE15-3DD6-4A5A-B81E-39B92593E4A1}"/>
              </a:ext>
            </a:extLst>
          </p:cNvPr>
          <p:cNvPicPr>
            <a:picLocks noChangeAspect="1"/>
          </p:cNvPicPr>
          <p:nvPr/>
        </p:nvPicPr>
        <p:blipFill>
          <a:blip r:embed="rId4"/>
          <a:stretch>
            <a:fillRect/>
          </a:stretch>
        </p:blipFill>
        <p:spPr>
          <a:xfrm>
            <a:off x="6245949" y="1721527"/>
            <a:ext cx="4600575" cy="581025"/>
          </a:xfrm>
          <a:prstGeom prst="rect">
            <a:avLst/>
          </a:prstGeom>
        </p:spPr>
      </p:pic>
    </p:spTree>
    <p:extLst>
      <p:ext uri="{BB962C8B-B14F-4D97-AF65-F5344CB8AC3E}">
        <p14:creationId xmlns:p14="http://schemas.microsoft.com/office/powerpoint/2010/main" val="31695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a:bodyPr>
          <a:lstStyle/>
          <a:p>
            <a:r>
              <a:rPr lang="en-US" dirty="0"/>
              <a:t>Marital Status</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5" y="2219417"/>
            <a:ext cx="4518733" cy="2677656"/>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Martial Status stores the current marital status of our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They are classified into Divorced, Married and Single.</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To understand its relation with CLV we try to look into the data based on the classification with the help of a pie-chart.</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pie-chart shows CLV distribution by Marital Status in percentage.</a:t>
            </a: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By looking into the data, it is evident that </a:t>
            </a:r>
            <a:r>
              <a:rPr lang="en-US" sz="1400" b="0" i="0" dirty="0">
                <a:solidFill>
                  <a:schemeClr val="bg1">
                    <a:lumMod val="75000"/>
                  </a:schemeClr>
                </a:solidFill>
                <a:effectLst/>
              </a:rPr>
              <a:t>Married customers are buying more auto insurance and thus adding more value to company.</a:t>
            </a:r>
            <a:endParaRPr lang="en-IN" sz="1400" dirty="0">
              <a:solidFill>
                <a:schemeClr val="bg1">
                  <a:lumMod val="75000"/>
                </a:schemeClr>
              </a:solidFill>
            </a:endParaRPr>
          </a:p>
        </p:txBody>
      </p:sp>
      <p:pic>
        <p:nvPicPr>
          <p:cNvPr id="4" name="Picture 3">
            <a:extLst>
              <a:ext uri="{FF2B5EF4-FFF2-40B4-BE49-F238E27FC236}">
                <a16:creationId xmlns:a16="http://schemas.microsoft.com/office/drawing/2014/main" id="{6FE1F233-054C-436D-A4ED-A0ABDD89CFD2}"/>
              </a:ext>
            </a:extLst>
          </p:cNvPr>
          <p:cNvPicPr>
            <a:picLocks noChangeAspect="1"/>
          </p:cNvPicPr>
          <p:nvPr/>
        </p:nvPicPr>
        <p:blipFill>
          <a:blip r:embed="rId2"/>
          <a:stretch>
            <a:fillRect/>
          </a:stretch>
        </p:blipFill>
        <p:spPr>
          <a:xfrm>
            <a:off x="7004483" y="1924176"/>
            <a:ext cx="3580473" cy="3142048"/>
          </a:xfrm>
          <a:prstGeom prst="rect">
            <a:avLst/>
          </a:prstGeom>
        </p:spPr>
      </p:pic>
      <p:pic>
        <p:nvPicPr>
          <p:cNvPr id="9" name="Picture 8">
            <a:extLst>
              <a:ext uri="{FF2B5EF4-FFF2-40B4-BE49-F238E27FC236}">
                <a16:creationId xmlns:a16="http://schemas.microsoft.com/office/drawing/2014/main" id="{884A5901-676D-4664-AA7E-A7277BFD4152}"/>
              </a:ext>
            </a:extLst>
          </p:cNvPr>
          <p:cNvPicPr>
            <a:picLocks noChangeAspect="1"/>
          </p:cNvPicPr>
          <p:nvPr/>
        </p:nvPicPr>
        <p:blipFill>
          <a:blip r:embed="rId3"/>
          <a:stretch>
            <a:fillRect/>
          </a:stretch>
        </p:blipFill>
        <p:spPr>
          <a:xfrm>
            <a:off x="8794256" y="5030822"/>
            <a:ext cx="1790700" cy="971550"/>
          </a:xfrm>
          <a:prstGeom prst="rect">
            <a:avLst/>
          </a:prstGeom>
        </p:spPr>
      </p:pic>
      <p:pic>
        <p:nvPicPr>
          <p:cNvPr id="12" name="Picture 11">
            <a:extLst>
              <a:ext uri="{FF2B5EF4-FFF2-40B4-BE49-F238E27FC236}">
                <a16:creationId xmlns:a16="http://schemas.microsoft.com/office/drawing/2014/main" id="{96FA71A0-339A-4527-9945-BA1FB3211451}"/>
              </a:ext>
            </a:extLst>
          </p:cNvPr>
          <p:cNvPicPr>
            <a:picLocks noChangeAspect="1"/>
          </p:cNvPicPr>
          <p:nvPr/>
        </p:nvPicPr>
        <p:blipFill>
          <a:blip r:embed="rId4"/>
          <a:stretch>
            <a:fillRect/>
          </a:stretch>
        </p:blipFill>
        <p:spPr>
          <a:xfrm>
            <a:off x="6721366" y="1424591"/>
            <a:ext cx="3933825" cy="352425"/>
          </a:xfrm>
          <a:prstGeom prst="rect">
            <a:avLst/>
          </a:prstGeom>
        </p:spPr>
      </p:pic>
    </p:spTree>
    <p:extLst>
      <p:ext uri="{BB962C8B-B14F-4D97-AF65-F5344CB8AC3E}">
        <p14:creationId xmlns:p14="http://schemas.microsoft.com/office/powerpoint/2010/main" val="218630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fontScale="90000"/>
          </a:bodyPr>
          <a:lstStyle/>
          <a:p>
            <a:r>
              <a:rPr lang="en-US" dirty="0"/>
              <a:t>Monthly Premium Auto</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5" y="2219417"/>
            <a:ext cx="4518733" cy="3754874"/>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Monthly Premium Auto stores the premium paid by the policyholders on a monthly basis.</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For understanding with the help of a graphical representation, we </a:t>
            </a:r>
            <a:r>
              <a:rPr lang="en-US" sz="1400" dirty="0">
                <a:solidFill>
                  <a:schemeClr val="bg1">
                    <a:lumMod val="75000"/>
                  </a:schemeClr>
                </a:solidFill>
              </a:rPr>
              <a:t>draw a histogram and a scatter plot with respect to CLV.</a:t>
            </a:r>
            <a:endParaRPr lang="en-US" sz="1400" b="0" i="0" dirty="0">
              <a:solidFill>
                <a:schemeClr val="bg1">
                  <a:lumMod val="75000"/>
                </a:schemeClr>
              </a:solidFill>
              <a:effectLst/>
            </a:endParaRP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Also, we find the skewness and the kurtosis value.</a:t>
            </a: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The Skewness is 2.123546. Thus MPA is positively skewed and most values are concentrated on the left. This can be said by looking at the histogram.</a:t>
            </a: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Kurtosis is 6.193605. Since it is &gt;3, it is </a:t>
            </a:r>
            <a:r>
              <a:rPr lang="en-IN" sz="1400" b="1" dirty="0">
                <a:solidFill>
                  <a:schemeClr val="bg1">
                    <a:lumMod val="75000"/>
                  </a:schemeClr>
                </a:solidFill>
              </a:rPr>
              <a:t>Leptokurtic.</a:t>
            </a: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There is presence of extreme values.</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There is a Positive Correlation of 39.62 % of MPA with CLV.</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From scatter plot, it is clearly visible that on MPA, CLV is also Increasing.</a:t>
            </a:r>
          </a:p>
          <a:p>
            <a:pPr marL="285750" indent="-285750">
              <a:buClr>
                <a:schemeClr val="accent2">
                  <a:lumMod val="40000"/>
                  <a:lumOff val="60000"/>
                </a:schemeClr>
              </a:buClr>
              <a:buFont typeface="Wingdings" panose="05000000000000000000" pitchFamily="2" charset="2"/>
              <a:buChar char="§"/>
            </a:pPr>
            <a:endParaRPr lang="en-IN" sz="1400" dirty="0">
              <a:solidFill>
                <a:schemeClr val="bg1">
                  <a:lumMod val="75000"/>
                </a:schemeClr>
              </a:solidFill>
            </a:endParaRPr>
          </a:p>
        </p:txBody>
      </p:sp>
      <p:pic>
        <p:nvPicPr>
          <p:cNvPr id="5" name="Picture 4">
            <a:extLst>
              <a:ext uri="{FF2B5EF4-FFF2-40B4-BE49-F238E27FC236}">
                <a16:creationId xmlns:a16="http://schemas.microsoft.com/office/drawing/2014/main" id="{48BDCE9B-359B-4E5D-864C-F07014E17FD9}"/>
              </a:ext>
            </a:extLst>
          </p:cNvPr>
          <p:cNvPicPr>
            <a:picLocks noChangeAspect="1"/>
          </p:cNvPicPr>
          <p:nvPr/>
        </p:nvPicPr>
        <p:blipFill>
          <a:blip r:embed="rId2"/>
          <a:stretch>
            <a:fillRect/>
          </a:stretch>
        </p:blipFill>
        <p:spPr>
          <a:xfrm>
            <a:off x="6789103" y="459432"/>
            <a:ext cx="3817952" cy="2712955"/>
          </a:xfrm>
          <a:prstGeom prst="rect">
            <a:avLst/>
          </a:prstGeom>
        </p:spPr>
      </p:pic>
      <p:pic>
        <p:nvPicPr>
          <p:cNvPr id="7" name="Picture 6">
            <a:extLst>
              <a:ext uri="{FF2B5EF4-FFF2-40B4-BE49-F238E27FC236}">
                <a16:creationId xmlns:a16="http://schemas.microsoft.com/office/drawing/2014/main" id="{01F34401-1F7B-4BC5-B0EC-30F7391EAED0}"/>
              </a:ext>
            </a:extLst>
          </p:cNvPr>
          <p:cNvPicPr>
            <a:picLocks noChangeAspect="1"/>
          </p:cNvPicPr>
          <p:nvPr/>
        </p:nvPicPr>
        <p:blipFill>
          <a:blip r:embed="rId3"/>
          <a:stretch>
            <a:fillRect/>
          </a:stretch>
        </p:blipFill>
        <p:spPr>
          <a:xfrm>
            <a:off x="6789103" y="3289417"/>
            <a:ext cx="3817951" cy="2712955"/>
          </a:xfrm>
          <a:prstGeom prst="rect">
            <a:avLst/>
          </a:prstGeom>
        </p:spPr>
      </p:pic>
    </p:spTree>
    <p:extLst>
      <p:ext uri="{BB962C8B-B14F-4D97-AF65-F5344CB8AC3E}">
        <p14:creationId xmlns:p14="http://schemas.microsoft.com/office/powerpoint/2010/main" val="26688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fontScale="90000"/>
          </a:bodyPr>
          <a:lstStyle/>
          <a:p>
            <a:r>
              <a:rPr lang="en-US" dirty="0"/>
              <a:t>Number of Open Complaints</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721532" y="2929630"/>
            <a:ext cx="4518733" cy="2031325"/>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We find the correlation with the help of the scatter plot.</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variable has a negative correlation of -3.63%.</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This is evident from the scatter plot that as umber of complaints increased, CLV decreased.</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A negative, but closer to zero correlation shows that there is no strong relationship of this variable with CLV.</a:t>
            </a:r>
          </a:p>
          <a:p>
            <a:pPr>
              <a:buClr>
                <a:schemeClr val="accent2">
                  <a:lumMod val="40000"/>
                  <a:lumOff val="60000"/>
                </a:schemeClr>
              </a:buClr>
            </a:pPr>
            <a:endParaRPr lang="en-IN" sz="1400" dirty="0">
              <a:solidFill>
                <a:schemeClr val="bg1">
                  <a:lumMod val="75000"/>
                </a:schemeClr>
              </a:solidFill>
            </a:endParaRPr>
          </a:p>
        </p:txBody>
      </p:sp>
      <p:pic>
        <p:nvPicPr>
          <p:cNvPr id="5" name="Picture 4">
            <a:extLst>
              <a:ext uri="{FF2B5EF4-FFF2-40B4-BE49-F238E27FC236}">
                <a16:creationId xmlns:a16="http://schemas.microsoft.com/office/drawing/2014/main" id="{B6072486-7A84-4BA3-A693-BA0DA0AD1CDE}"/>
              </a:ext>
            </a:extLst>
          </p:cNvPr>
          <p:cNvPicPr>
            <a:picLocks noChangeAspect="1"/>
          </p:cNvPicPr>
          <p:nvPr/>
        </p:nvPicPr>
        <p:blipFill>
          <a:blip r:embed="rId2"/>
          <a:stretch>
            <a:fillRect/>
          </a:stretch>
        </p:blipFill>
        <p:spPr>
          <a:xfrm>
            <a:off x="6554421" y="3130808"/>
            <a:ext cx="4175741" cy="3054126"/>
          </a:xfrm>
          <a:prstGeom prst="rect">
            <a:avLst/>
          </a:prstGeom>
        </p:spPr>
      </p:pic>
      <p:pic>
        <p:nvPicPr>
          <p:cNvPr id="6" name="Picture 5">
            <a:extLst>
              <a:ext uri="{FF2B5EF4-FFF2-40B4-BE49-F238E27FC236}">
                <a16:creationId xmlns:a16="http://schemas.microsoft.com/office/drawing/2014/main" id="{E63CDEC8-EC17-485D-921E-7867E7F15A27}"/>
              </a:ext>
            </a:extLst>
          </p:cNvPr>
          <p:cNvPicPr>
            <a:picLocks noChangeAspect="1"/>
          </p:cNvPicPr>
          <p:nvPr/>
        </p:nvPicPr>
        <p:blipFill>
          <a:blip r:embed="rId3"/>
          <a:stretch>
            <a:fillRect/>
          </a:stretch>
        </p:blipFill>
        <p:spPr>
          <a:xfrm>
            <a:off x="5937515" y="2219417"/>
            <a:ext cx="5245409" cy="457200"/>
          </a:xfrm>
          <a:prstGeom prst="rect">
            <a:avLst/>
          </a:prstGeom>
        </p:spPr>
      </p:pic>
    </p:spTree>
    <p:extLst>
      <p:ext uri="{BB962C8B-B14F-4D97-AF65-F5344CB8AC3E}">
        <p14:creationId xmlns:p14="http://schemas.microsoft.com/office/powerpoint/2010/main" val="404021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fontScale="90000"/>
          </a:bodyPr>
          <a:lstStyle/>
          <a:p>
            <a:r>
              <a:rPr lang="en-US" dirty="0"/>
              <a:t>Number of Policies</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777240" y="2730134"/>
            <a:ext cx="4518733" cy="2031325"/>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This variable stores the total count of policies held by the customers.</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We try to find the s</a:t>
            </a:r>
            <a:r>
              <a:rPr lang="en-US" sz="1400" dirty="0">
                <a:solidFill>
                  <a:schemeClr val="bg1">
                    <a:lumMod val="75000"/>
                  </a:schemeClr>
                </a:solidFill>
              </a:rPr>
              <a:t>catter plot to graphically understand the data.</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Number of policies has a positive, but closer to zero correlation of 2.19% with CLV.</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This suggests that there is no </a:t>
            </a:r>
            <a:r>
              <a:rPr lang="en-US" sz="1400" dirty="0">
                <a:solidFill>
                  <a:schemeClr val="bg1">
                    <a:lumMod val="75000"/>
                  </a:schemeClr>
                </a:solidFill>
              </a:rPr>
              <a:t>such strong relationship of this variable with respect to CLV.</a:t>
            </a:r>
            <a:endParaRPr lang="en-US" sz="1400" b="0" i="0" dirty="0">
              <a:solidFill>
                <a:schemeClr val="bg1">
                  <a:lumMod val="75000"/>
                </a:schemeClr>
              </a:solidFill>
              <a:effectLst/>
            </a:endParaRPr>
          </a:p>
          <a:p>
            <a:pPr marL="285750" indent="-285750">
              <a:buClr>
                <a:schemeClr val="accent2">
                  <a:lumMod val="40000"/>
                  <a:lumOff val="60000"/>
                </a:schemeClr>
              </a:buClr>
              <a:buFont typeface="Wingdings" panose="05000000000000000000" pitchFamily="2" charset="2"/>
              <a:buChar char="§"/>
            </a:pPr>
            <a:endParaRPr lang="en-IN" sz="1400" dirty="0">
              <a:solidFill>
                <a:schemeClr val="bg1">
                  <a:lumMod val="75000"/>
                </a:schemeClr>
              </a:solidFill>
            </a:endParaRPr>
          </a:p>
        </p:txBody>
      </p:sp>
      <p:pic>
        <p:nvPicPr>
          <p:cNvPr id="5" name="Picture 4">
            <a:extLst>
              <a:ext uri="{FF2B5EF4-FFF2-40B4-BE49-F238E27FC236}">
                <a16:creationId xmlns:a16="http://schemas.microsoft.com/office/drawing/2014/main" id="{50C241A4-8430-44E8-891F-61FBB47EDC71}"/>
              </a:ext>
            </a:extLst>
          </p:cNvPr>
          <p:cNvPicPr>
            <a:picLocks noChangeAspect="1"/>
          </p:cNvPicPr>
          <p:nvPr/>
        </p:nvPicPr>
        <p:blipFill>
          <a:blip r:embed="rId2"/>
          <a:stretch>
            <a:fillRect/>
          </a:stretch>
        </p:blipFill>
        <p:spPr>
          <a:xfrm>
            <a:off x="6518910" y="2970234"/>
            <a:ext cx="4344417" cy="3032138"/>
          </a:xfrm>
          <a:prstGeom prst="rect">
            <a:avLst/>
          </a:prstGeom>
        </p:spPr>
      </p:pic>
      <p:pic>
        <p:nvPicPr>
          <p:cNvPr id="6" name="Picture 5">
            <a:extLst>
              <a:ext uri="{FF2B5EF4-FFF2-40B4-BE49-F238E27FC236}">
                <a16:creationId xmlns:a16="http://schemas.microsoft.com/office/drawing/2014/main" id="{0B943B85-8A58-46DA-9B7E-207A03883C85}"/>
              </a:ext>
            </a:extLst>
          </p:cNvPr>
          <p:cNvPicPr>
            <a:picLocks noChangeAspect="1"/>
          </p:cNvPicPr>
          <p:nvPr/>
        </p:nvPicPr>
        <p:blipFill>
          <a:blip r:embed="rId3"/>
          <a:stretch>
            <a:fillRect/>
          </a:stretch>
        </p:blipFill>
        <p:spPr>
          <a:xfrm>
            <a:off x="6410016" y="2224108"/>
            <a:ext cx="4562204" cy="465825"/>
          </a:xfrm>
          <a:prstGeom prst="rect">
            <a:avLst/>
          </a:prstGeom>
        </p:spPr>
      </p:pic>
    </p:spTree>
    <p:extLst>
      <p:ext uri="{BB962C8B-B14F-4D97-AF65-F5344CB8AC3E}">
        <p14:creationId xmlns:p14="http://schemas.microsoft.com/office/powerpoint/2010/main" val="230364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a:bodyPr>
          <a:lstStyle/>
          <a:p>
            <a:r>
              <a:rPr lang="en-US" dirty="0"/>
              <a:t>Vehicle Class</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6" y="2734322"/>
            <a:ext cx="4518733" cy="2031325"/>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Vehicle Class variable stores the type of car held by the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They are divided into </a:t>
            </a:r>
            <a:r>
              <a:rPr lang="en-US" sz="1400" b="1" dirty="0">
                <a:solidFill>
                  <a:schemeClr val="bg1">
                    <a:lumMod val="75000"/>
                  </a:schemeClr>
                </a:solidFill>
              </a:rPr>
              <a:t>6 categories </a:t>
            </a:r>
            <a:r>
              <a:rPr lang="en-US" sz="1400" dirty="0">
                <a:solidFill>
                  <a:schemeClr val="bg1">
                    <a:lumMod val="75000"/>
                  </a:schemeClr>
                </a:solidFill>
              </a:rPr>
              <a:t>: Four door car, Two Door Car, SUV, Sports Car, Luxury car and Luxury SUV.</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We use a bubble chart to graphically understand the data.</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Customers having </a:t>
            </a:r>
            <a:r>
              <a:rPr lang="en-US" sz="1400" b="1" dirty="0">
                <a:solidFill>
                  <a:schemeClr val="bg1">
                    <a:lumMod val="75000"/>
                  </a:schemeClr>
                </a:solidFill>
              </a:rPr>
              <a:t>Four door cars </a:t>
            </a:r>
            <a:r>
              <a:rPr lang="en-US" sz="1400" dirty="0">
                <a:solidFill>
                  <a:schemeClr val="bg1">
                    <a:lumMod val="75000"/>
                  </a:schemeClr>
                </a:solidFill>
              </a:rPr>
              <a:t>and </a:t>
            </a:r>
            <a:r>
              <a:rPr lang="en-US" sz="1400" b="1" dirty="0">
                <a:solidFill>
                  <a:schemeClr val="bg1">
                    <a:lumMod val="75000"/>
                  </a:schemeClr>
                </a:solidFill>
              </a:rPr>
              <a:t>SUV</a:t>
            </a:r>
            <a:r>
              <a:rPr lang="en-US" sz="1400" dirty="0">
                <a:solidFill>
                  <a:schemeClr val="bg1">
                    <a:lumMod val="75000"/>
                  </a:schemeClr>
                </a:solidFill>
              </a:rPr>
              <a:t>s are more valuable and have a higher CLV.</a:t>
            </a:r>
            <a:endParaRPr lang="en-IN" sz="1400" dirty="0">
              <a:solidFill>
                <a:schemeClr val="bg1">
                  <a:lumMod val="75000"/>
                </a:schemeClr>
              </a:solidFill>
            </a:endParaRPr>
          </a:p>
        </p:txBody>
      </p:sp>
      <p:pic>
        <p:nvPicPr>
          <p:cNvPr id="7" name="Picture 6">
            <a:extLst>
              <a:ext uri="{FF2B5EF4-FFF2-40B4-BE49-F238E27FC236}">
                <a16:creationId xmlns:a16="http://schemas.microsoft.com/office/drawing/2014/main" id="{4F363F54-FC8C-4DBD-882E-0D4F39627E90}"/>
              </a:ext>
            </a:extLst>
          </p:cNvPr>
          <p:cNvPicPr>
            <a:picLocks noChangeAspect="1"/>
          </p:cNvPicPr>
          <p:nvPr/>
        </p:nvPicPr>
        <p:blipFill>
          <a:blip r:embed="rId2"/>
          <a:stretch>
            <a:fillRect/>
          </a:stretch>
        </p:blipFill>
        <p:spPr>
          <a:xfrm>
            <a:off x="6251359" y="2219417"/>
            <a:ext cx="5028245" cy="3595457"/>
          </a:xfrm>
          <a:prstGeom prst="rect">
            <a:avLst/>
          </a:prstGeom>
        </p:spPr>
      </p:pic>
      <p:pic>
        <p:nvPicPr>
          <p:cNvPr id="9" name="Picture 8">
            <a:extLst>
              <a:ext uri="{FF2B5EF4-FFF2-40B4-BE49-F238E27FC236}">
                <a16:creationId xmlns:a16="http://schemas.microsoft.com/office/drawing/2014/main" id="{9562A365-B8ED-4C2C-9227-A76C8A1C0652}"/>
              </a:ext>
            </a:extLst>
          </p:cNvPr>
          <p:cNvPicPr>
            <a:picLocks noChangeAspect="1"/>
          </p:cNvPicPr>
          <p:nvPr/>
        </p:nvPicPr>
        <p:blipFill>
          <a:blip r:embed="rId3"/>
          <a:stretch>
            <a:fillRect/>
          </a:stretch>
        </p:blipFill>
        <p:spPr>
          <a:xfrm>
            <a:off x="6251359" y="1857467"/>
            <a:ext cx="3771900" cy="361950"/>
          </a:xfrm>
          <a:prstGeom prst="rect">
            <a:avLst/>
          </a:prstGeom>
        </p:spPr>
      </p:pic>
    </p:spTree>
    <p:extLst>
      <p:ext uri="{BB962C8B-B14F-4D97-AF65-F5344CB8AC3E}">
        <p14:creationId xmlns:p14="http://schemas.microsoft.com/office/powerpoint/2010/main" val="318159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0594-5780-4E4A-8977-D2ED5DE13C81}"/>
              </a:ext>
            </a:extLst>
          </p:cNvPr>
          <p:cNvSpPr>
            <a:spLocks noGrp="1"/>
          </p:cNvSpPr>
          <p:nvPr>
            <p:ph type="title"/>
          </p:nvPr>
        </p:nvSpPr>
        <p:spPr/>
        <p:txBody>
          <a:bodyPr>
            <a:normAutofit fontScale="90000"/>
          </a:bodyPr>
          <a:lstStyle/>
          <a:p>
            <a:r>
              <a:rPr lang="en-US" dirty="0"/>
              <a:t>Regression Results</a:t>
            </a:r>
            <a:endParaRPr lang="en-IN" dirty="0"/>
          </a:p>
        </p:txBody>
      </p:sp>
      <p:sp>
        <p:nvSpPr>
          <p:cNvPr id="3" name="Slide Number Placeholder 2">
            <a:extLst>
              <a:ext uri="{FF2B5EF4-FFF2-40B4-BE49-F238E27FC236}">
                <a16:creationId xmlns:a16="http://schemas.microsoft.com/office/drawing/2014/main" id="{5A2AC961-E04B-4123-B8FE-55CEA8FB6436}"/>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4" name="Text Placeholder 3">
            <a:extLst>
              <a:ext uri="{FF2B5EF4-FFF2-40B4-BE49-F238E27FC236}">
                <a16:creationId xmlns:a16="http://schemas.microsoft.com/office/drawing/2014/main" id="{BC64659B-9C82-4AD6-8349-C86C9B88CFD4}"/>
              </a:ext>
            </a:extLst>
          </p:cNvPr>
          <p:cNvSpPr>
            <a:spLocks noGrp="1"/>
          </p:cNvSpPr>
          <p:nvPr>
            <p:ph type="body" idx="1"/>
          </p:nvPr>
        </p:nvSpPr>
        <p:spPr>
          <a:xfrm>
            <a:off x="777240" y="2225393"/>
            <a:ext cx="9574123" cy="782638"/>
          </a:xfrm>
        </p:spPr>
        <p:txBody>
          <a:bodyPr>
            <a:normAutofit fontScale="70000" lnSpcReduction="20000"/>
          </a:bodyPr>
          <a:lstStyle/>
          <a:p>
            <a:r>
              <a:rPr lang="en-US" dirty="0"/>
              <a:t>We perform a Linear Regression on the model. First, we cap the extreme values present in our data with the help of quantile treatment. Then we split the data between </a:t>
            </a:r>
            <a:r>
              <a:rPr lang="en-US" b="1" dirty="0"/>
              <a:t>Train </a:t>
            </a:r>
            <a:r>
              <a:rPr lang="en-US" dirty="0"/>
              <a:t> and </a:t>
            </a:r>
            <a:r>
              <a:rPr lang="en-US" b="1" dirty="0"/>
              <a:t>Test</a:t>
            </a:r>
            <a:r>
              <a:rPr lang="en-US" dirty="0"/>
              <a:t> data and run individual regressions. We train our model on Train dataset and then run the same on our validation of test dataset. And finally we check on the popular assumptions. Here are our findings. :-</a:t>
            </a:r>
            <a:endParaRPr lang="en-IN" dirty="0"/>
          </a:p>
        </p:txBody>
      </p:sp>
      <p:sp>
        <p:nvSpPr>
          <p:cNvPr id="5" name="TextBox 4">
            <a:extLst>
              <a:ext uri="{FF2B5EF4-FFF2-40B4-BE49-F238E27FC236}">
                <a16:creationId xmlns:a16="http://schemas.microsoft.com/office/drawing/2014/main" id="{66ED26A8-098E-4B3F-BF0E-BA298CFAFB01}"/>
              </a:ext>
            </a:extLst>
          </p:cNvPr>
          <p:cNvSpPr txBox="1"/>
          <p:nvPr/>
        </p:nvSpPr>
        <p:spPr>
          <a:xfrm>
            <a:off x="777240" y="3059668"/>
            <a:ext cx="9806884" cy="3108543"/>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
            </a:pPr>
            <a:r>
              <a:rPr lang="en-US" sz="1400" b="1" dirty="0">
                <a:solidFill>
                  <a:schemeClr val="bg1">
                    <a:lumMod val="75000"/>
                  </a:schemeClr>
                </a:solidFill>
              </a:rPr>
              <a:t>Multiple R-Squared : </a:t>
            </a:r>
            <a:r>
              <a:rPr lang="en-US" sz="1400" dirty="0">
                <a:solidFill>
                  <a:schemeClr val="bg1">
                    <a:lumMod val="75000"/>
                  </a:schemeClr>
                </a:solidFill>
              </a:rPr>
              <a:t>0.9294</a:t>
            </a:r>
          </a:p>
          <a:p>
            <a:pPr marL="285750" indent="-285750">
              <a:buClr>
                <a:schemeClr val="accent2">
                  <a:lumMod val="60000"/>
                  <a:lumOff val="40000"/>
                </a:schemeClr>
              </a:buClr>
              <a:buFont typeface="Wingdings" panose="05000000000000000000" pitchFamily="2" charset="2"/>
              <a:buChar char="§"/>
            </a:pPr>
            <a:r>
              <a:rPr lang="en-US" sz="1400" b="1" dirty="0">
                <a:solidFill>
                  <a:schemeClr val="bg1">
                    <a:lumMod val="75000"/>
                  </a:schemeClr>
                </a:solidFill>
              </a:rPr>
              <a:t>Adjusted R-Squared : </a:t>
            </a:r>
            <a:r>
              <a:rPr lang="en-US" sz="1400" dirty="0">
                <a:solidFill>
                  <a:schemeClr val="bg1">
                    <a:lumMod val="75000"/>
                  </a:schemeClr>
                </a:solidFill>
              </a:rPr>
              <a:t>0.9287</a:t>
            </a:r>
          </a:p>
          <a:p>
            <a:pPr marL="285750" indent="-285750">
              <a:buClr>
                <a:schemeClr val="accent2">
                  <a:lumMod val="60000"/>
                  <a:lumOff val="40000"/>
                </a:schemeClr>
              </a:buClr>
              <a:buFont typeface="Wingdings" panose="05000000000000000000" pitchFamily="2" charset="2"/>
              <a:buChar char="§"/>
            </a:pPr>
            <a:r>
              <a:rPr lang="en-IN" sz="1400" b="1" dirty="0">
                <a:solidFill>
                  <a:schemeClr val="bg1">
                    <a:lumMod val="75000"/>
                  </a:schemeClr>
                </a:solidFill>
              </a:rPr>
              <a:t>Bp test p-value &lt; 0.05 </a:t>
            </a:r>
          </a:p>
          <a:p>
            <a:pPr lvl="1">
              <a:buClr>
                <a:schemeClr val="accent2">
                  <a:lumMod val="60000"/>
                  <a:lumOff val="40000"/>
                </a:schemeClr>
              </a:buClr>
            </a:pPr>
            <a:r>
              <a:rPr lang="en-IN" sz="1400" dirty="0">
                <a:solidFill>
                  <a:schemeClr val="bg1">
                    <a:lumMod val="75000"/>
                  </a:schemeClr>
                </a:solidFill>
              </a:rPr>
              <a:t>We use the Bp test to detect heteroscedasticity. We consider the null hypothesis that errors/residuals are homoscedastic, i.e. errors have constant variance. With the test result &lt; 0.05 we reject the null hypothesis and conclude that the errors are heteroscedastic and does not have constant variance, which is not good for the model.</a:t>
            </a:r>
          </a:p>
          <a:p>
            <a:pPr marL="285750" indent="-285750">
              <a:buClr>
                <a:schemeClr val="accent2">
                  <a:lumMod val="60000"/>
                  <a:lumOff val="40000"/>
                </a:schemeClr>
              </a:buClr>
              <a:buFont typeface="Wingdings" panose="05000000000000000000" pitchFamily="2" charset="2"/>
              <a:buChar char="§"/>
            </a:pPr>
            <a:r>
              <a:rPr lang="en-IN" sz="1400" b="1" dirty="0">
                <a:solidFill>
                  <a:schemeClr val="bg1">
                    <a:lumMod val="75000"/>
                  </a:schemeClr>
                </a:solidFill>
              </a:rPr>
              <a:t>Dwt test statistic = 2.011192 and p-value &gt;0.05</a:t>
            </a:r>
          </a:p>
          <a:p>
            <a:pPr lvl="1">
              <a:buClr>
                <a:schemeClr val="accent2">
                  <a:lumMod val="60000"/>
                  <a:lumOff val="40000"/>
                </a:schemeClr>
              </a:buClr>
            </a:pPr>
            <a:r>
              <a:rPr lang="en-IN" sz="1400" dirty="0">
                <a:solidFill>
                  <a:schemeClr val="bg1">
                    <a:lumMod val="75000"/>
                  </a:schemeClr>
                </a:solidFill>
              </a:rPr>
              <a:t>We use the dwt test to detect auto-correlation. Auto-correlation means there's correlation between the errors/residuals. As p-value is &gt;0.05 we accept the null hypothesis that there is no Auto-correlation present.</a:t>
            </a:r>
          </a:p>
          <a:p>
            <a:pPr marL="285750" indent="-285750">
              <a:buClr>
                <a:schemeClr val="accent2">
                  <a:lumMod val="60000"/>
                  <a:lumOff val="40000"/>
                </a:schemeClr>
              </a:buClr>
              <a:buFont typeface="Wingdings" panose="05000000000000000000" pitchFamily="2" charset="2"/>
              <a:buChar char="§"/>
            </a:pPr>
            <a:r>
              <a:rPr lang="en-IN" sz="1400" b="1" dirty="0">
                <a:solidFill>
                  <a:schemeClr val="bg1">
                    <a:lumMod val="75000"/>
                  </a:schemeClr>
                </a:solidFill>
              </a:rPr>
              <a:t>ad test p-value &lt; 0.05 and sf test p-value &lt; 0.05</a:t>
            </a:r>
          </a:p>
          <a:p>
            <a:pPr lvl="1">
              <a:buClr>
                <a:schemeClr val="accent2">
                  <a:lumMod val="60000"/>
                  <a:lumOff val="40000"/>
                </a:schemeClr>
              </a:buClr>
            </a:pPr>
            <a:r>
              <a:rPr lang="en-IN" sz="1400" dirty="0">
                <a:solidFill>
                  <a:schemeClr val="bg1">
                    <a:lumMod val="75000"/>
                  </a:schemeClr>
                </a:solidFill>
              </a:rPr>
              <a:t>The Anderson-Darling test and Shapiro-Francia test are tests for normality, i.e.  They test if the model has a normal or a near to normal distribution. In both cases, we consider the null hypothesis to be that the data is normal. As both tests give p-value &lt; 0.05, we conclude that the data is not normally distributed.</a:t>
            </a:r>
          </a:p>
          <a:p>
            <a:pPr marL="285750" indent="-285750">
              <a:buClr>
                <a:schemeClr val="accent2">
                  <a:lumMod val="60000"/>
                  <a:lumOff val="40000"/>
                </a:schemeClr>
              </a:buClr>
              <a:buFont typeface="Wingdings" panose="05000000000000000000" pitchFamily="2" charset="2"/>
              <a:buChar char="§"/>
            </a:pPr>
            <a:r>
              <a:rPr lang="en-IN" sz="1400" b="1" dirty="0">
                <a:solidFill>
                  <a:schemeClr val="bg1">
                    <a:lumMod val="75000"/>
                  </a:schemeClr>
                </a:solidFill>
              </a:rPr>
              <a:t>MAPE value is 10.09% </a:t>
            </a:r>
            <a:r>
              <a:rPr lang="en-IN" sz="1400" dirty="0">
                <a:solidFill>
                  <a:schemeClr val="bg1">
                    <a:lumMod val="75000"/>
                  </a:schemeClr>
                </a:solidFill>
              </a:rPr>
              <a:t>which means that the average error of the model is 10.09% which means the model is good.</a:t>
            </a:r>
            <a:endParaRPr lang="en-IN" sz="1400" b="1" dirty="0">
              <a:solidFill>
                <a:schemeClr val="bg1">
                  <a:lumMod val="75000"/>
                </a:schemeClr>
              </a:solidFill>
            </a:endParaRPr>
          </a:p>
        </p:txBody>
      </p:sp>
    </p:spTree>
    <p:extLst>
      <p:ext uri="{BB962C8B-B14F-4D97-AF65-F5344CB8AC3E}">
        <p14:creationId xmlns:p14="http://schemas.microsoft.com/office/powerpoint/2010/main" val="347443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1118-D5B5-40F1-BB42-9A8B1439E9AA}"/>
              </a:ext>
            </a:extLst>
          </p:cNvPr>
          <p:cNvSpPr>
            <a:spLocks noGrp="1"/>
          </p:cNvSpPr>
          <p:nvPr>
            <p:ph type="title"/>
          </p:nvPr>
        </p:nvSpPr>
        <p:spPr/>
        <p:txBody>
          <a:bodyPr>
            <a:normAutofit fontScale="90000"/>
          </a:bodyPr>
          <a:lstStyle/>
          <a:p>
            <a:r>
              <a:rPr lang="en-US" dirty="0"/>
              <a:t>Results Summary</a:t>
            </a:r>
            <a:endParaRPr lang="en-IN" dirty="0"/>
          </a:p>
        </p:txBody>
      </p:sp>
      <p:sp>
        <p:nvSpPr>
          <p:cNvPr id="3" name="Slide Number Placeholder 2">
            <a:extLst>
              <a:ext uri="{FF2B5EF4-FFF2-40B4-BE49-F238E27FC236}">
                <a16:creationId xmlns:a16="http://schemas.microsoft.com/office/drawing/2014/main" id="{491CB1FC-8C18-4BA8-B46B-A3E10B86E3AA}"/>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4" name="Text Placeholder 3">
            <a:extLst>
              <a:ext uri="{FF2B5EF4-FFF2-40B4-BE49-F238E27FC236}">
                <a16:creationId xmlns:a16="http://schemas.microsoft.com/office/drawing/2014/main" id="{1AE965B5-445D-4A14-BDF1-8F6193B57384}"/>
              </a:ext>
            </a:extLst>
          </p:cNvPr>
          <p:cNvSpPr>
            <a:spLocks noGrp="1"/>
          </p:cNvSpPr>
          <p:nvPr>
            <p:ph type="body" idx="1"/>
          </p:nvPr>
        </p:nvSpPr>
        <p:spPr>
          <a:xfrm>
            <a:off x="777240" y="2111191"/>
            <a:ext cx="5703459" cy="623131"/>
          </a:xfrm>
        </p:spPr>
        <p:txBody>
          <a:bodyPr>
            <a:normAutofit fontScale="92500" lnSpcReduction="10000"/>
          </a:bodyPr>
          <a:lstStyle/>
          <a:p>
            <a:r>
              <a:rPr lang="en-US" dirty="0"/>
              <a:t>With the given data after running the model, we are able to give the following explanations:</a:t>
            </a:r>
            <a:endParaRPr lang="en-IN" dirty="0"/>
          </a:p>
        </p:txBody>
      </p:sp>
      <p:sp>
        <p:nvSpPr>
          <p:cNvPr id="5" name="TextBox 4">
            <a:extLst>
              <a:ext uri="{FF2B5EF4-FFF2-40B4-BE49-F238E27FC236}">
                <a16:creationId xmlns:a16="http://schemas.microsoft.com/office/drawing/2014/main" id="{3F47F842-6D48-45D9-B89A-643ED2532908}"/>
              </a:ext>
            </a:extLst>
          </p:cNvPr>
          <p:cNvSpPr txBox="1"/>
          <p:nvPr/>
        </p:nvSpPr>
        <p:spPr>
          <a:xfrm>
            <a:off x="876886" y="2734322"/>
            <a:ext cx="8824404" cy="3108543"/>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
            </a:pPr>
            <a:r>
              <a:rPr lang="en-US" sz="1400" dirty="0">
                <a:solidFill>
                  <a:schemeClr val="bg1">
                    <a:lumMod val="75000"/>
                  </a:schemeClr>
                </a:solidFill>
              </a:rPr>
              <a:t>There are only a few policyholders with a high Customer Lifetime Value. Most of them have a low CLV.</a:t>
            </a:r>
          </a:p>
          <a:p>
            <a:pPr marL="285750" indent="-285750">
              <a:buClr>
                <a:schemeClr val="accent2">
                  <a:lumMod val="60000"/>
                  <a:lumOff val="40000"/>
                </a:schemeClr>
              </a:buClr>
              <a:buFont typeface="Wingdings" panose="05000000000000000000" pitchFamily="2" charset="2"/>
              <a:buChar char="§"/>
            </a:pPr>
            <a:r>
              <a:rPr lang="en-US" sz="1400" dirty="0">
                <a:solidFill>
                  <a:schemeClr val="bg1">
                    <a:lumMod val="75000"/>
                  </a:schemeClr>
                </a:solidFill>
              </a:rPr>
              <a:t>The model has a negative intercept of -1086.82.</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Customers who have taken Basic Insurance are more valuable than Extended/Premium policyholders.</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Educated customers are more valuable than policyholders of other academic qualifications.</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Employed customers are preferred.</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Income hardly has an effect on the Customer Lifetime value.</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Gender and Location has no role to play when it comes to determining the Customer Lifetime Value.</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Married Customers are buying more policies and are thus more valuable to the company.</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Sports and SUV car owners are more valuable for the company.</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More no. of policies with a higher monthly premium amounts increases the CLV and are valuable.</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While, more no. of open complaints decreases the CLV value.</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Multicollinearity doesn’t exist in the model. That is, no more than two variables had a strong correlation between them.</a:t>
            </a:r>
          </a:p>
          <a:p>
            <a:pPr marL="285750" indent="-285750">
              <a:buClr>
                <a:schemeClr val="accent2">
                  <a:lumMod val="60000"/>
                  <a:lumOff val="40000"/>
                </a:schemeClr>
              </a:buClr>
              <a:buFont typeface="Wingdings" panose="05000000000000000000" pitchFamily="2" charset="2"/>
              <a:buChar char="§"/>
            </a:pPr>
            <a:r>
              <a:rPr lang="en-IN" sz="1400" dirty="0">
                <a:solidFill>
                  <a:schemeClr val="bg1">
                    <a:lumMod val="75000"/>
                  </a:schemeClr>
                </a:solidFill>
              </a:rPr>
              <a:t>About 92% of the data could be explained by the model. Which is good.</a:t>
            </a:r>
          </a:p>
        </p:txBody>
      </p:sp>
    </p:spTree>
    <p:extLst>
      <p:ext uri="{BB962C8B-B14F-4D97-AF65-F5344CB8AC3E}">
        <p14:creationId xmlns:p14="http://schemas.microsoft.com/office/powerpoint/2010/main" val="356591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276882" y="1299417"/>
            <a:ext cx="3322646" cy="1524185"/>
          </a:xfrm>
        </p:spPr>
        <p:txBody>
          <a:bodyPr>
            <a:noAutofit/>
          </a:bodyPr>
          <a:lstStyle/>
          <a:p>
            <a:r>
              <a:rPr lang="en-US" sz="2800" dirty="0"/>
              <a:t>Graphical Representation of Actual vs Fitted</a:t>
            </a:r>
            <a:endParaRPr lang="ru-RU" sz="2800"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p:txBody>
          <a:bodyPr>
            <a:normAutofit/>
          </a:bodyPr>
          <a:lstStyle/>
          <a:p>
            <a:r>
              <a:rPr lang="en-US" dirty="0"/>
              <a:t>These 4 diagrams show the actual vs predicted values of the test data.</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18</a:t>
            </a:fld>
            <a:endParaRPr lang="ru-RU" dirty="0"/>
          </a:p>
        </p:txBody>
      </p:sp>
      <p:pic>
        <p:nvPicPr>
          <p:cNvPr id="9" name="Picture 8">
            <a:extLst>
              <a:ext uri="{FF2B5EF4-FFF2-40B4-BE49-F238E27FC236}">
                <a16:creationId xmlns:a16="http://schemas.microsoft.com/office/drawing/2014/main" id="{A6F49238-0C0C-42D0-89CC-F94731CC0AE9}"/>
              </a:ext>
            </a:extLst>
          </p:cNvPr>
          <p:cNvPicPr>
            <a:picLocks noChangeAspect="1"/>
          </p:cNvPicPr>
          <p:nvPr/>
        </p:nvPicPr>
        <p:blipFill>
          <a:blip r:embed="rId2"/>
          <a:stretch>
            <a:fillRect/>
          </a:stretch>
        </p:blipFill>
        <p:spPr>
          <a:xfrm>
            <a:off x="4564532" y="1000718"/>
            <a:ext cx="3062935" cy="2109267"/>
          </a:xfrm>
          <a:prstGeom prst="rect">
            <a:avLst/>
          </a:prstGeom>
        </p:spPr>
      </p:pic>
      <p:pic>
        <p:nvPicPr>
          <p:cNvPr id="11" name="Picture 10">
            <a:extLst>
              <a:ext uri="{FF2B5EF4-FFF2-40B4-BE49-F238E27FC236}">
                <a16:creationId xmlns:a16="http://schemas.microsoft.com/office/drawing/2014/main" id="{DC209BD9-EECD-4732-8B9C-6A67824B4742}"/>
              </a:ext>
            </a:extLst>
          </p:cNvPr>
          <p:cNvPicPr>
            <a:picLocks noChangeAspect="1"/>
          </p:cNvPicPr>
          <p:nvPr/>
        </p:nvPicPr>
        <p:blipFill>
          <a:blip r:embed="rId3"/>
          <a:stretch>
            <a:fillRect/>
          </a:stretch>
        </p:blipFill>
        <p:spPr>
          <a:xfrm>
            <a:off x="8036504" y="1000717"/>
            <a:ext cx="2968379" cy="2109267"/>
          </a:xfrm>
          <a:prstGeom prst="rect">
            <a:avLst/>
          </a:prstGeom>
        </p:spPr>
      </p:pic>
      <p:pic>
        <p:nvPicPr>
          <p:cNvPr id="13" name="Picture 12">
            <a:extLst>
              <a:ext uri="{FF2B5EF4-FFF2-40B4-BE49-F238E27FC236}">
                <a16:creationId xmlns:a16="http://schemas.microsoft.com/office/drawing/2014/main" id="{95E4C6B2-5559-4D17-800D-745496094776}"/>
              </a:ext>
            </a:extLst>
          </p:cNvPr>
          <p:cNvPicPr>
            <a:picLocks noChangeAspect="1"/>
          </p:cNvPicPr>
          <p:nvPr/>
        </p:nvPicPr>
        <p:blipFill>
          <a:blip r:embed="rId4"/>
          <a:stretch>
            <a:fillRect/>
          </a:stretch>
        </p:blipFill>
        <p:spPr>
          <a:xfrm>
            <a:off x="4509717" y="3748015"/>
            <a:ext cx="3062935" cy="2254357"/>
          </a:xfrm>
          <a:prstGeom prst="rect">
            <a:avLst/>
          </a:prstGeom>
        </p:spPr>
      </p:pic>
      <p:pic>
        <p:nvPicPr>
          <p:cNvPr id="15" name="Picture 14">
            <a:extLst>
              <a:ext uri="{FF2B5EF4-FFF2-40B4-BE49-F238E27FC236}">
                <a16:creationId xmlns:a16="http://schemas.microsoft.com/office/drawing/2014/main" id="{B982E018-AAE0-4D8D-B705-FD87C32CC718}"/>
              </a:ext>
            </a:extLst>
          </p:cNvPr>
          <p:cNvPicPr>
            <a:picLocks noChangeAspect="1"/>
          </p:cNvPicPr>
          <p:nvPr/>
        </p:nvPicPr>
        <p:blipFill>
          <a:blip r:embed="rId5"/>
          <a:stretch>
            <a:fillRect/>
          </a:stretch>
        </p:blipFill>
        <p:spPr>
          <a:xfrm>
            <a:off x="8036504" y="3748015"/>
            <a:ext cx="2968379" cy="2254357"/>
          </a:xfrm>
          <a:prstGeom prst="rect">
            <a:avLst/>
          </a:prstGeom>
        </p:spPr>
      </p:pic>
    </p:spTree>
    <p:extLst>
      <p:ext uri="{BB962C8B-B14F-4D97-AF65-F5344CB8AC3E}">
        <p14:creationId xmlns:p14="http://schemas.microsoft.com/office/powerpoint/2010/main" val="251951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5E1E261-140F-483E-9A4B-4858FFA29E6D}"/>
              </a:ext>
            </a:extLst>
          </p:cNvPr>
          <p:cNvSpPr>
            <a:spLocks noGrp="1"/>
          </p:cNvSpPr>
          <p:nvPr>
            <p:ph type="pic" sz="quarter" idx="14"/>
          </p:nvPr>
        </p:nvSpPr>
        <p:spPr/>
      </p:sp>
      <p:sp>
        <p:nvSpPr>
          <p:cNvPr id="3" name="Slide Number Placeholder 2">
            <a:extLst>
              <a:ext uri="{FF2B5EF4-FFF2-40B4-BE49-F238E27FC236}">
                <a16:creationId xmlns:a16="http://schemas.microsoft.com/office/drawing/2014/main" id="{2501FEEF-E187-4BF3-BA3C-691A49E7B511}"/>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4" name="Title 3">
            <a:extLst>
              <a:ext uri="{FF2B5EF4-FFF2-40B4-BE49-F238E27FC236}">
                <a16:creationId xmlns:a16="http://schemas.microsoft.com/office/drawing/2014/main" id="{B48973FD-3084-4153-9D66-7A5F7DED02E3}"/>
              </a:ext>
            </a:extLst>
          </p:cNvPr>
          <p:cNvSpPr>
            <a:spLocks noGrp="1"/>
          </p:cNvSpPr>
          <p:nvPr>
            <p:ph type="title"/>
          </p:nvPr>
        </p:nvSpPr>
        <p:spPr>
          <a:xfrm>
            <a:off x="764606" y="615759"/>
            <a:ext cx="10514998" cy="782638"/>
          </a:xfrm>
        </p:spPr>
        <p:txBody>
          <a:bodyPr/>
          <a:lstStyle/>
          <a:p>
            <a:r>
              <a:rPr lang="en-US" dirty="0">
                <a:solidFill>
                  <a:schemeClr val="tx2">
                    <a:lumMod val="60000"/>
                    <a:lumOff val="40000"/>
                  </a:schemeClr>
                </a:solidFill>
              </a:rPr>
              <a:t>Actual vs Predicted Chart</a:t>
            </a:r>
            <a:endParaRPr lang="en-IN" dirty="0">
              <a:solidFill>
                <a:schemeClr val="tx2">
                  <a:lumMod val="60000"/>
                  <a:lumOff val="40000"/>
                </a:schemeClr>
              </a:solidFill>
            </a:endParaRPr>
          </a:p>
        </p:txBody>
      </p:sp>
      <p:pic>
        <p:nvPicPr>
          <p:cNvPr id="7" name="Picture 6">
            <a:extLst>
              <a:ext uri="{FF2B5EF4-FFF2-40B4-BE49-F238E27FC236}">
                <a16:creationId xmlns:a16="http://schemas.microsoft.com/office/drawing/2014/main" id="{3DD3EF7B-2FCD-4D7D-8A87-677306A5B4FE}"/>
              </a:ext>
            </a:extLst>
          </p:cNvPr>
          <p:cNvPicPr>
            <a:picLocks noChangeAspect="1"/>
          </p:cNvPicPr>
          <p:nvPr/>
        </p:nvPicPr>
        <p:blipFill>
          <a:blip r:embed="rId2"/>
          <a:stretch>
            <a:fillRect/>
          </a:stretch>
        </p:blipFill>
        <p:spPr>
          <a:xfrm>
            <a:off x="764606" y="2184039"/>
            <a:ext cx="9965556" cy="3338939"/>
          </a:xfrm>
          <a:prstGeom prst="rect">
            <a:avLst/>
          </a:prstGeom>
        </p:spPr>
      </p:pic>
    </p:spTree>
    <p:extLst>
      <p:ext uri="{BB962C8B-B14F-4D97-AF65-F5344CB8AC3E}">
        <p14:creationId xmlns:p14="http://schemas.microsoft.com/office/powerpoint/2010/main" val="294958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normAutofit/>
          </a:bodyPr>
          <a:lstStyle/>
          <a:p>
            <a:r>
              <a:rPr lang="en-US" dirty="0"/>
              <a:t>Objective</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2" y="2225392"/>
            <a:ext cx="9956130" cy="3599336"/>
          </a:xfrm>
        </p:spPr>
        <p:txBody>
          <a:bodyPr/>
          <a:lstStyle/>
          <a:p>
            <a:r>
              <a:rPr lang="en-US" dirty="0"/>
              <a:t>We are given with an Insurance premium company data and we are intended to frame a regression model that can give us a regressed prediction of the </a:t>
            </a:r>
            <a:r>
              <a:rPr lang="en-US" b="1" dirty="0"/>
              <a:t>Customer Lifetime Value (CLV) </a:t>
            </a:r>
            <a:r>
              <a:rPr lang="en-US" dirty="0"/>
              <a:t>which happens to be our targeted/dependent variable in model so that we are able to predict which of the customers are the most profitable ones for the company.</a:t>
            </a:r>
          </a:p>
          <a:p>
            <a:endParaRPr lang="en-US" dirty="0"/>
          </a:p>
          <a:p>
            <a:r>
              <a:rPr lang="en-US" dirty="0"/>
              <a:t>Given this objective, we run a </a:t>
            </a:r>
            <a:r>
              <a:rPr lang="en-US" b="1" dirty="0"/>
              <a:t>Linear Regression Model</a:t>
            </a:r>
            <a:r>
              <a:rPr lang="en-US" dirty="0"/>
              <a:t> on our dependent variable </a:t>
            </a:r>
            <a:r>
              <a:rPr lang="en-US" b="1" dirty="0"/>
              <a:t>CLV, </a:t>
            </a:r>
            <a:r>
              <a:rPr lang="en-US" dirty="0"/>
              <a:t>to understand the influence the exogenously given variables have on our targeted variable.</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normAutofit/>
          </a:bodyPr>
          <a:lstStyle/>
          <a:p>
            <a:r>
              <a:rPr lang="en-US" dirty="0"/>
              <a:t>Variable Relationships</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74032" y="1880794"/>
            <a:ext cx="10518598" cy="3712138"/>
          </a:xfrm>
        </p:spPr>
        <p:txBody>
          <a:bodyPr>
            <a:normAutofit/>
          </a:bodyPr>
          <a:lstStyle/>
          <a:p>
            <a:r>
              <a:rPr lang="en-US" sz="2800" b="1" dirty="0"/>
              <a:t>We mention the variables and their respective relationship with our dependent/targeted variable. </a:t>
            </a:r>
          </a:p>
          <a:p>
            <a:endParaRPr lang="en-US" sz="2800" b="1" dirty="0"/>
          </a:p>
          <a:p>
            <a:r>
              <a:rPr lang="en-US" sz="2800" b="1" dirty="0"/>
              <a:t>The model takes form of a Linear Regression with variables having positive and negative coefficients.</a:t>
            </a:r>
            <a:endParaRPr lang="ru-RU" sz="2800" b="1"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20</a:t>
            </a:fld>
            <a:endParaRPr lang="ru-RU" dirty="0"/>
          </a:p>
        </p:txBody>
      </p:sp>
    </p:spTree>
    <p:extLst>
      <p:ext uri="{BB962C8B-B14F-4D97-AF65-F5344CB8AC3E}">
        <p14:creationId xmlns:p14="http://schemas.microsoft.com/office/powerpoint/2010/main" val="254090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3D417-DC8F-49D6-B87A-82441A549E63}"/>
              </a:ext>
            </a:extLst>
          </p:cNvPr>
          <p:cNvSpPr>
            <a:spLocks noGrp="1"/>
          </p:cNvSpPr>
          <p:nvPr>
            <p:ph type="sldNum" sz="quarter" idx="10"/>
          </p:nvPr>
        </p:nvSpPr>
        <p:spPr/>
        <p:txBody>
          <a:bodyPr/>
          <a:lstStyle/>
          <a:p>
            <a:fld id="{D495E168-DA5E-4888-8D8A-92B118324C14}" type="slidenum">
              <a:rPr lang="ru-RU" smtClean="0"/>
              <a:pPr/>
              <a:t>21</a:t>
            </a:fld>
            <a:endParaRPr lang="ru-RU" dirty="0"/>
          </a:p>
        </p:txBody>
      </p:sp>
      <p:sp>
        <p:nvSpPr>
          <p:cNvPr id="3" name="Title 2">
            <a:extLst>
              <a:ext uri="{FF2B5EF4-FFF2-40B4-BE49-F238E27FC236}">
                <a16:creationId xmlns:a16="http://schemas.microsoft.com/office/drawing/2014/main" id="{6F3F6795-DA44-4CA1-825D-CE732D6E9931}"/>
              </a:ext>
            </a:extLst>
          </p:cNvPr>
          <p:cNvSpPr>
            <a:spLocks noGrp="1"/>
          </p:cNvSpPr>
          <p:nvPr>
            <p:ph type="title"/>
          </p:nvPr>
        </p:nvSpPr>
        <p:spPr/>
        <p:txBody>
          <a:bodyPr>
            <a:normAutofit fontScale="90000"/>
          </a:bodyPr>
          <a:lstStyle/>
          <a:p>
            <a:r>
              <a:rPr lang="en-US" dirty="0"/>
              <a:t>Positive Variables</a:t>
            </a:r>
            <a:endParaRPr lang="en-IN" dirty="0"/>
          </a:p>
        </p:txBody>
      </p:sp>
      <p:sp>
        <p:nvSpPr>
          <p:cNvPr id="5" name="TextBox 4">
            <a:extLst>
              <a:ext uri="{FF2B5EF4-FFF2-40B4-BE49-F238E27FC236}">
                <a16:creationId xmlns:a16="http://schemas.microsoft.com/office/drawing/2014/main" id="{F63BDA39-BC63-408E-9F91-7110F9EA00DD}"/>
              </a:ext>
            </a:extLst>
          </p:cNvPr>
          <p:cNvSpPr txBox="1"/>
          <p:nvPr/>
        </p:nvSpPr>
        <p:spPr>
          <a:xfrm>
            <a:off x="774032" y="2323853"/>
            <a:ext cx="4703490" cy="2308324"/>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Coverage (Extended) : 268.945</a:t>
            </a: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Coverage (Premium) : 601.364</a:t>
            </a: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Education (College) : 68.049</a:t>
            </a: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Education (Doctor) : 200.618</a:t>
            </a: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Education (Master) :151.537</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Employment Status (Employed) : 168.897</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Income : 0.003</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Monthly Premium Auto : 44.787</a:t>
            </a:r>
          </a:p>
        </p:txBody>
      </p:sp>
      <p:sp>
        <p:nvSpPr>
          <p:cNvPr id="4" name="TextBox 3">
            <a:extLst>
              <a:ext uri="{FF2B5EF4-FFF2-40B4-BE49-F238E27FC236}">
                <a16:creationId xmlns:a16="http://schemas.microsoft.com/office/drawing/2014/main" id="{9FF03B09-DF74-4C79-AB1B-F9D8B8F22142}"/>
              </a:ext>
            </a:extLst>
          </p:cNvPr>
          <p:cNvSpPr txBox="1"/>
          <p:nvPr/>
        </p:nvSpPr>
        <p:spPr>
          <a:xfrm>
            <a:off x="6291327" y="2185354"/>
            <a:ext cx="4438835" cy="2862322"/>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(2) : 6903.732</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(3) : 3404.522</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(4) : 3422.716</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(5) : 3420.030</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(6) : 3407.877</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(7) : 3484.018</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(8) : 3550.260</a:t>
            </a:r>
          </a:p>
          <a:p>
            <a:pPr marL="285750" indent="-285750">
              <a:buClr>
                <a:schemeClr val="accent2">
                  <a:lumMod val="60000"/>
                  <a:lumOff val="40000"/>
                </a:schemeClr>
              </a:buClr>
              <a:buFont typeface="Wingdings" panose="05000000000000000000" pitchFamily="2" charset="2"/>
              <a:buChar char="§"/>
            </a:pPr>
            <a:r>
              <a:rPr lang="en-IN" dirty="0">
                <a:solidFill>
                  <a:schemeClr val="tx2">
                    <a:lumMod val="60000"/>
                    <a:lumOff val="40000"/>
                  </a:schemeClr>
                </a:solidFill>
              </a:rPr>
              <a:t>Number of Policies (9) : 3461.838</a:t>
            </a:r>
            <a:endParaRPr lang="en-US" dirty="0">
              <a:solidFill>
                <a:schemeClr val="tx2">
                  <a:lumMod val="60000"/>
                  <a:lumOff val="40000"/>
                </a:schemeClr>
              </a:solidFill>
            </a:endParaRP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Vehicle Class (Sports Car) : 649.895</a:t>
            </a:r>
          </a:p>
          <a:p>
            <a:pPr marL="285750" indent="-285750">
              <a:buClr>
                <a:schemeClr val="accent2">
                  <a:lumMod val="60000"/>
                  <a:lumOff val="40000"/>
                </a:schemeClr>
              </a:buClr>
              <a:buFont typeface="Wingdings" panose="05000000000000000000" pitchFamily="2" charset="2"/>
              <a:buChar char="§"/>
            </a:pPr>
            <a:r>
              <a:rPr lang="en-US" dirty="0">
                <a:solidFill>
                  <a:schemeClr val="tx2">
                    <a:lumMod val="60000"/>
                    <a:lumOff val="40000"/>
                  </a:schemeClr>
                </a:solidFill>
              </a:rPr>
              <a:t>Vehicle Class ( SUV) : 735.304</a:t>
            </a:r>
            <a:endParaRPr lang="en-IN" dirty="0">
              <a:solidFill>
                <a:schemeClr val="tx2">
                  <a:lumMod val="60000"/>
                  <a:lumOff val="40000"/>
                </a:schemeClr>
              </a:solidFill>
            </a:endParaRPr>
          </a:p>
        </p:txBody>
      </p:sp>
    </p:spTree>
    <p:extLst>
      <p:ext uri="{BB962C8B-B14F-4D97-AF65-F5344CB8AC3E}">
        <p14:creationId xmlns:p14="http://schemas.microsoft.com/office/powerpoint/2010/main" val="417668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3D417-DC8F-49D6-B87A-82441A549E63}"/>
              </a:ext>
            </a:extLst>
          </p:cNvPr>
          <p:cNvSpPr>
            <a:spLocks noGrp="1"/>
          </p:cNvSpPr>
          <p:nvPr>
            <p:ph type="sldNum" sz="quarter" idx="10"/>
          </p:nvPr>
        </p:nvSpPr>
        <p:spPr/>
        <p:txBody>
          <a:bodyPr/>
          <a:lstStyle/>
          <a:p>
            <a:fld id="{D495E168-DA5E-4888-8D8A-92B118324C14}" type="slidenum">
              <a:rPr lang="ru-RU" smtClean="0"/>
              <a:pPr/>
              <a:t>22</a:t>
            </a:fld>
            <a:endParaRPr lang="ru-RU" dirty="0"/>
          </a:p>
        </p:txBody>
      </p:sp>
      <p:sp>
        <p:nvSpPr>
          <p:cNvPr id="3" name="Title 2">
            <a:extLst>
              <a:ext uri="{FF2B5EF4-FFF2-40B4-BE49-F238E27FC236}">
                <a16:creationId xmlns:a16="http://schemas.microsoft.com/office/drawing/2014/main" id="{6F3F6795-DA44-4CA1-825D-CE732D6E9931}"/>
              </a:ext>
            </a:extLst>
          </p:cNvPr>
          <p:cNvSpPr>
            <a:spLocks noGrp="1"/>
          </p:cNvSpPr>
          <p:nvPr>
            <p:ph type="title"/>
          </p:nvPr>
        </p:nvSpPr>
        <p:spPr/>
        <p:txBody>
          <a:bodyPr>
            <a:normAutofit fontScale="90000"/>
          </a:bodyPr>
          <a:lstStyle/>
          <a:p>
            <a:r>
              <a:rPr lang="en-US" dirty="0"/>
              <a:t>Negative Variables</a:t>
            </a:r>
            <a:endParaRPr lang="en-IN" dirty="0"/>
          </a:p>
        </p:txBody>
      </p:sp>
      <p:sp>
        <p:nvSpPr>
          <p:cNvPr id="5" name="TextBox 4">
            <a:extLst>
              <a:ext uri="{FF2B5EF4-FFF2-40B4-BE49-F238E27FC236}">
                <a16:creationId xmlns:a16="http://schemas.microsoft.com/office/drawing/2014/main" id="{F63BDA39-BC63-408E-9F91-7110F9EA00DD}"/>
              </a:ext>
            </a:extLst>
          </p:cNvPr>
          <p:cNvSpPr txBox="1"/>
          <p:nvPr/>
        </p:nvSpPr>
        <p:spPr>
          <a:xfrm>
            <a:off x="906734" y="2690336"/>
            <a:ext cx="6097747" cy="1631216"/>
          </a:xfrm>
          <a:prstGeom prst="rect">
            <a:avLst/>
          </a:prstGeom>
          <a:noFill/>
        </p:spPr>
        <p:txBody>
          <a:bodyPr wrap="square" rtlCol="0">
            <a:spAutoFit/>
          </a:bodyPr>
          <a:lstStyle/>
          <a:p>
            <a:pPr marL="285750" indent="-285750">
              <a:buClr>
                <a:schemeClr val="accent2">
                  <a:lumMod val="60000"/>
                  <a:lumOff val="40000"/>
                </a:schemeClr>
              </a:buClr>
              <a:buFont typeface="Wingdings" panose="05000000000000000000" pitchFamily="2" charset="2"/>
              <a:buChar char="§"/>
            </a:pPr>
            <a:r>
              <a:rPr lang="en-IN" sz="2000" dirty="0">
                <a:solidFill>
                  <a:schemeClr val="tx2">
                    <a:lumMod val="60000"/>
                    <a:lumOff val="40000"/>
                  </a:schemeClr>
                </a:solidFill>
              </a:rPr>
              <a:t>Employment Status (Unemployed) : -129.264</a:t>
            </a:r>
          </a:p>
          <a:p>
            <a:pPr marL="285750" indent="-285750">
              <a:buClr>
                <a:schemeClr val="accent2">
                  <a:lumMod val="60000"/>
                  <a:lumOff val="40000"/>
                </a:schemeClr>
              </a:buClr>
              <a:buFont typeface="Wingdings" panose="05000000000000000000" pitchFamily="2" charset="2"/>
              <a:buChar char="§"/>
            </a:pPr>
            <a:r>
              <a:rPr lang="en-IN" sz="2000" dirty="0">
                <a:solidFill>
                  <a:schemeClr val="tx2">
                    <a:lumMod val="60000"/>
                    <a:lumOff val="40000"/>
                  </a:schemeClr>
                </a:solidFill>
              </a:rPr>
              <a:t>Marital Status (Single) : -155.790</a:t>
            </a:r>
          </a:p>
          <a:p>
            <a:pPr marL="285750" indent="-285750">
              <a:buClr>
                <a:schemeClr val="accent2">
                  <a:lumMod val="60000"/>
                  <a:lumOff val="40000"/>
                </a:schemeClr>
              </a:buClr>
              <a:buFont typeface="Wingdings" panose="05000000000000000000" pitchFamily="2" charset="2"/>
              <a:buChar char="§"/>
            </a:pPr>
            <a:r>
              <a:rPr lang="en-IN" sz="2000" dirty="0">
                <a:solidFill>
                  <a:schemeClr val="tx2">
                    <a:lumMod val="60000"/>
                    <a:lumOff val="40000"/>
                  </a:schemeClr>
                </a:solidFill>
              </a:rPr>
              <a:t>Number of Open Complaints (3) : -368.984</a:t>
            </a:r>
          </a:p>
          <a:p>
            <a:pPr marL="285750" indent="-285750">
              <a:buClr>
                <a:schemeClr val="accent2">
                  <a:lumMod val="60000"/>
                  <a:lumOff val="40000"/>
                </a:schemeClr>
              </a:buClr>
              <a:buFont typeface="Wingdings" panose="05000000000000000000" pitchFamily="2" charset="2"/>
              <a:buChar char="§"/>
            </a:pPr>
            <a:r>
              <a:rPr lang="en-IN" sz="2000" dirty="0">
                <a:solidFill>
                  <a:schemeClr val="tx2">
                    <a:lumMod val="60000"/>
                    <a:lumOff val="40000"/>
                  </a:schemeClr>
                </a:solidFill>
              </a:rPr>
              <a:t>Number of Open Complaints (4) : -474.736</a:t>
            </a:r>
          </a:p>
          <a:p>
            <a:pPr marL="285750" indent="-285750">
              <a:buClr>
                <a:schemeClr val="accent2">
                  <a:lumMod val="60000"/>
                  <a:lumOff val="40000"/>
                </a:schemeClr>
              </a:buClr>
              <a:buFont typeface="Wingdings" panose="05000000000000000000" pitchFamily="2" charset="2"/>
              <a:buChar char="§"/>
            </a:pPr>
            <a:r>
              <a:rPr lang="en-IN" sz="2000" dirty="0">
                <a:solidFill>
                  <a:schemeClr val="tx2">
                    <a:lumMod val="60000"/>
                    <a:lumOff val="40000"/>
                  </a:schemeClr>
                </a:solidFill>
              </a:rPr>
              <a:t>Number of Open Complaints (5) : -341.138</a:t>
            </a:r>
          </a:p>
        </p:txBody>
      </p:sp>
    </p:spTree>
    <p:extLst>
      <p:ext uri="{BB962C8B-B14F-4D97-AF65-F5344CB8AC3E}">
        <p14:creationId xmlns:p14="http://schemas.microsoft.com/office/powerpoint/2010/main" val="157092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normAutofit/>
          </a:bodyPr>
          <a:lstStyle/>
          <a:p>
            <a:r>
              <a:rPr lang="en-US" dirty="0"/>
              <a:t>Business Recommendation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74032" y="1880794"/>
            <a:ext cx="10518598" cy="3712138"/>
          </a:xfrm>
        </p:spPr>
        <p:txBody>
          <a:bodyPr>
            <a:normAutofit/>
          </a:bodyPr>
          <a:lstStyle/>
          <a:p>
            <a:r>
              <a:rPr lang="en-US" b="0" i="0" dirty="0">
                <a:solidFill>
                  <a:srgbClr val="FFFF00"/>
                </a:solidFill>
                <a:effectLst/>
              </a:rPr>
              <a:t>This report represents my analysis for the Insurance company. It is my opinion that based on the data provided, targeting appropriate customers could increase the Customer Lifetime Value. </a:t>
            </a:r>
            <a:endParaRPr lang="en-IN" dirty="0">
              <a:solidFill>
                <a:srgbClr val="FFFF00"/>
              </a:solidFill>
              <a:ea typeface="Cambria" pitchFamily="18" charset="0"/>
            </a:endParaRPr>
          </a:p>
          <a:p>
            <a:r>
              <a:rPr lang="en-IN" dirty="0">
                <a:solidFill>
                  <a:srgbClr val="FFFF00"/>
                </a:solidFill>
                <a:ea typeface="Cambria" pitchFamily="18" charset="0"/>
              </a:rPr>
              <a:t>On a generalised scale, it is advisable to target customers who qualify for the variables that have a </a:t>
            </a:r>
            <a:r>
              <a:rPr lang="en-IN" b="1" u="sng" dirty="0">
                <a:solidFill>
                  <a:srgbClr val="FFFF00"/>
                </a:solidFill>
                <a:ea typeface="Cambria" pitchFamily="18" charset="0"/>
              </a:rPr>
              <a:t>POSITIVE</a:t>
            </a:r>
            <a:r>
              <a:rPr lang="en-IN" dirty="0">
                <a:solidFill>
                  <a:srgbClr val="FFFF00"/>
                </a:solidFill>
                <a:ea typeface="Cambria" pitchFamily="18" charset="0"/>
              </a:rPr>
              <a:t> relationship with the target variable, as they have an increasing impact on the target variable of the firm</a:t>
            </a:r>
            <a:r>
              <a:rPr lang="en-IN" sz="2400" dirty="0">
                <a:solidFill>
                  <a:srgbClr val="FFFF00"/>
                </a:solidFill>
                <a:ea typeface="Cambria" pitchFamily="18" charset="0"/>
              </a:rPr>
              <a:t>. The factors that </a:t>
            </a:r>
            <a:r>
              <a:rPr lang="en-IN" sz="2400" b="1" u="sng" dirty="0">
                <a:solidFill>
                  <a:srgbClr val="FFFF00"/>
                </a:solidFill>
                <a:ea typeface="Cambria" pitchFamily="18" charset="0"/>
              </a:rPr>
              <a:t>negatively</a:t>
            </a:r>
            <a:r>
              <a:rPr lang="en-IN" sz="2400" dirty="0">
                <a:solidFill>
                  <a:srgbClr val="FFFF00"/>
                </a:solidFill>
                <a:ea typeface="Cambria" pitchFamily="18" charset="0"/>
              </a:rPr>
              <a:t> impact the business of the company should be addressed and minimised as far as possible.</a:t>
            </a:r>
          </a:p>
          <a:p>
            <a:r>
              <a:rPr lang="en-IN" sz="2400" dirty="0">
                <a:solidFill>
                  <a:srgbClr val="FFFF00"/>
                </a:solidFill>
                <a:ea typeface="Cambria" pitchFamily="18" charset="0"/>
              </a:rPr>
              <a:t>Thus keeping the benefit of the company in mind, there are a couple of recommendations.</a:t>
            </a:r>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23</a:t>
            </a:fld>
            <a:endParaRPr lang="ru-RU" dirty="0"/>
          </a:p>
        </p:txBody>
      </p:sp>
    </p:spTree>
    <p:extLst>
      <p:ext uri="{BB962C8B-B14F-4D97-AF65-F5344CB8AC3E}">
        <p14:creationId xmlns:p14="http://schemas.microsoft.com/office/powerpoint/2010/main" val="748684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6FCCD-2C8E-4F7B-9A62-FCA823D5511B}"/>
              </a:ext>
            </a:extLst>
          </p:cNvPr>
          <p:cNvSpPr>
            <a:spLocks noGrp="1"/>
          </p:cNvSpPr>
          <p:nvPr>
            <p:ph type="sldNum" sz="quarter" idx="10"/>
          </p:nvPr>
        </p:nvSpPr>
        <p:spPr/>
        <p:txBody>
          <a:bodyPr/>
          <a:lstStyle/>
          <a:p>
            <a:fld id="{D495E168-DA5E-4888-8D8A-92B118324C14}" type="slidenum">
              <a:rPr lang="ru-RU" smtClean="0"/>
              <a:pPr/>
              <a:t>24</a:t>
            </a:fld>
            <a:endParaRPr lang="ru-RU" dirty="0"/>
          </a:p>
        </p:txBody>
      </p:sp>
      <p:sp>
        <p:nvSpPr>
          <p:cNvPr id="4" name="Title 3">
            <a:extLst>
              <a:ext uri="{FF2B5EF4-FFF2-40B4-BE49-F238E27FC236}">
                <a16:creationId xmlns:a16="http://schemas.microsoft.com/office/drawing/2014/main" id="{949CB424-3A93-400C-83E7-756F557FCD4A}"/>
              </a:ext>
            </a:extLst>
          </p:cNvPr>
          <p:cNvSpPr>
            <a:spLocks noGrp="1"/>
          </p:cNvSpPr>
          <p:nvPr>
            <p:ph type="title"/>
          </p:nvPr>
        </p:nvSpPr>
        <p:spPr/>
        <p:txBody>
          <a:bodyPr>
            <a:normAutofit fontScale="90000"/>
          </a:bodyPr>
          <a:lstStyle/>
          <a:p>
            <a:r>
              <a:rPr lang="en-US" dirty="0"/>
              <a:t>Focus on Basic Coverage</a:t>
            </a:r>
            <a:endParaRPr lang="en-IN" dirty="0"/>
          </a:p>
        </p:txBody>
      </p:sp>
      <p:sp>
        <p:nvSpPr>
          <p:cNvPr id="5" name="Text Placeholder 4">
            <a:extLst>
              <a:ext uri="{FF2B5EF4-FFF2-40B4-BE49-F238E27FC236}">
                <a16:creationId xmlns:a16="http://schemas.microsoft.com/office/drawing/2014/main" id="{149EF964-29AD-4165-8A01-D33079D43CBE}"/>
              </a:ext>
            </a:extLst>
          </p:cNvPr>
          <p:cNvSpPr>
            <a:spLocks noGrp="1"/>
          </p:cNvSpPr>
          <p:nvPr>
            <p:ph type="body" sz="quarter" idx="13"/>
          </p:nvPr>
        </p:nvSpPr>
        <p:spPr>
          <a:xfrm>
            <a:off x="774032" y="3198228"/>
            <a:ext cx="3487250" cy="2581135"/>
          </a:xfrm>
        </p:spPr>
        <p:txBody>
          <a:bodyPr>
            <a:normAutofit/>
          </a:bodyPr>
          <a:lstStyle/>
          <a:p>
            <a:r>
              <a:rPr lang="en-US" dirty="0"/>
              <a:t>As explained by the diagram, majority customers are from low income groups. Hence, focus should be more on Basic coverage policy as they benefit the company more.</a:t>
            </a:r>
            <a:endParaRPr lang="en-IN" dirty="0"/>
          </a:p>
        </p:txBody>
      </p:sp>
      <p:pic>
        <p:nvPicPr>
          <p:cNvPr id="7" name="Picture 6">
            <a:extLst>
              <a:ext uri="{FF2B5EF4-FFF2-40B4-BE49-F238E27FC236}">
                <a16:creationId xmlns:a16="http://schemas.microsoft.com/office/drawing/2014/main" id="{8B338475-8F72-49A6-9444-AB2C372EBD68}"/>
              </a:ext>
            </a:extLst>
          </p:cNvPr>
          <p:cNvPicPr>
            <a:picLocks noChangeAspect="1"/>
          </p:cNvPicPr>
          <p:nvPr/>
        </p:nvPicPr>
        <p:blipFill>
          <a:blip r:embed="rId2"/>
          <a:stretch>
            <a:fillRect/>
          </a:stretch>
        </p:blipFill>
        <p:spPr>
          <a:xfrm>
            <a:off x="6375381" y="1462550"/>
            <a:ext cx="4629502" cy="3932900"/>
          </a:xfrm>
          <a:prstGeom prst="rect">
            <a:avLst/>
          </a:prstGeom>
        </p:spPr>
      </p:pic>
    </p:spTree>
    <p:extLst>
      <p:ext uri="{BB962C8B-B14F-4D97-AF65-F5344CB8AC3E}">
        <p14:creationId xmlns:p14="http://schemas.microsoft.com/office/powerpoint/2010/main" val="241014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6FCCD-2C8E-4F7B-9A62-FCA823D5511B}"/>
              </a:ext>
            </a:extLst>
          </p:cNvPr>
          <p:cNvSpPr>
            <a:spLocks noGrp="1"/>
          </p:cNvSpPr>
          <p:nvPr>
            <p:ph type="sldNum" sz="quarter" idx="10"/>
          </p:nvPr>
        </p:nvSpPr>
        <p:spPr/>
        <p:txBody>
          <a:bodyPr/>
          <a:lstStyle/>
          <a:p>
            <a:fld id="{D495E168-DA5E-4888-8D8A-92B118324C14}" type="slidenum">
              <a:rPr lang="ru-RU" smtClean="0"/>
              <a:pPr/>
              <a:t>25</a:t>
            </a:fld>
            <a:endParaRPr lang="ru-RU" dirty="0"/>
          </a:p>
        </p:txBody>
      </p:sp>
      <p:sp>
        <p:nvSpPr>
          <p:cNvPr id="4" name="Title 3">
            <a:extLst>
              <a:ext uri="{FF2B5EF4-FFF2-40B4-BE49-F238E27FC236}">
                <a16:creationId xmlns:a16="http://schemas.microsoft.com/office/drawing/2014/main" id="{949CB424-3A93-400C-83E7-756F557FCD4A}"/>
              </a:ext>
            </a:extLst>
          </p:cNvPr>
          <p:cNvSpPr>
            <a:spLocks noGrp="1"/>
          </p:cNvSpPr>
          <p:nvPr>
            <p:ph type="title"/>
          </p:nvPr>
        </p:nvSpPr>
        <p:spPr>
          <a:xfrm>
            <a:off x="774032" y="1317173"/>
            <a:ext cx="3744702" cy="1524185"/>
          </a:xfrm>
        </p:spPr>
        <p:txBody>
          <a:bodyPr>
            <a:normAutofit fontScale="90000"/>
          </a:bodyPr>
          <a:lstStyle/>
          <a:p>
            <a:r>
              <a:rPr lang="en-US" dirty="0"/>
              <a:t>Educated Married &amp; Employed </a:t>
            </a:r>
            <a:endParaRPr lang="en-IN" dirty="0"/>
          </a:p>
        </p:txBody>
      </p:sp>
      <p:sp>
        <p:nvSpPr>
          <p:cNvPr id="5" name="Text Placeholder 4">
            <a:extLst>
              <a:ext uri="{FF2B5EF4-FFF2-40B4-BE49-F238E27FC236}">
                <a16:creationId xmlns:a16="http://schemas.microsoft.com/office/drawing/2014/main" id="{149EF964-29AD-4165-8A01-D33079D43CBE}"/>
              </a:ext>
            </a:extLst>
          </p:cNvPr>
          <p:cNvSpPr>
            <a:spLocks noGrp="1"/>
          </p:cNvSpPr>
          <p:nvPr>
            <p:ph type="body" sz="quarter" idx="13"/>
          </p:nvPr>
        </p:nvSpPr>
        <p:spPr>
          <a:xfrm>
            <a:off x="774032" y="3198228"/>
            <a:ext cx="3487250" cy="2581135"/>
          </a:xfrm>
        </p:spPr>
        <p:txBody>
          <a:bodyPr>
            <a:normAutofit/>
          </a:bodyPr>
          <a:lstStyle/>
          <a:p>
            <a:r>
              <a:rPr lang="en-US" dirty="0"/>
              <a:t>The company should focus more on customers that are educated married and employed and they are more valuable for the company.</a:t>
            </a:r>
            <a:endParaRPr lang="en-IN" dirty="0"/>
          </a:p>
        </p:txBody>
      </p:sp>
      <p:pic>
        <p:nvPicPr>
          <p:cNvPr id="9" name="Picture 8">
            <a:extLst>
              <a:ext uri="{FF2B5EF4-FFF2-40B4-BE49-F238E27FC236}">
                <a16:creationId xmlns:a16="http://schemas.microsoft.com/office/drawing/2014/main" id="{EFF5CED1-82FF-46F0-955C-E8E23A7F1A8A}"/>
              </a:ext>
            </a:extLst>
          </p:cNvPr>
          <p:cNvPicPr>
            <a:picLocks noChangeAspect="1"/>
          </p:cNvPicPr>
          <p:nvPr/>
        </p:nvPicPr>
        <p:blipFill>
          <a:blip r:embed="rId2"/>
          <a:stretch>
            <a:fillRect/>
          </a:stretch>
        </p:blipFill>
        <p:spPr>
          <a:xfrm>
            <a:off x="5362714" y="952858"/>
            <a:ext cx="2531083" cy="2723513"/>
          </a:xfrm>
          <a:prstGeom prst="rect">
            <a:avLst/>
          </a:prstGeom>
        </p:spPr>
      </p:pic>
      <p:pic>
        <p:nvPicPr>
          <p:cNvPr id="11" name="Picture 10">
            <a:extLst>
              <a:ext uri="{FF2B5EF4-FFF2-40B4-BE49-F238E27FC236}">
                <a16:creationId xmlns:a16="http://schemas.microsoft.com/office/drawing/2014/main" id="{06CA94F4-3978-4DB5-975E-5E0B6E9B971D}"/>
              </a:ext>
            </a:extLst>
          </p:cNvPr>
          <p:cNvPicPr>
            <a:picLocks noChangeAspect="1"/>
          </p:cNvPicPr>
          <p:nvPr/>
        </p:nvPicPr>
        <p:blipFill>
          <a:blip r:embed="rId3"/>
          <a:stretch>
            <a:fillRect/>
          </a:stretch>
        </p:blipFill>
        <p:spPr>
          <a:xfrm>
            <a:off x="8255714" y="3055850"/>
            <a:ext cx="2474447" cy="2723513"/>
          </a:xfrm>
          <a:prstGeom prst="rect">
            <a:avLst/>
          </a:prstGeom>
        </p:spPr>
      </p:pic>
    </p:spTree>
    <p:extLst>
      <p:ext uri="{BB962C8B-B14F-4D97-AF65-F5344CB8AC3E}">
        <p14:creationId xmlns:p14="http://schemas.microsoft.com/office/powerpoint/2010/main" val="424803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6FCCD-2C8E-4F7B-9A62-FCA823D5511B}"/>
              </a:ext>
            </a:extLst>
          </p:cNvPr>
          <p:cNvSpPr>
            <a:spLocks noGrp="1"/>
          </p:cNvSpPr>
          <p:nvPr>
            <p:ph type="sldNum" sz="quarter" idx="10"/>
          </p:nvPr>
        </p:nvSpPr>
        <p:spPr/>
        <p:txBody>
          <a:bodyPr/>
          <a:lstStyle/>
          <a:p>
            <a:fld id="{D495E168-DA5E-4888-8D8A-92B118324C14}" type="slidenum">
              <a:rPr lang="ru-RU" smtClean="0"/>
              <a:pPr/>
              <a:t>26</a:t>
            </a:fld>
            <a:endParaRPr lang="ru-RU" dirty="0"/>
          </a:p>
        </p:txBody>
      </p:sp>
      <p:sp>
        <p:nvSpPr>
          <p:cNvPr id="4" name="Title 3">
            <a:extLst>
              <a:ext uri="{FF2B5EF4-FFF2-40B4-BE49-F238E27FC236}">
                <a16:creationId xmlns:a16="http://schemas.microsoft.com/office/drawing/2014/main" id="{949CB424-3A93-400C-83E7-756F557FCD4A}"/>
              </a:ext>
            </a:extLst>
          </p:cNvPr>
          <p:cNvSpPr>
            <a:spLocks noGrp="1"/>
          </p:cNvSpPr>
          <p:nvPr>
            <p:ph type="title"/>
          </p:nvPr>
        </p:nvSpPr>
        <p:spPr>
          <a:xfrm>
            <a:off x="774032" y="1317173"/>
            <a:ext cx="4126442" cy="1524185"/>
          </a:xfrm>
        </p:spPr>
        <p:txBody>
          <a:bodyPr>
            <a:normAutofit fontScale="90000"/>
          </a:bodyPr>
          <a:lstStyle/>
          <a:p>
            <a:r>
              <a:rPr lang="en-US" dirty="0"/>
              <a:t>Monthly Premium and No. of Policies</a:t>
            </a:r>
            <a:endParaRPr lang="en-IN" dirty="0"/>
          </a:p>
        </p:txBody>
      </p:sp>
      <p:sp>
        <p:nvSpPr>
          <p:cNvPr id="5" name="Text Placeholder 4">
            <a:extLst>
              <a:ext uri="{FF2B5EF4-FFF2-40B4-BE49-F238E27FC236}">
                <a16:creationId xmlns:a16="http://schemas.microsoft.com/office/drawing/2014/main" id="{149EF964-29AD-4165-8A01-D33079D43CBE}"/>
              </a:ext>
            </a:extLst>
          </p:cNvPr>
          <p:cNvSpPr>
            <a:spLocks noGrp="1"/>
          </p:cNvSpPr>
          <p:nvPr>
            <p:ph type="body" sz="quarter" idx="13"/>
          </p:nvPr>
        </p:nvSpPr>
        <p:spPr>
          <a:xfrm>
            <a:off x="774032" y="3198228"/>
            <a:ext cx="4126442" cy="2581135"/>
          </a:xfrm>
        </p:spPr>
        <p:txBody>
          <a:bodyPr>
            <a:normAutofit/>
          </a:bodyPr>
          <a:lstStyle/>
          <a:p>
            <a:r>
              <a:rPr lang="en-US" b="0" i="0" dirty="0">
                <a:effectLst/>
                <a:latin typeface="Inter"/>
              </a:rPr>
              <a:t>Factors which are responsible for increasing the CLV are Monthly Premium and Number of Policies. Customers should be encouraged and incentivized to hold more than one policies as that would benefit the company.</a:t>
            </a:r>
            <a:endParaRPr lang="en-IN" dirty="0"/>
          </a:p>
        </p:txBody>
      </p:sp>
      <p:pic>
        <p:nvPicPr>
          <p:cNvPr id="3" name="Picture 2">
            <a:extLst>
              <a:ext uri="{FF2B5EF4-FFF2-40B4-BE49-F238E27FC236}">
                <a16:creationId xmlns:a16="http://schemas.microsoft.com/office/drawing/2014/main" id="{028BE2B6-17BB-4DFD-A9F3-6949199724DF}"/>
              </a:ext>
            </a:extLst>
          </p:cNvPr>
          <p:cNvPicPr>
            <a:picLocks noChangeAspect="1"/>
          </p:cNvPicPr>
          <p:nvPr/>
        </p:nvPicPr>
        <p:blipFill>
          <a:blip r:embed="rId2"/>
          <a:stretch>
            <a:fillRect/>
          </a:stretch>
        </p:blipFill>
        <p:spPr>
          <a:xfrm>
            <a:off x="7291528" y="825469"/>
            <a:ext cx="3339191" cy="2372759"/>
          </a:xfrm>
          <a:prstGeom prst="rect">
            <a:avLst/>
          </a:prstGeom>
        </p:spPr>
      </p:pic>
      <p:pic>
        <p:nvPicPr>
          <p:cNvPr id="8" name="Picture 7">
            <a:extLst>
              <a:ext uri="{FF2B5EF4-FFF2-40B4-BE49-F238E27FC236}">
                <a16:creationId xmlns:a16="http://schemas.microsoft.com/office/drawing/2014/main" id="{94114CBF-8918-40E3-9FC2-E36AFADC45B2}"/>
              </a:ext>
            </a:extLst>
          </p:cNvPr>
          <p:cNvPicPr>
            <a:picLocks noChangeAspect="1"/>
          </p:cNvPicPr>
          <p:nvPr/>
        </p:nvPicPr>
        <p:blipFill>
          <a:blip r:embed="rId3"/>
          <a:stretch>
            <a:fillRect/>
          </a:stretch>
        </p:blipFill>
        <p:spPr>
          <a:xfrm>
            <a:off x="6000118" y="3309834"/>
            <a:ext cx="4536489" cy="2692538"/>
          </a:xfrm>
          <a:prstGeom prst="rect">
            <a:avLst/>
          </a:prstGeom>
        </p:spPr>
      </p:pic>
    </p:spTree>
    <p:extLst>
      <p:ext uri="{BB962C8B-B14F-4D97-AF65-F5344CB8AC3E}">
        <p14:creationId xmlns:p14="http://schemas.microsoft.com/office/powerpoint/2010/main" val="33797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6FCCD-2C8E-4F7B-9A62-FCA823D5511B}"/>
              </a:ext>
            </a:extLst>
          </p:cNvPr>
          <p:cNvSpPr>
            <a:spLocks noGrp="1"/>
          </p:cNvSpPr>
          <p:nvPr>
            <p:ph type="sldNum" sz="quarter" idx="10"/>
          </p:nvPr>
        </p:nvSpPr>
        <p:spPr/>
        <p:txBody>
          <a:bodyPr/>
          <a:lstStyle/>
          <a:p>
            <a:fld id="{D495E168-DA5E-4888-8D8A-92B118324C14}" type="slidenum">
              <a:rPr lang="ru-RU" smtClean="0"/>
              <a:pPr/>
              <a:t>27</a:t>
            </a:fld>
            <a:endParaRPr lang="ru-RU" dirty="0"/>
          </a:p>
        </p:txBody>
      </p:sp>
      <p:sp>
        <p:nvSpPr>
          <p:cNvPr id="4" name="Title 3">
            <a:extLst>
              <a:ext uri="{FF2B5EF4-FFF2-40B4-BE49-F238E27FC236}">
                <a16:creationId xmlns:a16="http://schemas.microsoft.com/office/drawing/2014/main" id="{949CB424-3A93-400C-83E7-756F557FCD4A}"/>
              </a:ext>
            </a:extLst>
          </p:cNvPr>
          <p:cNvSpPr>
            <a:spLocks noGrp="1"/>
          </p:cNvSpPr>
          <p:nvPr>
            <p:ph type="title"/>
          </p:nvPr>
        </p:nvSpPr>
        <p:spPr>
          <a:xfrm>
            <a:off x="774032" y="1317173"/>
            <a:ext cx="4126442" cy="1524185"/>
          </a:xfrm>
        </p:spPr>
        <p:txBody>
          <a:bodyPr>
            <a:normAutofit fontScale="90000"/>
          </a:bodyPr>
          <a:lstStyle/>
          <a:p>
            <a:r>
              <a:rPr lang="en-US" dirty="0"/>
              <a:t>No. of Complaints decreases CLV</a:t>
            </a:r>
            <a:endParaRPr lang="en-IN" dirty="0"/>
          </a:p>
        </p:txBody>
      </p:sp>
      <p:sp>
        <p:nvSpPr>
          <p:cNvPr id="5" name="Text Placeholder 4">
            <a:extLst>
              <a:ext uri="{FF2B5EF4-FFF2-40B4-BE49-F238E27FC236}">
                <a16:creationId xmlns:a16="http://schemas.microsoft.com/office/drawing/2014/main" id="{149EF964-29AD-4165-8A01-D33079D43CBE}"/>
              </a:ext>
            </a:extLst>
          </p:cNvPr>
          <p:cNvSpPr>
            <a:spLocks noGrp="1"/>
          </p:cNvSpPr>
          <p:nvPr>
            <p:ph type="body" sz="quarter" idx="13"/>
          </p:nvPr>
        </p:nvSpPr>
        <p:spPr>
          <a:xfrm>
            <a:off x="774032" y="3198228"/>
            <a:ext cx="4126442" cy="2581135"/>
          </a:xfrm>
        </p:spPr>
        <p:txBody>
          <a:bodyPr>
            <a:normAutofit/>
          </a:bodyPr>
          <a:lstStyle/>
          <a:p>
            <a:r>
              <a:rPr lang="en-US" b="0" i="0" dirty="0">
                <a:effectLst/>
                <a:latin typeface="Inter"/>
              </a:rPr>
              <a:t>More number of Open Complaints will actually decrease customer lifetime value.</a:t>
            </a:r>
          </a:p>
          <a:p>
            <a:endParaRPr lang="en-US" dirty="0">
              <a:latin typeface="Inter"/>
            </a:endParaRPr>
          </a:p>
          <a:p>
            <a:r>
              <a:rPr lang="en-US" dirty="0">
                <a:latin typeface="Inter"/>
              </a:rPr>
              <a:t>Thus, the company should put effort in resolving the complaints placed by the customers.</a:t>
            </a:r>
            <a:endParaRPr lang="en-IN" dirty="0"/>
          </a:p>
        </p:txBody>
      </p:sp>
      <p:pic>
        <p:nvPicPr>
          <p:cNvPr id="7" name="Picture 6">
            <a:extLst>
              <a:ext uri="{FF2B5EF4-FFF2-40B4-BE49-F238E27FC236}">
                <a16:creationId xmlns:a16="http://schemas.microsoft.com/office/drawing/2014/main" id="{C4FAD672-4B95-426F-84EC-A616B4F81FD1}"/>
              </a:ext>
            </a:extLst>
          </p:cNvPr>
          <p:cNvPicPr>
            <a:picLocks noChangeAspect="1"/>
          </p:cNvPicPr>
          <p:nvPr/>
        </p:nvPicPr>
        <p:blipFill>
          <a:blip r:embed="rId2"/>
          <a:stretch>
            <a:fillRect/>
          </a:stretch>
        </p:blipFill>
        <p:spPr>
          <a:xfrm>
            <a:off x="6306105" y="2019388"/>
            <a:ext cx="4267200" cy="3209925"/>
          </a:xfrm>
          <a:prstGeom prst="rect">
            <a:avLst/>
          </a:prstGeom>
        </p:spPr>
      </p:pic>
    </p:spTree>
    <p:extLst>
      <p:ext uri="{BB962C8B-B14F-4D97-AF65-F5344CB8AC3E}">
        <p14:creationId xmlns:p14="http://schemas.microsoft.com/office/powerpoint/2010/main" val="1970191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Abir</a:t>
            </a:r>
          </a:p>
          <a:p>
            <a:r>
              <a:rPr lang="en-US" dirty="0"/>
              <a:t>Chatterjee</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Location, ID</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Kolkata, 3391</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abirchatterjee17@gmail.com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a:t>Dependent Variable</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dirty="0"/>
              <a:t>Our dependent variable is Customer Lifetime Value</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4421856" cy="3104329"/>
          </a:xfrm>
        </p:spPr>
        <p:txBody>
          <a:bodyPr>
            <a:noAutofit/>
          </a:bodyPr>
          <a:lstStyle/>
          <a:p>
            <a:r>
              <a:rPr lang="en-US" b="0" i="0" dirty="0">
                <a:effectLst/>
                <a:latin typeface="Inter"/>
              </a:rPr>
              <a:t> </a:t>
            </a:r>
            <a:r>
              <a:rPr lang="en-US" b="1" i="0" dirty="0">
                <a:effectLst/>
                <a:latin typeface="Inter"/>
              </a:rPr>
              <a:t>Customer Lifetime </a:t>
            </a:r>
            <a:r>
              <a:rPr lang="en-US" b="1" dirty="0">
                <a:latin typeface="Inter"/>
              </a:rPr>
              <a:t>V</a:t>
            </a:r>
            <a:r>
              <a:rPr lang="en-US" b="1" i="0" dirty="0">
                <a:effectLst/>
                <a:latin typeface="Inter"/>
              </a:rPr>
              <a:t>alue (CLV)</a:t>
            </a:r>
            <a:r>
              <a:rPr lang="en-US" b="0" i="0" dirty="0">
                <a:effectLst/>
                <a:latin typeface="Inter"/>
              </a:rPr>
              <a:t>, represents the total amount of money a customer is expected to spend in business, or on products, during their lifetime. </a:t>
            </a:r>
          </a:p>
          <a:p>
            <a:r>
              <a:rPr lang="en-US" b="0" i="0" dirty="0">
                <a:effectLst/>
                <a:latin typeface="Inter"/>
              </a:rPr>
              <a:t>This is an important figure to know because it helps company to make decisions about how much money to invest in acquiring new customers and retaining existing ones.</a:t>
            </a:r>
          </a:p>
          <a:p>
            <a:r>
              <a:rPr lang="en-US" dirty="0">
                <a:latin typeface="Inter"/>
              </a:rPr>
              <a:t>From basic exploration, we get to see that clv is positively skewed meaning most data are concentrated on the left.</a:t>
            </a:r>
          </a:p>
          <a:p>
            <a:r>
              <a:rPr lang="en-US" dirty="0">
                <a:latin typeface="Inter"/>
              </a:rPr>
              <a:t>K</a:t>
            </a:r>
            <a:r>
              <a:rPr lang="en-US" b="0" i="0" dirty="0">
                <a:effectLst/>
                <a:latin typeface="Inter"/>
              </a:rPr>
              <a:t>urtosis &gt; 3, means distribution has thicker tails than normal distribution and there's presence of outliers (extreme values). Hence, it is Leptokurtic.</a:t>
            </a:r>
          </a:p>
          <a:p>
            <a:r>
              <a:rPr lang="en-US" dirty="0">
                <a:latin typeface="Inter"/>
              </a:rPr>
              <a:t>There are a lot of customers with a low CLV.</a:t>
            </a:r>
            <a:endParaRPr lang="en-US" b="0" i="0" dirty="0">
              <a:effectLst/>
              <a:latin typeface="Inter"/>
            </a:endParaRPr>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7" name="Picture 6">
            <a:extLst>
              <a:ext uri="{FF2B5EF4-FFF2-40B4-BE49-F238E27FC236}">
                <a16:creationId xmlns:a16="http://schemas.microsoft.com/office/drawing/2014/main" id="{20DB1B67-4DF1-4B8B-A240-E7031113B96F}"/>
              </a:ext>
            </a:extLst>
          </p:cNvPr>
          <p:cNvPicPr>
            <a:picLocks noChangeAspect="1"/>
          </p:cNvPicPr>
          <p:nvPr/>
        </p:nvPicPr>
        <p:blipFill>
          <a:blip r:embed="rId3"/>
          <a:stretch>
            <a:fillRect/>
          </a:stretch>
        </p:blipFill>
        <p:spPr>
          <a:xfrm>
            <a:off x="6096001" y="1827607"/>
            <a:ext cx="4908882" cy="1181100"/>
          </a:xfrm>
          <a:prstGeom prst="rect">
            <a:avLst/>
          </a:prstGeom>
        </p:spPr>
      </p:pic>
      <p:pic>
        <p:nvPicPr>
          <p:cNvPr id="9" name="Picture 8">
            <a:extLst>
              <a:ext uri="{FF2B5EF4-FFF2-40B4-BE49-F238E27FC236}">
                <a16:creationId xmlns:a16="http://schemas.microsoft.com/office/drawing/2014/main" id="{D6C891FD-7EBE-46F4-B00E-7AA6F9BFDF75}"/>
              </a:ext>
            </a:extLst>
          </p:cNvPr>
          <p:cNvPicPr>
            <a:picLocks noChangeAspect="1"/>
          </p:cNvPicPr>
          <p:nvPr/>
        </p:nvPicPr>
        <p:blipFill>
          <a:blip r:embed="rId4"/>
          <a:stretch>
            <a:fillRect/>
          </a:stretch>
        </p:blipFill>
        <p:spPr>
          <a:xfrm>
            <a:off x="6096000" y="3187083"/>
            <a:ext cx="4908883" cy="3128129"/>
          </a:xfrm>
          <a:prstGeom prst="rect">
            <a:avLst/>
          </a:prstGeom>
        </p:spPr>
      </p:pic>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normAutofit fontScale="90000"/>
          </a:bodyPr>
          <a:lstStyle/>
          <a:p>
            <a:r>
              <a:rPr lang="en-US" dirty="0"/>
              <a:t>Count of Variables and Observations</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6" y="2578891"/>
            <a:ext cx="4421857" cy="3423481"/>
          </a:xfrm>
        </p:spPr>
        <p:txBody>
          <a:bodyPr>
            <a:normAutofit/>
          </a:bodyPr>
          <a:lstStyle/>
          <a:p>
            <a:r>
              <a:rPr lang="en-US" b="1" dirty="0"/>
              <a:t>Total number of variables : 22</a:t>
            </a:r>
          </a:p>
          <a:p>
            <a:r>
              <a:rPr lang="en-US" dirty="0"/>
              <a:t> They can be divided into </a:t>
            </a:r>
            <a:r>
              <a:rPr lang="en-US" b="1" dirty="0"/>
              <a:t>Categorical Variables </a:t>
            </a:r>
            <a:r>
              <a:rPr lang="en-US" dirty="0"/>
              <a:t> and </a:t>
            </a:r>
            <a:r>
              <a:rPr lang="en-US" b="1" dirty="0"/>
              <a:t> Continuous Variables. </a:t>
            </a:r>
          </a:p>
          <a:p>
            <a:r>
              <a:rPr lang="en-US" b="1" dirty="0"/>
              <a:t>Categorical Variables are : </a:t>
            </a:r>
            <a:r>
              <a:rPr lang="en-US" dirty="0"/>
              <a:t>State</a:t>
            </a:r>
            <a:r>
              <a:rPr lang="en-US" b="1" dirty="0"/>
              <a:t>,</a:t>
            </a:r>
            <a:r>
              <a:rPr lang="en-US" dirty="0"/>
              <a:t> Response, Coverage, Education, Effective to Date, Employment Status, Gender, Location Code, Marital Status, No. of Open Complaints, No. of Policies, Policy Type, Policy, Renew Offer Type,  Sales Channel, Vehicle Class and Vehicle Size.</a:t>
            </a:r>
          </a:p>
          <a:p>
            <a:r>
              <a:rPr lang="en-US" b="1" dirty="0"/>
              <a:t>Continuous Variables include : </a:t>
            </a:r>
            <a:r>
              <a:rPr lang="en-US" dirty="0"/>
              <a:t>Income, Monthly Premium Auto, Months Since last Claim, Months Since Policy inception and Total Claim Amount.</a:t>
            </a:r>
          </a:p>
          <a:p>
            <a:endParaRPr lang="en-US" b="1" dirty="0"/>
          </a:p>
          <a:p>
            <a:r>
              <a:rPr lang="en-US" b="1" dirty="0"/>
              <a:t>Total number of Observations are : 9134</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28" y="758878"/>
            <a:ext cx="7828430" cy="782638"/>
          </a:xfrm>
        </p:spPr>
        <p:txBody>
          <a:bodyPr>
            <a:normAutofit fontScale="90000"/>
          </a:bodyPr>
          <a:lstStyle/>
          <a:p>
            <a:r>
              <a:rPr lang="en-US" dirty="0"/>
              <a:t>Understanding the Variables</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919335" y="2097948"/>
            <a:ext cx="10218713" cy="665713"/>
          </a:xfrm>
        </p:spPr>
        <p:txBody>
          <a:bodyPr>
            <a:normAutofit/>
          </a:bodyPr>
          <a:lstStyle/>
          <a:p>
            <a:r>
              <a:rPr lang="en-US" sz="1800" dirty="0"/>
              <a:t>Below we mention all the statistically </a:t>
            </a:r>
            <a:r>
              <a:rPr lang="en-US" sz="1800" b="1" dirty="0"/>
              <a:t>significant </a:t>
            </a:r>
            <a:r>
              <a:rPr lang="en-US" sz="1800" dirty="0"/>
              <a:t>and</a:t>
            </a:r>
            <a:r>
              <a:rPr lang="en-US" sz="1800" b="1" dirty="0"/>
              <a:t> insignificant </a:t>
            </a:r>
            <a:r>
              <a:rPr lang="en-US" sz="1800" dirty="0"/>
              <a:t>variables that we’ve achieved after repeated iterations of the train data and putting them inn line with the test data.</a:t>
            </a:r>
            <a:endParaRPr lang="ru-RU" sz="1800"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29" y="2747476"/>
            <a:ext cx="4365625" cy="454353"/>
          </a:xfrm>
        </p:spPr>
        <p:txBody>
          <a:bodyPr/>
          <a:lstStyle/>
          <a:p>
            <a:r>
              <a:rPr lang="en-US" sz="2400" dirty="0"/>
              <a:t>Significant Variables</a:t>
            </a:r>
            <a:endParaRPr lang="ru-RU" sz="2400"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28" y="3253669"/>
            <a:ext cx="4365625" cy="2748703"/>
          </a:xfrm>
        </p:spPr>
        <p:txBody>
          <a:bodyPr>
            <a:noAutofit/>
          </a:bodyPr>
          <a:lstStyle/>
          <a:p>
            <a:pPr>
              <a:lnSpc>
                <a:spcPct val="110000"/>
              </a:lnSpc>
            </a:pPr>
            <a:r>
              <a:rPr lang="en-US" b="1" dirty="0"/>
              <a:t>Coverage</a:t>
            </a:r>
          </a:p>
          <a:p>
            <a:pPr>
              <a:lnSpc>
                <a:spcPct val="110000"/>
              </a:lnSpc>
            </a:pPr>
            <a:r>
              <a:rPr lang="en-US" b="1" dirty="0"/>
              <a:t>Education ( only College, Doctor and Master)</a:t>
            </a:r>
          </a:p>
          <a:p>
            <a:pPr>
              <a:lnSpc>
                <a:spcPct val="110000"/>
              </a:lnSpc>
            </a:pPr>
            <a:r>
              <a:rPr lang="en-US" b="1" dirty="0"/>
              <a:t>Employment Status ( Employed, Unemployed)</a:t>
            </a:r>
          </a:p>
          <a:p>
            <a:pPr>
              <a:lnSpc>
                <a:spcPct val="110000"/>
              </a:lnSpc>
            </a:pPr>
            <a:r>
              <a:rPr lang="en-US" b="1" dirty="0"/>
              <a:t>Income</a:t>
            </a:r>
          </a:p>
          <a:p>
            <a:pPr>
              <a:lnSpc>
                <a:spcPct val="110000"/>
              </a:lnSpc>
            </a:pPr>
            <a:r>
              <a:rPr lang="en-US" b="1" dirty="0"/>
              <a:t>Marital Status ( Single)</a:t>
            </a:r>
          </a:p>
          <a:p>
            <a:pPr>
              <a:lnSpc>
                <a:spcPct val="110000"/>
              </a:lnSpc>
            </a:pPr>
            <a:r>
              <a:rPr lang="en-US" b="1" dirty="0"/>
              <a:t>Monthly Premium Auto</a:t>
            </a:r>
          </a:p>
          <a:p>
            <a:pPr>
              <a:lnSpc>
                <a:spcPct val="110000"/>
              </a:lnSpc>
            </a:pPr>
            <a:r>
              <a:rPr lang="en-US" b="1" dirty="0"/>
              <a:t>Number of Open Complaints (3, 4, 5)</a:t>
            </a:r>
          </a:p>
          <a:p>
            <a:pPr>
              <a:lnSpc>
                <a:spcPct val="110000"/>
              </a:lnSpc>
            </a:pPr>
            <a:r>
              <a:rPr lang="en-US" b="1" dirty="0"/>
              <a:t>Number of Policies</a:t>
            </a:r>
          </a:p>
          <a:p>
            <a:pPr>
              <a:lnSpc>
                <a:spcPct val="110000"/>
              </a:lnSpc>
            </a:pPr>
            <a:r>
              <a:rPr lang="en-US" b="1" dirty="0"/>
              <a:t>Vehicle Class ( Sports Car, SUV)</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27116" y="2799316"/>
            <a:ext cx="4365625" cy="454353"/>
          </a:xfrm>
        </p:spPr>
        <p:txBody>
          <a:bodyPr/>
          <a:lstStyle/>
          <a:p>
            <a:r>
              <a:rPr lang="en-US" sz="2400" dirty="0"/>
              <a:t>Insignificant Variables</a:t>
            </a:r>
            <a:endParaRPr lang="ru-RU" sz="2400"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27115" y="3320093"/>
            <a:ext cx="2401475" cy="2682279"/>
          </a:xfrm>
        </p:spPr>
        <p:txBody>
          <a:bodyPr>
            <a:noAutofit/>
          </a:bodyPr>
          <a:lstStyle/>
          <a:p>
            <a:pPr>
              <a:lnSpc>
                <a:spcPct val="100000"/>
              </a:lnSpc>
            </a:pPr>
            <a:r>
              <a:rPr lang="en-US" sz="1100" b="1" dirty="0"/>
              <a:t>State</a:t>
            </a:r>
          </a:p>
          <a:p>
            <a:pPr>
              <a:lnSpc>
                <a:spcPct val="100000"/>
              </a:lnSpc>
            </a:pPr>
            <a:r>
              <a:rPr lang="en-US" sz="1100" b="1" dirty="0"/>
              <a:t>Response</a:t>
            </a:r>
          </a:p>
          <a:p>
            <a:pPr>
              <a:lnSpc>
                <a:spcPct val="100000"/>
              </a:lnSpc>
            </a:pPr>
            <a:r>
              <a:rPr lang="en-US" sz="1100" b="1" dirty="0"/>
              <a:t>Effective to Date</a:t>
            </a:r>
          </a:p>
          <a:p>
            <a:pPr>
              <a:lnSpc>
                <a:spcPct val="100000"/>
              </a:lnSpc>
            </a:pPr>
            <a:r>
              <a:rPr lang="en-US" sz="1100" b="1" dirty="0"/>
              <a:t>Gender</a:t>
            </a:r>
          </a:p>
          <a:p>
            <a:pPr>
              <a:lnSpc>
                <a:spcPct val="100000"/>
              </a:lnSpc>
            </a:pPr>
            <a:r>
              <a:rPr lang="en-US" sz="1100" b="1" dirty="0"/>
              <a:t>Location Code</a:t>
            </a:r>
          </a:p>
          <a:p>
            <a:pPr>
              <a:lnSpc>
                <a:spcPct val="100000"/>
              </a:lnSpc>
            </a:pPr>
            <a:r>
              <a:rPr lang="en-US" sz="1100" b="1" dirty="0"/>
              <a:t>Month Since Last Claim</a:t>
            </a:r>
          </a:p>
          <a:p>
            <a:pPr>
              <a:lnSpc>
                <a:spcPct val="100000"/>
              </a:lnSpc>
            </a:pPr>
            <a:r>
              <a:rPr lang="en-US" sz="1100" b="1" dirty="0"/>
              <a:t>Month Since Policy Inception</a:t>
            </a:r>
          </a:p>
          <a:p>
            <a:pPr>
              <a:lnSpc>
                <a:spcPct val="100000"/>
              </a:lnSpc>
            </a:pPr>
            <a:r>
              <a:rPr lang="en-US" sz="1100" b="1" dirty="0"/>
              <a:t>Policy Type</a:t>
            </a:r>
          </a:p>
          <a:p>
            <a:pPr>
              <a:lnSpc>
                <a:spcPct val="100000"/>
              </a:lnSpc>
            </a:pPr>
            <a:r>
              <a:rPr lang="en-US" sz="1100" b="1" dirty="0"/>
              <a:t>Policy</a:t>
            </a:r>
          </a:p>
          <a:p>
            <a:pPr>
              <a:lnSpc>
                <a:spcPct val="100000"/>
              </a:lnSpc>
            </a:pPr>
            <a:r>
              <a:rPr lang="en-US" sz="1100" b="1" dirty="0"/>
              <a:t>Renew Offer Type</a:t>
            </a:r>
          </a:p>
          <a:p>
            <a:pPr>
              <a:lnSpc>
                <a:spcPct val="100000"/>
              </a:lnSpc>
            </a:pPr>
            <a:endParaRPr lang="en-US" sz="1100" b="1"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3" name="TextBox 2">
            <a:extLst>
              <a:ext uri="{FF2B5EF4-FFF2-40B4-BE49-F238E27FC236}">
                <a16:creationId xmlns:a16="http://schemas.microsoft.com/office/drawing/2014/main" id="{6775F0A8-E180-405D-B5BE-855653131843}"/>
              </a:ext>
            </a:extLst>
          </p:cNvPr>
          <p:cNvSpPr txBox="1"/>
          <p:nvPr/>
        </p:nvSpPr>
        <p:spPr>
          <a:xfrm>
            <a:off x="9152878" y="3320093"/>
            <a:ext cx="1985170" cy="600164"/>
          </a:xfrm>
          <a:prstGeom prst="rect">
            <a:avLst/>
          </a:prstGeom>
          <a:noFill/>
        </p:spPr>
        <p:txBody>
          <a:bodyPr wrap="square" rtlCol="0">
            <a:spAutoFit/>
          </a:bodyPr>
          <a:lstStyle/>
          <a:p>
            <a:pPr marL="228600" indent="-228600">
              <a:lnSpc>
                <a:spcPct val="100000"/>
              </a:lnSpc>
              <a:buClr>
                <a:schemeClr val="bg2">
                  <a:lumMod val="60000"/>
                  <a:lumOff val="40000"/>
                </a:schemeClr>
              </a:buClr>
              <a:buFont typeface="Wingdings" panose="05000000000000000000" pitchFamily="2" charset="2"/>
              <a:buChar char="§"/>
            </a:pPr>
            <a:r>
              <a:rPr lang="en-US" sz="1100" b="1" dirty="0">
                <a:solidFill>
                  <a:schemeClr val="bg1">
                    <a:lumMod val="75000"/>
                  </a:schemeClr>
                </a:solidFill>
              </a:rPr>
              <a:t>Sales Channel</a:t>
            </a:r>
          </a:p>
          <a:p>
            <a:pPr marL="228600" indent="-228600">
              <a:lnSpc>
                <a:spcPct val="100000"/>
              </a:lnSpc>
              <a:buClr>
                <a:schemeClr val="bg2">
                  <a:lumMod val="60000"/>
                  <a:lumOff val="40000"/>
                </a:schemeClr>
              </a:buClr>
              <a:buFont typeface="Wingdings" panose="05000000000000000000" pitchFamily="2" charset="2"/>
              <a:buChar char="§"/>
            </a:pPr>
            <a:r>
              <a:rPr lang="en-US" sz="1100" b="1" dirty="0">
                <a:solidFill>
                  <a:schemeClr val="bg1">
                    <a:lumMod val="75000"/>
                  </a:schemeClr>
                </a:solidFill>
              </a:rPr>
              <a:t>Total Claim Amount</a:t>
            </a:r>
          </a:p>
          <a:p>
            <a:pPr marL="228600" indent="-228600">
              <a:lnSpc>
                <a:spcPct val="100000"/>
              </a:lnSpc>
              <a:buClr>
                <a:schemeClr val="bg2">
                  <a:lumMod val="60000"/>
                  <a:lumOff val="40000"/>
                </a:schemeClr>
              </a:buClr>
              <a:buFont typeface="Wingdings" panose="05000000000000000000" pitchFamily="2" charset="2"/>
              <a:buChar char="§"/>
            </a:pPr>
            <a:r>
              <a:rPr lang="en-US" sz="1100" b="1" dirty="0">
                <a:solidFill>
                  <a:schemeClr val="bg1">
                    <a:lumMod val="75000"/>
                  </a:schemeClr>
                </a:solidFill>
              </a:rPr>
              <a:t>Vehicle Size</a:t>
            </a:r>
            <a:endParaRPr lang="en-IN" sz="1100" dirty="0">
              <a:solidFill>
                <a:schemeClr val="bg1">
                  <a:lumMod val="75000"/>
                </a:schemeClr>
              </a:solidFill>
            </a:endParaRPr>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normAutofit/>
          </a:bodyPr>
          <a:lstStyle/>
          <a:p>
            <a:r>
              <a:rPr lang="en-US" dirty="0"/>
              <a:t>Explanation of Significant Variables</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74032" y="1880794"/>
            <a:ext cx="10518598" cy="3712138"/>
          </a:xfrm>
        </p:spPr>
        <p:txBody>
          <a:bodyPr>
            <a:normAutofit/>
          </a:bodyPr>
          <a:lstStyle/>
          <a:p>
            <a:r>
              <a:rPr lang="en-US" sz="2800" dirty="0"/>
              <a:t>We try to understand the significant variables we have at hand , and give a detailed explain of them in relation to the influence they have on our targeted variable.</a:t>
            </a:r>
          </a:p>
          <a:p>
            <a:endParaRPr lang="en-US" sz="2800" dirty="0"/>
          </a:p>
          <a:p>
            <a:r>
              <a:rPr lang="en-US" sz="2800" dirty="0"/>
              <a:t>In Order to do so, </a:t>
            </a:r>
            <a:r>
              <a:rPr lang="en-US" sz="2800" b="0" i="0" dirty="0">
                <a:effectLst/>
                <a:latin typeface="Inter"/>
              </a:rPr>
              <a:t>we perform initial investigations on insurance data so as to discover patterns and to check assumptions with the help of </a:t>
            </a:r>
            <a:r>
              <a:rPr lang="en-US" sz="2800" b="1" i="0" dirty="0">
                <a:effectLst/>
                <a:latin typeface="Inter"/>
              </a:rPr>
              <a:t>summary statistics </a:t>
            </a:r>
            <a:r>
              <a:rPr lang="en-US" sz="2800" b="0" i="0" dirty="0">
                <a:effectLst/>
                <a:latin typeface="Inter"/>
              </a:rPr>
              <a:t>and </a:t>
            </a:r>
            <a:r>
              <a:rPr lang="en-US" sz="2800" b="1" i="0" dirty="0">
                <a:effectLst/>
                <a:latin typeface="Inter"/>
              </a:rPr>
              <a:t>graphical representations.</a:t>
            </a:r>
            <a:endParaRPr lang="ru-RU" sz="2800" b="1"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a:bodyPr>
          <a:lstStyle/>
          <a:p>
            <a:r>
              <a:rPr lang="en-US" dirty="0"/>
              <a:t>Coverage</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6" name="Picture 5">
            <a:extLst>
              <a:ext uri="{FF2B5EF4-FFF2-40B4-BE49-F238E27FC236}">
                <a16:creationId xmlns:a16="http://schemas.microsoft.com/office/drawing/2014/main" id="{2652F6A7-7F92-420D-B8B8-43BD9D054F43}"/>
              </a:ext>
            </a:extLst>
          </p:cNvPr>
          <p:cNvPicPr>
            <a:picLocks noChangeAspect="1"/>
          </p:cNvPicPr>
          <p:nvPr/>
        </p:nvPicPr>
        <p:blipFill>
          <a:blip r:embed="rId2"/>
          <a:stretch>
            <a:fillRect/>
          </a:stretch>
        </p:blipFill>
        <p:spPr>
          <a:xfrm>
            <a:off x="7007443" y="646254"/>
            <a:ext cx="3817951" cy="2712955"/>
          </a:xfrm>
          <a:prstGeom prst="rect">
            <a:avLst/>
          </a:prstGeom>
        </p:spPr>
      </p:pic>
      <p:pic>
        <p:nvPicPr>
          <p:cNvPr id="8" name="Picture 7">
            <a:extLst>
              <a:ext uri="{FF2B5EF4-FFF2-40B4-BE49-F238E27FC236}">
                <a16:creationId xmlns:a16="http://schemas.microsoft.com/office/drawing/2014/main" id="{B3C5CBAF-B7B0-45CA-BC85-5876B8C56579}"/>
              </a:ext>
            </a:extLst>
          </p:cNvPr>
          <p:cNvPicPr>
            <a:picLocks noChangeAspect="1"/>
          </p:cNvPicPr>
          <p:nvPr/>
        </p:nvPicPr>
        <p:blipFill>
          <a:blip r:embed="rId3"/>
          <a:stretch>
            <a:fillRect/>
          </a:stretch>
        </p:blipFill>
        <p:spPr>
          <a:xfrm>
            <a:off x="7007443" y="3429000"/>
            <a:ext cx="3817952" cy="2712955"/>
          </a:xfrm>
          <a:prstGeom prst="rect">
            <a:avLst/>
          </a:prstGeom>
        </p:spPr>
      </p:pic>
      <p:sp>
        <p:nvSpPr>
          <p:cNvPr id="10" name="TextBox 9">
            <a:extLst>
              <a:ext uri="{FF2B5EF4-FFF2-40B4-BE49-F238E27FC236}">
                <a16:creationId xmlns:a16="http://schemas.microsoft.com/office/drawing/2014/main" id="{DB243033-D685-44EF-A36D-9C65011C2625}"/>
              </a:ext>
            </a:extLst>
          </p:cNvPr>
          <p:cNvSpPr txBox="1"/>
          <p:nvPr/>
        </p:nvSpPr>
        <p:spPr>
          <a:xfrm>
            <a:off x="665825" y="2219417"/>
            <a:ext cx="4518733" cy="3970318"/>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Coverage basically refers to the kind of option/fund taken by the Customers.</a:t>
            </a:r>
          </a:p>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It is the amount of protection given by an insurance policy.</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They are divided into Basic, Extended and Premium packages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top right diagram is the boxplot that visualizes the </a:t>
            </a:r>
            <a:r>
              <a:rPr lang="en-US" sz="1400" b="1" dirty="0">
                <a:solidFill>
                  <a:schemeClr val="bg1">
                    <a:lumMod val="75000"/>
                  </a:schemeClr>
                </a:solidFill>
              </a:rPr>
              <a:t>Customer Lifetime Value </a:t>
            </a:r>
            <a:r>
              <a:rPr lang="en-US" sz="1400" dirty="0">
                <a:solidFill>
                  <a:schemeClr val="bg1">
                    <a:lumMod val="75000"/>
                  </a:schemeClr>
                </a:solidFill>
              </a:rPr>
              <a:t>with respect to </a:t>
            </a:r>
            <a:r>
              <a:rPr lang="en-US" sz="1400" b="1" dirty="0">
                <a:solidFill>
                  <a:schemeClr val="bg1">
                    <a:lumMod val="75000"/>
                  </a:schemeClr>
                </a:solidFill>
              </a:rPr>
              <a:t>Coverage </a:t>
            </a:r>
            <a:r>
              <a:rPr lang="en-US" sz="1400" dirty="0">
                <a:solidFill>
                  <a:schemeClr val="bg1">
                    <a:lumMod val="75000"/>
                  </a:schemeClr>
                </a:solidFill>
              </a:rPr>
              <a:t>held by the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bottom right diagram shows the total distribution that CLV has on each Coverages.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From the boxplot it is conclusive that outliers do exist.</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Bar Graph shows us that c</a:t>
            </a:r>
            <a:r>
              <a:rPr lang="en-US" sz="1400" b="0" i="0" dirty="0">
                <a:solidFill>
                  <a:schemeClr val="bg1">
                    <a:lumMod val="75000"/>
                  </a:schemeClr>
                </a:solidFill>
                <a:effectLst/>
              </a:rPr>
              <a:t>ustomers who have taken Basic Insurance for their vehicles </a:t>
            </a:r>
            <a:r>
              <a:rPr lang="en-US" sz="1400" b="1" i="0" dirty="0">
                <a:solidFill>
                  <a:schemeClr val="bg1">
                    <a:lumMod val="75000"/>
                  </a:schemeClr>
                </a:solidFill>
                <a:effectLst/>
              </a:rPr>
              <a:t>are more valuable</a:t>
            </a:r>
            <a:r>
              <a:rPr lang="en-US" sz="1400" b="0" i="0" dirty="0">
                <a:solidFill>
                  <a:schemeClr val="bg1">
                    <a:lumMod val="75000"/>
                  </a:schemeClr>
                </a:solidFill>
                <a:effectLst/>
              </a:rPr>
              <a:t> then Extended or Premium Insurance Policy holders.</a:t>
            </a:r>
          </a:p>
          <a:p>
            <a:pPr marL="285750" indent="-285750">
              <a:buClr>
                <a:schemeClr val="accent2">
                  <a:lumMod val="40000"/>
                  <a:lumOff val="60000"/>
                </a:schemeClr>
              </a:buClr>
              <a:buFont typeface="Wingdings" panose="05000000000000000000" pitchFamily="2" charset="2"/>
              <a:buChar char="§"/>
            </a:pPr>
            <a:endParaRPr lang="en-IN" sz="1400" dirty="0">
              <a:solidFill>
                <a:schemeClr val="bg1">
                  <a:lumMod val="75000"/>
                </a:schemeClr>
              </a:solidFill>
            </a:endParaRPr>
          </a:p>
        </p:txBody>
      </p:sp>
    </p:spTree>
    <p:extLst>
      <p:ext uri="{BB962C8B-B14F-4D97-AF65-F5344CB8AC3E}">
        <p14:creationId xmlns:p14="http://schemas.microsoft.com/office/powerpoint/2010/main" val="55292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4407319" cy="782638"/>
          </a:xfrm>
        </p:spPr>
        <p:txBody>
          <a:bodyPr>
            <a:normAutofit/>
          </a:bodyPr>
          <a:lstStyle/>
          <a:p>
            <a:r>
              <a:rPr lang="en-US" dirty="0"/>
              <a:t>Education</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6" y="2501435"/>
            <a:ext cx="4518733" cy="2246769"/>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Education refers to the academic qualifications of company's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They are segregated into Bachelor, College, Doctor, High School and Masters.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We visualize with the help of a Bar Graph to understand the CLV distribution by Education.</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We find that educated customers, below the age of 21 ( bachelors, high school goers and college students are mostly below 21 years of age) are the most valuable for the company.</a:t>
            </a:r>
          </a:p>
        </p:txBody>
      </p:sp>
      <p:pic>
        <p:nvPicPr>
          <p:cNvPr id="5" name="Picture 4">
            <a:extLst>
              <a:ext uri="{FF2B5EF4-FFF2-40B4-BE49-F238E27FC236}">
                <a16:creationId xmlns:a16="http://schemas.microsoft.com/office/drawing/2014/main" id="{2607F985-2DE5-4B6A-B1F7-D2AAC56FD35C}"/>
              </a:ext>
            </a:extLst>
          </p:cNvPr>
          <p:cNvPicPr>
            <a:picLocks noChangeAspect="1"/>
          </p:cNvPicPr>
          <p:nvPr/>
        </p:nvPicPr>
        <p:blipFill>
          <a:blip r:embed="rId2"/>
          <a:stretch>
            <a:fillRect/>
          </a:stretch>
        </p:blipFill>
        <p:spPr>
          <a:xfrm>
            <a:off x="6096000" y="1424591"/>
            <a:ext cx="4800600" cy="4400458"/>
          </a:xfrm>
          <a:prstGeom prst="rect">
            <a:avLst/>
          </a:prstGeom>
        </p:spPr>
      </p:pic>
    </p:spTree>
    <p:extLst>
      <p:ext uri="{BB962C8B-B14F-4D97-AF65-F5344CB8AC3E}">
        <p14:creationId xmlns:p14="http://schemas.microsoft.com/office/powerpoint/2010/main" val="227081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4018-090B-4216-8F4D-485A3B18DC15}"/>
              </a:ext>
            </a:extLst>
          </p:cNvPr>
          <p:cNvSpPr>
            <a:spLocks noGrp="1"/>
          </p:cNvSpPr>
          <p:nvPr>
            <p:ph type="title"/>
          </p:nvPr>
        </p:nvSpPr>
        <p:spPr>
          <a:xfrm>
            <a:off x="777240" y="1033272"/>
            <a:ext cx="5641315" cy="782638"/>
          </a:xfrm>
        </p:spPr>
        <p:txBody>
          <a:bodyPr>
            <a:normAutofit fontScale="90000"/>
          </a:bodyPr>
          <a:lstStyle/>
          <a:p>
            <a:r>
              <a:rPr lang="en-US" dirty="0"/>
              <a:t>Employment Status</a:t>
            </a:r>
            <a:endParaRPr lang="en-IN" dirty="0"/>
          </a:p>
        </p:txBody>
      </p:sp>
      <p:sp>
        <p:nvSpPr>
          <p:cNvPr id="3" name="Slide Number Placeholder 2">
            <a:extLst>
              <a:ext uri="{FF2B5EF4-FFF2-40B4-BE49-F238E27FC236}">
                <a16:creationId xmlns:a16="http://schemas.microsoft.com/office/drawing/2014/main" id="{76F24AB5-9E51-4C4C-9D37-A8D0C42FC0E5}"/>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10" name="TextBox 9">
            <a:extLst>
              <a:ext uri="{FF2B5EF4-FFF2-40B4-BE49-F238E27FC236}">
                <a16:creationId xmlns:a16="http://schemas.microsoft.com/office/drawing/2014/main" id="{DB243033-D685-44EF-A36D-9C65011C2625}"/>
              </a:ext>
            </a:extLst>
          </p:cNvPr>
          <p:cNvSpPr txBox="1"/>
          <p:nvPr/>
        </p:nvSpPr>
        <p:spPr>
          <a:xfrm>
            <a:off x="665825" y="2219417"/>
            <a:ext cx="4518733" cy="2893100"/>
          </a:xfrm>
          <a:prstGeom prst="rect">
            <a:avLst/>
          </a:prstGeom>
          <a:noFill/>
        </p:spPr>
        <p:txBody>
          <a:bodyPr wrap="square" rtlCol="0">
            <a:spAutoFit/>
          </a:bodyPr>
          <a:lstStyle/>
          <a:p>
            <a:pPr marL="285750" indent="-285750">
              <a:buClr>
                <a:schemeClr val="accent2">
                  <a:lumMod val="40000"/>
                  <a:lumOff val="60000"/>
                </a:schemeClr>
              </a:buClr>
              <a:buFont typeface="Wingdings" panose="05000000000000000000" pitchFamily="2" charset="2"/>
              <a:buChar char="§"/>
            </a:pPr>
            <a:r>
              <a:rPr lang="en-US" sz="1400" b="0" i="0" dirty="0">
                <a:solidFill>
                  <a:schemeClr val="bg1">
                    <a:lumMod val="75000"/>
                  </a:schemeClr>
                </a:solidFill>
                <a:effectLst/>
              </a:rPr>
              <a:t>Employment status is a variable to take note of the current employment position of policyholders.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They have been divided into 4 cases: Disabled, Employed, Medical leave, Retired, Unemployed.</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To have a graphic understanding of the data, we us a Bar Graph.</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The figure shows us the CLV distribution with respect to the Employment Status category</a:t>
            </a:r>
          </a:p>
          <a:p>
            <a:pPr marL="285750" indent="-285750">
              <a:buClr>
                <a:schemeClr val="accent2">
                  <a:lumMod val="40000"/>
                  <a:lumOff val="60000"/>
                </a:schemeClr>
              </a:buClr>
              <a:buFont typeface="Wingdings" panose="05000000000000000000" pitchFamily="2" charset="2"/>
              <a:buChar char="§"/>
            </a:pPr>
            <a:r>
              <a:rPr lang="en-IN" sz="1400" dirty="0">
                <a:solidFill>
                  <a:schemeClr val="bg1">
                    <a:lumMod val="75000"/>
                  </a:schemeClr>
                </a:solidFill>
              </a:rPr>
              <a:t>As showed, </a:t>
            </a:r>
            <a:r>
              <a:rPr lang="en-US" sz="1400" b="0" i="0" dirty="0">
                <a:solidFill>
                  <a:schemeClr val="bg1">
                    <a:lumMod val="75000"/>
                  </a:schemeClr>
                </a:solidFill>
                <a:effectLst/>
              </a:rPr>
              <a:t>Employed customers are more valuable than others as compared to Retired, Unemployed or Disabled Customers.</a:t>
            </a:r>
          </a:p>
          <a:p>
            <a:pPr marL="285750" indent="-285750">
              <a:buClr>
                <a:schemeClr val="accent2">
                  <a:lumMod val="40000"/>
                  <a:lumOff val="60000"/>
                </a:schemeClr>
              </a:buClr>
              <a:buFont typeface="Wingdings" panose="05000000000000000000" pitchFamily="2" charset="2"/>
              <a:buChar char="§"/>
            </a:pPr>
            <a:r>
              <a:rPr lang="en-US" sz="1400" dirty="0">
                <a:solidFill>
                  <a:schemeClr val="bg1">
                    <a:lumMod val="75000"/>
                  </a:schemeClr>
                </a:solidFill>
              </a:rPr>
              <a:t>This makes sense as company will always prefer customers having a stable occupation.</a:t>
            </a:r>
            <a:endParaRPr lang="en-IN" sz="1400" dirty="0">
              <a:solidFill>
                <a:schemeClr val="bg1">
                  <a:lumMod val="75000"/>
                </a:schemeClr>
              </a:solidFill>
            </a:endParaRPr>
          </a:p>
        </p:txBody>
      </p:sp>
      <p:pic>
        <p:nvPicPr>
          <p:cNvPr id="5" name="Picture 4">
            <a:extLst>
              <a:ext uri="{FF2B5EF4-FFF2-40B4-BE49-F238E27FC236}">
                <a16:creationId xmlns:a16="http://schemas.microsoft.com/office/drawing/2014/main" id="{DA8F2C3F-72AB-4DEC-B586-F4DF90BD8268}"/>
              </a:ext>
            </a:extLst>
          </p:cNvPr>
          <p:cNvPicPr>
            <a:picLocks noChangeAspect="1"/>
          </p:cNvPicPr>
          <p:nvPr/>
        </p:nvPicPr>
        <p:blipFill>
          <a:blip r:embed="rId2"/>
          <a:stretch>
            <a:fillRect/>
          </a:stretch>
        </p:blipFill>
        <p:spPr>
          <a:xfrm>
            <a:off x="6418555" y="1424591"/>
            <a:ext cx="4154749" cy="4145395"/>
          </a:xfrm>
          <a:prstGeom prst="rect">
            <a:avLst/>
          </a:prstGeom>
        </p:spPr>
      </p:pic>
    </p:spTree>
    <p:extLst>
      <p:ext uri="{BB962C8B-B14F-4D97-AF65-F5344CB8AC3E}">
        <p14:creationId xmlns:p14="http://schemas.microsoft.com/office/powerpoint/2010/main" val="3069102053"/>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680</TotalTime>
  <Words>2352</Words>
  <Application>Microsoft Office PowerPoint</Application>
  <PresentationFormat>Widescreen</PresentationFormat>
  <Paragraphs>216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Bradley Hand ITC</vt:lpstr>
      <vt:lpstr>Calibri</vt:lpstr>
      <vt:lpstr>Inter</vt:lpstr>
      <vt:lpstr>Lucida Grande</vt:lpstr>
      <vt:lpstr>Verdana</vt:lpstr>
      <vt:lpstr>Wingdings</vt:lpstr>
      <vt:lpstr>Office Theme</vt:lpstr>
      <vt:lpstr>Customer Value Analysis</vt:lpstr>
      <vt:lpstr>Objective</vt:lpstr>
      <vt:lpstr>Dependent Variable</vt:lpstr>
      <vt:lpstr>Count of Variables and Observations</vt:lpstr>
      <vt:lpstr>Understanding the Variables</vt:lpstr>
      <vt:lpstr>Explanation of Significant Variables</vt:lpstr>
      <vt:lpstr>Coverage</vt:lpstr>
      <vt:lpstr>Education</vt:lpstr>
      <vt:lpstr>Employment Status</vt:lpstr>
      <vt:lpstr>Income</vt:lpstr>
      <vt:lpstr>Marital Status</vt:lpstr>
      <vt:lpstr>Monthly Premium Auto</vt:lpstr>
      <vt:lpstr>Number of Open Complaints</vt:lpstr>
      <vt:lpstr>Number of Policies</vt:lpstr>
      <vt:lpstr>Vehicle Class</vt:lpstr>
      <vt:lpstr>Regression Results</vt:lpstr>
      <vt:lpstr>Results Summary</vt:lpstr>
      <vt:lpstr>Graphical Representation of Actual vs Fitted</vt:lpstr>
      <vt:lpstr>Actual vs Predicted Chart</vt:lpstr>
      <vt:lpstr>Variable Relationships</vt:lpstr>
      <vt:lpstr>Positive Variables</vt:lpstr>
      <vt:lpstr>Negative Variables</vt:lpstr>
      <vt:lpstr>Business Recommendation</vt:lpstr>
      <vt:lpstr>Focus on Basic Coverage</vt:lpstr>
      <vt:lpstr>Educated Married &amp; Employed </vt:lpstr>
      <vt:lpstr>Monthly Premium and No. of Policies</vt:lpstr>
      <vt:lpstr>No. of Complaints decreases CLV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Value Analysis</dc:title>
  <dc:creator>Abir Chatterjee</dc:creator>
  <cp:lastModifiedBy>Abir Chatterjee</cp:lastModifiedBy>
  <cp:revision>65</cp:revision>
  <dcterms:created xsi:type="dcterms:W3CDTF">2020-08-17T19:24:13Z</dcterms:created>
  <dcterms:modified xsi:type="dcterms:W3CDTF">2020-08-19T10:48:52Z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