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7" r:id="rId8"/>
    <p:sldId id="4783" r:id="rId9"/>
    <p:sldId id="4784" r:id="rId10"/>
    <p:sldId id="4785" r:id="rId11"/>
    <p:sldId id="4786" r:id="rId12"/>
    <p:sldId id="4788" r:id="rId13"/>
    <p:sldId id="27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italic r:id="rId25"/>
    </p:embeddedFont>
    <p:embeddedFont>
      <p:font typeface="Roboto Medium" panose="02000000000000000000" pitchFamily="2"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7"/>
            <p14:sldId id="4783"/>
            <p14:sldId id="4784"/>
            <p14:sldId id="4785"/>
            <p14:sldId id="4786"/>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9" d="100"/>
          <a:sy n="79" d="100"/>
        </p:scale>
        <p:origin x="1138" y="6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25/05/2021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06702" y="2175167"/>
            <a:ext cx="10479600" cy="824400"/>
          </a:xfrm>
        </p:spPr>
        <p:txBody>
          <a:bodyPr/>
          <a:lstStyle/>
          <a:p>
            <a:r>
              <a:rPr lang="en-US" b="0" i="0" dirty="0">
                <a:solidFill>
                  <a:srgbClr val="000000"/>
                </a:solidFill>
                <a:effectLst/>
                <a:latin typeface="Helvetica Neue"/>
              </a:rPr>
              <a:t>Total number of customers in the trial period for the trial store is significantly higher than the control store for two out of three months, which indicates a positive trial effect.</a:t>
            </a:r>
          </a:p>
          <a:p>
            <a:endParaRPr lang="en-US" dirty="0">
              <a:solidFill>
                <a:srgbClr val="000000"/>
              </a:solidFill>
              <a:latin typeface="Helvetica Neue"/>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TextBox 4">
            <a:extLst>
              <a:ext uri="{FF2B5EF4-FFF2-40B4-BE49-F238E27FC236}">
                <a16:creationId xmlns:a16="http://schemas.microsoft.com/office/drawing/2014/main" id="{77C1A6DD-36F0-44EB-8A38-07D18960F0D7}"/>
              </a:ext>
            </a:extLst>
          </p:cNvPr>
          <p:cNvSpPr txBox="1"/>
          <p:nvPr/>
        </p:nvSpPr>
        <p:spPr>
          <a:xfrm>
            <a:off x="1206702" y="3524603"/>
            <a:ext cx="9124072" cy="1477328"/>
          </a:xfrm>
          <a:prstGeom prst="rect">
            <a:avLst/>
          </a:prstGeom>
          <a:noFill/>
        </p:spPr>
        <p:txBody>
          <a:bodyPr wrap="square">
            <a:spAutoFit/>
          </a:bodyPr>
          <a:lstStyle/>
          <a:p>
            <a:r>
              <a:rPr lang="en-US" b="0" i="0" dirty="0">
                <a:solidFill>
                  <a:srgbClr val="000000"/>
                </a:solidFill>
                <a:effectLst/>
                <a:latin typeface="Helvetica Neue"/>
              </a:rPr>
              <a:t>It looks like the number of customers is significantly higher in all of the three months. This seems to suggest that the trial had a significant impact on increasing the number of customers in trial store 86 but as we saw, sales were not significantly higher. We should check with the Category Manager if there were special deals in the trial store that may have resulted in lower prices, impacting the results.</a:t>
            </a:r>
            <a:endParaRPr lang="en-AU" dirty="0"/>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48336" y="336639"/>
            <a:ext cx="10479600" cy="824400"/>
          </a:xfrm>
        </p:spPr>
        <p:txBody>
          <a:bodyPr/>
          <a:lstStyle/>
          <a:p>
            <a:r>
              <a:rPr lang="en-US" b="0" i="0" dirty="0">
                <a:solidFill>
                  <a:srgbClr val="000000"/>
                </a:solidFill>
                <a:effectLst/>
                <a:latin typeface="Helvetica Neue"/>
              </a:rPr>
              <a:t>The results show that the trial in store 77 is significantly different to its control store in the trial period as the trial store performance lies outside the 5% to 95% confidence interval of the control store in two of the three trial months.</a:t>
            </a:r>
          </a:p>
          <a:p>
            <a:r>
              <a:rPr lang="en-US" b="0" i="0" dirty="0">
                <a:solidFill>
                  <a:srgbClr val="000000"/>
                </a:solidFill>
                <a:effectLst/>
                <a:latin typeface="Helvetica Neue"/>
              </a:rPr>
              <a:t>The results show that the trial in store 86 is not significantly different to its control store in the trial period. The trial store performance lies inside the 5% to 95% confidence interval of the control store in two of the three trial months.</a:t>
            </a:r>
          </a:p>
          <a:p>
            <a:endParaRPr lang="en-US" dirty="0">
              <a:solidFill>
                <a:srgbClr val="000000"/>
              </a:solidFill>
              <a:latin typeface="Helvetica Neue"/>
            </a:endParaRPr>
          </a:p>
          <a:p>
            <a:r>
              <a:rPr lang="en-US" b="0" i="0" dirty="0">
                <a:solidFill>
                  <a:srgbClr val="000000"/>
                </a:solidFill>
                <a:effectLst/>
                <a:latin typeface="Helvetica Neue"/>
              </a:rPr>
              <a:t>The results show that the trial in store 88 is significantly different to its control store in the trial period. The trial store performance lies outside the 5% to 95% confidence interval of the control store in two of the three trial months.</a:t>
            </a:r>
            <a:endParaRPr lang="en-US" dirty="0">
              <a:solidFill>
                <a:srgbClr val="000000"/>
              </a:solidFill>
              <a:latin typeface="Helvetica Neue"/>
            </a:endParaRPr>
          </a:p>
          <a:p>
            <a:endParaRPr lang="en-AU" dirty="0"/>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9" name="Picture 8">
            <a:extLst>
              <a:ext uri="{FF2B5EF4-FFF2-40B4-BE49-F238E27FC236}">
                <a16:creationId xmlns:a16="http://schemas.microsoft.com/office/drawing/2014/main" id="{21D21D01-A38C-4D9C-A3B0-4F35127A8880}"/>
              </a:ext>
            </a:extLst>
          </p:cNvPr>
          <p:cNvPicPr>
            <a:picLocks noChangeAspect="1"/>
          </p:cNvPicPr>
          <p:nvPr/>
        </p:nvPicPr>
        <p:blipFill rotWithShape="1">
          <a:blip r:embed="rId3"/>
          <a:srcRect l="20905" t="36029" r="30266" b="5815"/>
          <a:stretch/>
        </p:blipFill>
        <p:spPr>
          <a:xfrm>
            <a:off x="904672" y="102968"/>
            <a:ext cx="5191328" cy="3048866"/>
          </a:xfrm>
          <a:prstGeom prst="rect">
            <a:avLst/>
          </a:prstGeom>
        </p:spPr>
      </p:pic>
      <p:sp>
        <p:nvSpPr>
          <p:cNvPr id="10" name="TextBox 9">
            <a:extLst>
              <a:ext uri="{FF2B5EF4-FFF2-40B4-BE49-F238E27FC236}">
                <a16:creationId xmlns:a16="http://schemas.microsoft.com/office/drawing/2014/main" id="{C316E6E6-3F3F-43AA-908E-B325E3C9AF36}"/>
              </a:ext>
            </a:extLst>
          </p:cNvPr>
          <p:cNvSpPr txBox="1"/>
          <p:nvPr/>
        </p:nvSpPr>
        <p:spPr>
          <a:xfrm>
            <a:off x="1024647" y="3180498"/>
            <a:ext cx="3482502" cy="245163"/>
          </a:xfrm>
          <a:prstGeom prst="rect">
            <a:avLst/>
          </a:prstGeom>
          <a:noFill/>
        </p:spPr>
        <p:txBody>
          <a:bodyPr wrap="square" lIns="0" tIns="0" rIns="0" bIns="0" rtlCol="0" anchor="t">
            <a:noAutofit/>
          </a:bodyPr>
          <a:lstStyle/>
          <a:p>
            <a:pPr algn="l"/>
            <a:r>
              <a:rPr lang="en-US" sz="1200" b="1" i="0" dirty="0">
                <a:solidFill>
                  <a:srgbClr val="000000"/>
                </a:solidFill>
                <a:effectLst/>
                <a:latin typeface="Helvetica Neue"/>
              </a:rPr>
              <a:t>Assessment of trial for trial store 88</a:t>
            </a:r>
          </a:p>
        </p:txBody>
      </p:sp>
      <p:pic>
        <p:nvPicPr>
          <p:cNvPr id="13" name="Picture 12">
            <a:extLst>
              <a:ext uri="{FF2B5EF4-FFF2-40B4-BE49-F238E27FC236}">
                <a16:creationId xmlns:a16="http://schemas.microsoft.com/office/drawing/2014/main" id="{448716C5-6F8A-4B42-BA70-ADDAF28E534F}"/>
              </a:ext>
            </a:extLst>
          </p:cNvPr>
          <p:cNvPicPr>
            <a:picLocks noChangeAspect="1"/>
          </p:cNvPicPr>
          <p:nvPr/>
        </p:nvPicPr>
        <p:blipFill rotWithShape="1">
          <a:blip r:embed="rId4"/>
          <a:srcRect l="20984" t="34468" r="29628" b="7234"/>
          <a:stretch/>
        </p:blipFill>
        <p:spPr>
          <a:xfrm>
            <a:off x="6511050" y="122424"/>
            <a:ext cx="5016226" cy="2859609"/>
          </a:xfrm>
          <a:prstGeom prst="rect">
            <a:avLst/>
          </a:prstGeom>
        </p:spPr>
      </p:pic>
      <p:sp>
        <p:nvSpPr>
          <p:cNvPr id="14" name="TextBox 13">
            <a:extLst>
              <a:ext uri="{FF2B5EF4-FFF2-40B4-BE49-F238E27FC236}">
                <a16:creationId xmlns:a16="http://schemas.microsoft.com/office/drawing/2014/main" id="{2A66A580-744B-4633-A745-8CE1F5BD4A40}"/>
              </a:ext>
            </a:extLst>
          </p:cNvPr>
          <p:cNvSpPr txBox="1"/>
          <p:nvPr/>
        </p:nvSpPr>
        <p:spPr>
          <a:xfrm>
            <a:off x="6741615" y="3006216"/>
            <a:ext cx="4017523" cy="342082"/>
          </a:xfrm>
          <a:prstGeom prst="rect">
            <a:avLst/>
          </a:prstGeom>
          <a:noFill/>
        </p:spPr>
        <p:txBody>
          <a:bodyPr wrap="square" lIns="0" tIns="0" rIns="0" bIns="0" rtlCol="0" anchor="t">
            <a:noAutofit/>
          </a:bodyPr>
          <a:lstStyle/>
          <a:p>
            <a:r>
              <a:rPr lang="en-US" sz="1200" b="1" i="0" dirty="0">
                <a:solidFill>
                  <a:srgbClr val="000000"/>
                </a:solidFill>
                <a:effectLst/>
                <a:latin typeface="Helvetica Neue"/>
              </a:rPr>
              <a:t>Assessment of trial for trial store 86</a:t>
            </a:r>
          </a:p>
          <a:p>
            <a:pPr algn="l"/>
            <a:endParaRPr lang="en-IN" sz="1200" dirty="0" err="1">
              <a:latin typeface="Roboto Light" panose="02000000000000000000" pitchFamily="2" charset="0"/>
              <a:ea typeface="Roboto Light" panose="02000000000000000000" pitchFamily="2" charset="0"/>
            </a:endParaRPr>
          </a:p>
        </p:txBody>
      </p:sp>
      <p:pic>
        <p:nvPicPr>
          <p:cNvPr id="17" name="Picture 16">
            <a:extLst>
              <a:ext uri="{FF2B5EF4-FFF2-40B4-BE49-F238E27FC236}">
                <a16:creationId xmlns:a16="http://schemas.microsoft.com/office/drawing/2014/main" id="{708A6975-42E4-445A-A4EE-02C69AD68D01}"/>
              </a:ext>
            </a:extLst>
          </p:cNvPr>
          <p:cNvPicPr>
            <a:picLocks noChangeAspect="1"/>
          </p:cNvPicPr>
          <p:nvPr/>
        </p:nvPicPr>
        <p:blipFill rotWithShape="1">
          <a:blip r:embed="rId5"/>
          <a:srcRect l="21143" t="32340" r="31543" b="10071"/>
          <a:stretch/>
        </p:blipFill>
        <p:spPr>
          <a:xfrm>
            <a:off x="3388468" y="3416972"/>
            <a:ext cx="5191328" cy="2989230"/>
          </a:xfrm>
          <a:prstGeom prst="rect">
            <a:avLst/>
          </a:prstGeom>
        </p:spPr>
      </p:pic>
      <p:sp>
        <p:nvSpPr>
          <p:cNvPr id="20" name="TextBox 19">
            <a:extLst>
              <a:ext uri="{FF2B5EF4-FFF2-40B4-BE49-F238E27FC236}">
                <a16:creationId xmlns:a16="http://schemas.microsoft.com/office/drawing/2014/main" id="{2EE03207-C432-4E1F-8E8C-8755B32C5E61}"/>
              </a:ext>
            </a:extLst>
          </p:cNvPr>
          <p:cNvSpPr txBox="1"/>
          <p:nvPr/>
        </p:nvSpPr>
        <p:spPr>
          <a:xfrm>
            <a:off x="8657617" y="5068111"/>
            <a:ext cx="3073940" cy="342082"/>
          </a:xfrm>
          <a:prstGeom prst="rect">
            <a:avLst/>
          </a:prstGeom>
          <a:noFill/>
        </p:spPr>
        <p:txBody>
          <a:bodyPr wrap="square" lIns="0" tIns="0" rIns="0" bIns="0" rtlCol="0" anchor="t">
            <a:noAutofit/>
          </a:bodyPr>
          <a:lstStyle/>
          <a:p>
            <a:r>
              <a:rPr lang="en-US" sz="1200" b="1" i="0" dirty="0">
                <a:solidFill>
                  <a:srgbClr val="000000"/>
                </a:solidFill>
                <a:effectLst/>
                <a:latin typeface="Helvetica Neue"/>
              </a:rPr>
              <a:t>Assessment of trial for trial store 77</a:t>
            </a:r>
            <a:endParaRPr lang="en-IN" sz="1200" dirty="0">
              <a:latin typeface="Roboto Light" panose="02000000000000000000" pitchFamily="2" charset="0"/>
              <a:ea typeface="Roboto Light" panose="02000000000000000000" pitchFamily="2" charset="0"/>
            </a:endParaRPr>
          </a:p>
          <a:p>
            <a:pPr algn="l"/>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5323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From our task 1, we draw the following conclusions:</a:t>
            </a:r>
          </a:p>
          <a:p>
            <a:pPr algn="l"/>
            <a:endParaRPr lang="en-AU" sz="1400" b="1" dirty="0">
              <a:latin typeface="Roboto Light" panose="02000000000000000000" pitchFamily="2" charset="0"/>
              <a:ea typeface="Roboto Light" panose="02000000000000000000" pitchFamily="2" charset="0"/>
            </a:endParaRPr>
          </a:p>
          <a:p>
            <a:pPr algn="l">
              <a:buFont typeface="Arial" panose="020B0604020202020204" pitchFamily="34" charset="0"/>
              <a:buChar char="•"/>
            </a:pPr>
            <a:r>
              <a:rPr lang="en-US" sz="1200" i="0" dirty="0">
                <a:solidFill>
                  <a:srgbClr val="000000"/>
                </a:solidFill>
                <a:effectLst/>
                <a:latin typeface="Helvetica Neue"/>
              </a:rPr>
              <a:t>Sales are highest for (Budget, OLDER FAMILIES), (Mai</a:t>
            </a:r>
            <a:r>
              <a:rPr lang="en-US" sz="1200" b="0" i="0" dirty="0">
                <a:solidFill>
                  <a:srgbClr val="000000"/>
                </a:solidFill>
                <a:effectLst/>
                <a:latin typeface="Helvetica Neue"/>
              </a:rPr>
              <a:t>nstream, YOUNG SINGLES/COUPLES) and (Mainstream, RETIREES)</a:t>
            </a:r>
          </a:p>
          <a:p>
            <a:pPr algn="l">
              <a:buFont typeface="Arial" panose="020B0604020202020204" pitchFamily="34" charset="0"/>
              <a:buChar char="•"/>
            </a:pPr>
            <a:r>
              <a:rPr lang="en-US" sz="1200" b="0" i="0" dirty="0">
                <a:solidFill>
                  <a:srgbClr val="000000"/>
                </a:solidFill>
                <a:effectLst/>
                <a:latin typeface="Helvetica Neue"/>
              </a:rPr>
              <a:t>We found that (Mainstream, YOUNG SINGLES/COUPLES) and (Mainstream, RETIREES) are mainly due to the fact that there are more customers in these segments</a:t>
            </a:r>
          </a:p>
          <a:p>
            <a:pPr algn="l">
              <a:buFont typeface="Arial" panose="020B0604020202020204" pitchFamily="34" charset="0"/>
              <a:buChar char="•"/>
            </a:pPr>
            <a:r>
              <a:rPr lang="en-US" sz="1200" b="0" i="0" dirty="0">
                <a:solidFill>
                  <a:srgbClr val="000000"/>
                </a:solidFill>
                <a:effectLst/>
                <a:latin typeface="Helvetica Neue"/>
              </a:rPr>
              <a:t>(Mainstream, YOUNG SINGLES/COUPLES) are more likely to pay more per packet of chips than their premium and budget counterparts</a:t>
            </a:r>
          </a:p>
          <a:p>
            <a:pPr algn="l">
              <a:buFont typeface="Arial" panose="020B0604020202020204" pitchFamily="34" charset="0"/>
              <a:buChar char="•"/>
            </a:pPr>
            <a:r>
              <a:rPr lang="en-US" sz="1200" b="0" i="0" dirty="0">
                <a:solidFill>
                  <a:srgbClr val="000000"/>
                </a:solidFill>
                <a:effectLst/>
                <a:latin typeface="Helvetica Neue"/>
              </a:rPr>
              <a:t>They are also more likely to purchase 'Tyrrells' and '270g' pack sizes than the rest of the population</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a:t>
            </a:r>
            <a:r>
              <a:rPr lang="en-US" sz="1200" dirty="0">
                <a:latin typeface="Roboto Light" panose="02000000000000000000" pitchFamily="2" charset="0"/>
                <a:ea typeface="Roboto Light" panose="02000000000000000000" pitchFamily="2" charset="0"/>
              </a:rPr>
              <a:t>It looks like the number of customers is significantly higher in all of the three months.</a:t>
            </a:r>
            <a:r>
              <a:rPr lang="en-AU" sz="1200" dirty="0">
                <a:latin typeface="Roboto Light" panose="02000000000000000000" pitchFamily="2" charset="0"/>
                <a:ea typeface="Roboto Light" panose="02000000000000000000" pitchFamily="2" charset="0"/>
              </a:rPr>
              <a:t>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43643"/>
            <a:ext cx="10479600" cy="824400"/>
          </a:xfrm>
        </p:spPr>
        <p:txBody>
          <a:bodyPr/>
          <a:lstStyle/>
          <a:p>
            <a:pPr algn="l">
              <a:buFont typeface="Arial" panose="020B0604020202020204" pitchFamily="34" charset="0"/>
              <a:buChar char="•"/>
            </a:pPr>
            <a:r>
              <a:rPr lang="en-US" sz="2400" i="0" dirty="0">
                <a:solidFill>
                  <a:srgbClr val="000000"/>
                </a:solidFill>
                <a:effectLst/>
                <a:latin typeface="Helvetica Neue"/>
              </a:rPr>
              <a:t>Sales are highest for (Budget, OLDER FAMILIES), (Mai</a:t>
            </a:r>
            <a:r>
              <a:rPr lang="en-US" sz="2400" b="0" i="0" dirty="0">
                <a:solidFill>
                  <a:srgbClr val="000000"/>
                </a:solidFill>
                <a:effectLst/>
                <a:latin typeface="Helvetica Neue"/>
              </a:rPr>
              <a:t>nstream, YOUNG SINGLES/COUPLES) and (Mainstream, RETIREES)</a:t>
            </a:r>
          </a:p>
          <a:p>
            <a:pPr algn="l">
              <a:buFont typeface="Arial" panose="020B0604020202020204" pitchFamily="34" charset="0"/>
              <a:buChar char="•"/>
            </a:pPr>
            <a:r>
              <a:rPr lang="en-US" sz="2400" b="0" i="0" dirty="0">
                <a:solidFill>
                  <a:srgbClr val="000000"/>
                </a:solidFill>
                <a:effectLst/>
                <a:latin typeface="Helvetica Neue"/>
              </a:rPr>
              <a:t>We found that (Mainstream, YOUNG SINGLES/COUPLES) and (Mainstream, RETIREES) are mainly due to the fact that there are more customers in these segments</a:t>
            </a:r>
          </a:p>
          <a:p>
            <a:pPr algn="l">
              <a:buFont typeface="Arial" panose="020B0604020202020204" pitchFamily="34" charset="0"/>
              <a:buChar char="•"/>
            </a:pPr>
            <a:r>
              <a:rPr lang="en-US" sz="2400" b="0" i="0" dirty="0">
                <a:solidFill>
                  <a:srgbClr val="000000"/>
                </a:solidFill>
                <a:effectLst/>
                <a:latin typeface="Helvetica Neue"/>
              </a:rPr>
              <a:t>(Mainstream, YOUNG SINGLES/COUPLES) are more likely to pay more per packet of chips than their premium and budget counterparts</a:t>
            </a:r>
          </a:p>
          <a:p>
            <a:pPr algn="l">
              <a:buFont typeface="Arial" panose="020B0604020202020204" pitchFamily="34" charset="0"/>
              <a:buChar char="•"/>
            </a:pPr>
            <a:r>
              <a:rPr lang="en-US" sz="2400" b="0" i="0" dirty="0">
                <a:solidFill>
                  <a:srgbClr val="000000"/>
                </a:solidFill>
                <a:effectLst/>
                <a:latin typeface="Helvetica Neue"/>
              </a:rPr>
              <a:t>They are also more likely to purchase 'Tyrrells' and '270g' pack sizes than the rest of the population</a:t>
            </a:r>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0" i="0" dirty="0">
                <a:solidFill>
                  <a:srgbClr val="000000"/>
                </a:solidFill>
                <a:effectLst/>
                <a:latin typeface="Helvetica Neue"/>
              </a:rPr>
              <a:t>Top 3 sales come from budget older families, mainstream young singles/couples and mainstream retirees.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5">
            <a:extLst>
              <a:ext uri="{FF2B5EF4-FFF2-40B4-BE49-F238E27FC236}">
                <a16:creationId xmlns:a16="http://schemas.microsoft.com/office/drawing/2014/main" id="{28826384-6D79-45B9-92B5-0A1D76CA7CE4}"/>
              </a:ext>
            </a:extLst>
          </p:cNvPr>
          <p:cNvPicPr>
            <a:picLocks noChangeAspect="1"/>
          </p:cNvPicPr>
          <p:nvPr/>
        </p:nvPicPr>
        <p:blipFill rotWithShape="1">
          <a:blip r:embed="rId3"/>
          <a:srcRect l="20585" t="26525" r="29548" b="6611"/>
          <a:stretch/>
        </p:blipFill>
        <p:spPr>
          <a:xfrm>
            <a:off x="2169269" y="1214541"/>
            <a:ext cx="7655668" cy="479228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0" i="0" dirty="0">
                <a:solidFill>
                  <a:srgbClr val="000000"/>
                </a:solidFill>
                <a:effectLst/>
                <a:latin typeface="Helvetica Neue"/>
              </a:rPr>
              <a:t>Older families and young families buy more chips per customer.</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 name="Picture 6">
            <a:extLst>
              <a:ext uri="{FF2B5EF4-FFF2-40B4-BE49-F238E27FC236}">
                <a16:creationId xmlns:a16="http://schemas.microsoft.com/office/drawing/2014/main" id="{E09934B8-19CC-408D-9ADD-0BD5FCB0671B}"/>
              </a:ext>
            </a:extLst>
          </p:cNvPr>
          <p:cNvPicPr>
            <a:picLocks noChangeAspect="1"/>
          </p:cNvPicPr>
          <p:nvPr/>
        </p:nvPicPr>
        <p:blipFill rotWithShape="1">
          <a:blip r:embed="rId3"/>
          <a:srcRect l="19946" t="27944" r="30106" b="5391"/>
          <a:stretch/>
        </p:blipFill>
        <p:spPr>
          <a:xfrm>
            <a:off x="2130357" y="1277771"/>
            <a:ext cx="7616758" cy="4572001"/>
          </a:xfrm>
          <a:prstGeom prst="rect">
            <a:avLst/>
          </a:prstGeom>
        </p:spPr>
      </p:pic>
    </p:spTree>
    <p:extLst>
      <p:ext uri="{BB962C8B-B14F-4D97-AF65-F5344CB8AC3E}">
        <p14:creationId xmlns:p14="http://schemas.microsoft.com/office/powerpoint/2010/main" val="77086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B05D6254-92D7-4527-9E81-C12B66BFDF4D}"/>
              </a:ext>
            </a:extLst>
          </p:cNvPr>
          <p:cNvPicPr>
            <a:picLocks noChangeAspect="1"/>
          </p:cNvPicPr>
          <p:nvPr/>
        </p:nvPicPr>
        <p:blipFill rotWithShape="1">
          <a:blip r:embed="rId3"/>
          <a:srcRect l="20585" t="52057" r="49415" b="15602"/>
          <a:stretch/>
        </p:blipFill>
        <p:spPr>
          <a:xfrm>
            <a:off x="1196975" y="1639966"/>
            <a:ext cx="4558251" cy="3223864"/>
          </a:xfrm>
          <a:prstGeom prst="rect">
            <a:avLst/>
          </a:prstGeom>
        </p:spPr>
      </p:pic>
      <p:pic>
        <p:nvPicPr>
          <p:cNvPr id="14" name="Picture 13">
            <a:extLst>
              <a:ext uri="{FF2B5EF4-FFF2-40B4-BE49-F238E27FC236}">
                <a16:creationId xmlns:a16="http://schemas.microsoft.com/office/drawing/2014/main" id="{3FCF8FB2-106A-4E64-9DAF-A122796E4630}"/>
              </a:ext>
            </a:extLst>
          </p:cNvPr>
          <p:cNvPicPr>
            <a:picLocks noChangeAspect="1"/>
          </p:cNvPicPr>
          <p:nvPr/>
        </p:nvPicPr>
        <p:blipFill rotWithShape="1">
          <a:blip r:embed="rId4"/>
          <a:srcRect l="20505" t="50000" r="45266" b="16738"/>
          <a:stretch/>
        </p:blipFill>
        <p:spPr>
          <a:xfrm>
            <a:off x="6436775" y="1639966"/>
            <a:ext cx="5089660" cy="322386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6359</TotalTime>
  <Words>824</Words>
  <Application>Microsoft Office PowerPoint</Application>
  <PresentationFormat>Widescreen</PresentationFormat>
  <Paragraphs>52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Light</vt:lpstr>
      <vt:lpstr>Arial</vt:lpstr>
      <vt:lpstr>Roboto</vt:lpstr>
      <vt:lpstr>Helvetica Neue</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Abir Chatterjee</cp:lastModifiedBy>
  <cp:revision>470</cp:revision>
  <dcterms:created xsi:type="dcterms:W3CDTF">2018-02-07T23:23:24Z</dcterms:created>
  <dcterms:modified xsi:type="dcterms:W3CDTF">2021-05-24T20:16:49Z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