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Entreprise" TargetMode="External"/><Relationship Id="rId3" Type="http://schemas.openxmlformats.org/officeDocument/2006/relationships/hyperlink" Target="https://fr.wikipedia.org/wiki/Programmeu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1ad851e1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ad851e1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222222"/>
                </a:solidFill>
                <a:highlight>
                  <a:srgbClr val="FFFFFF"/>
                </a:highlight>
              </a:rPr>
              <a:t>Dans une </a:t>
            </a:r>
            <a:r>
              <a:rPr lang="fr" sz="1800">
                <a:solidFill>
                  <a:srgbClr val="0B0080"/>
                </a:solidFill>
                <a:highlight>
                  <a:srgbClr val="FFFFFF"/>
                </a:highlight>
                <a:uFill>
                  <a:noFill/>
                </a:uFill>
                <a:hlinkClick r:id="rId2"/>
              </a:rPr>
              <a:t>entreprise</a:t>
            </a:r>
            <a:r>
              <a:rPr lang="fr" sz="1800">
                <a:solidFill>
                  <a:srgbClr val="222222"/>
                </a:solidFill>
                <a:highlight>
                  <a:srgbClr val="FFFFFF"/>
                </a:highlight>
              </a:rPr>
              <a:t>, un système de suivi des bugs peut être utilisé pour générer des rapports sur la productivité des </a:t>
            </a:r>
            <a:r>
              <a:rPr lang="fr" sz="1800">
                <a:solidFill>
                  <a:srgbClr val="0B0080"/>
                </a:solidFill>
                <a:highlight>
                  <a:srgbClr val="FFFFFF"/>
                </a:highlight>
                <a:uFill>
                  <a:noFill/>
                </a:uFill>
                <a:hlinkClick r:id="rId3"/>
              </a:rPr>
              <a:t>programmeurs</a:t>
            </a:r>
            <a:r>
              <a:rPr lang="fr" sz="1800">
                <a:solidFill>
                  <a:srgbClr val="222222"/>
                </a:solidFill>
                <a:highlight>
                  <a:srgbClr val="FFFFFF"/>
                </a:highlight>
              </a:rPr>
              <a:t>. Toutefois, ces rapports sont parfois imprécis, puisque des bugs différents ont une sévérité et une complexité variables. La rigueur d'un bug peut ne pas être en relation avec sa complexité : il peut y avoir plusieurs points de vue parmi les développeurs et les architectes.</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ad851e1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ad851e1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222222"/>
                </a:solidFill>
                <a:highlight>
                  <a:srgbClr val="FFFFFF"/>
                </a:highlight>
              </a:rPr>
              <a:t>Puisqu’il s’agit d’un logiciel open-source,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ad851e1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ad851e1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2"/>
              </a:buClr>
              <a:buSzPts val="1100"/>
              <a:buFont typeface="Arial"/>
              <a:buNone/>
            </a:pPr>
            <a:r>
              <a:rPr lang="fr" sz="1050">
                <a:solidFill>
                  <a:srgbClr val="222222"/>
                </a:solidFill>
                <a:highlight>
                  <a:srgbClr val="FFFFFF"/>
                </a:highlight>
              </a:rPr>
              <a:t>Le plus souvent, le système utilise un dispositif de ticket qui permet à l'utilisateur qui a indiqué un défaut de suivre l'évolution de son traitement. Il peut contenir : correction si le défaut est urgent, fin de non recevoir si le défaut n'en est pas un, date probable de correction si celle-ci est différée.</a:t>
            </a:r>
            <a:endParaRPr sz="1050">
              <a:solidFill>
                <a:srgbClr val="222222"/>
              </a:solidFill>
              <a:highlight>
                <a:srgbClr val="FFFFFF"/>
              </a:highlight>
            </a:endParaRPr>
          </a:p>
          <a:p>
            <a:pPr indent="0" lvl="0" marL="0" rtl="0" algn="l">
              <a:lnSpc>
                <a:spcPct val="115000"/>
              </a:lnSpc>
              <a:spcBef>
                <a:spcPts val="500"/>
              </a:spcBef>
              <a:spcAft>
                <a:spcPts val="0"/>
              </a:spcAft>
              <a:buClr>
                <a:schemeClr val="dk2"/>
              </a:buClr>
              <a:buSzPts val="1100"/>
              <a:buFont typeface="Arial"/>
              <a:buNone/>
            </a:pPr>
            <a:r>
              <a:rPr lang="fr" sz="1050">
                <a:solidFill>
                  <a:srgbClr val="222222"/>
                </a:solidFill>
                <a:highlight>
                  <a:srgbClr val="FFFFFF"/>
                </a:highlight>
              </a:rPr>
              <a:t>Les tickets sont généralement affectés d'un indicateur du degré d'urgence de résolution du défaut : critique, urgent, normal, non urgent. Cet indicateur est fourni par l'utilisateur ayant rapporté le défaut, et peut être modifié par l'administrateur du projet suivi.</a:t>
            </a:r>
            <a:endParaRPr sz="1050">
              <a:solidFill>
                <a:srgbClr val="222222"/>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1ad851e1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1ad851e1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fr.wikipedia.org/wiki/Syst%C3%A8me_de_suivi_des_bugs" TargetMode="External"/><Relationship Id="rId4" Type="http://schemas.openxmlformats.org/officeDocument/2006/relationships/hyperlink" Target="https://www.atlassian.com/fr/software/jira/bug-tracking" TargetMode="External"/><Relationship Id="rId5" Type="http://schemas.openxmlformats.org/officeDocument/2006/relationships/hyperlink" Target="https://fr.wikipedia.org/wiki/Mantis_Bug_Tracker" TargetMode="External"/><Relationship Id="rId6" Type="http://schemas.openxmlformats.org/officeDocument/2006/relationships/hyperlink" Target="https://www.mantisbt.org/download.php" TargetMode="External"/><Relationship Id="rId7" Type="http://schemas.openxmlformats.org/officeDocument/2006/relationships/hyperlink" Target="https://fr.wikipedia.org/wiki/Syst%C3%A8me_de_suivi_des_bugs#Principe_des_tickets" TargetMode="External"/><Relationship Id="rId8" Type="http://schemas.openxmlformats.org/officeDocument/2006/relationships/hyperlink" Target="https://docs.microsoft.com/en-us/azure/devops/boards/backlogs/manage-bugs?view=azure-devops&amp;tabs=new-web-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drive.google.com/file/d/1Pm9YWv848Lbtyjkuq-qHO5ppiGnuExV-/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74E13"/>
                </a:solidFill>
                <a:latin typeface="Comfortaa"/>
                <a:ea typeface="Comfortaa"/>
                <a:cs typeface="Comfortaa"/>
                <a:sym typeface="Comfortaa"/>
              </a:rPr>
              <a:t>Mantis Bug Tracker</a:t>
            </a:r>
            <a:endParaRPr>
              <a:solidFill>
                <a:srgbClr val="274E13"/>
              </a:solidFill>
              <a:latin typeface="Comfortaa"/>
              <a:ea typeface="Comfortaa"/>
              <a:cs typeface="Comfortaa"/>
              <a:sym typeface="Comfortaa"/>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400">
                <a:solidFill>
                  <a:srgbClr val="274E13"/>
                </a:solidFill>
              </a:rPr>
              <a:t>Réalisé par : </a:t>
            </a:r>
            <a:endParaRPr sz="2400">
              <a:solidFill>
                <a:srgbClr val="274E13"/>
              </a:solidFill>
            </a:endParaRPr>
          </a:p>
          <a:p>
            <a:pPr indent="0" lvl="0" marL="0" rtl="0" algn="l">
              <a:spcBef>
                <a:spcPts val="0"/>
              </a:spcBef>
              <a:spcAft>
                <a:spcPts val="0"/>
              </a:spcAft>
              <a:buNone/>
            </a:pPr>
            <a:r>
              <a:rPr lang="fr">
                <a:solidFill>
                  <a:srgbClr val="000000"/>
                </a:solidFill>
                <a:latin typeface="Comfortaa"/>
                <a:ea typeface="Comfortaa"/>
                <a:cs typeface="Comfortaa"/>
                <a:sym typeface="Comfortaa"/>
              </a:rPr>
              <a:t>	Amsahal </a:t>
            </a:r>
            <a:r>
              <a:rPr lang="fr">
                <a:solidFill>
                  <a:srgbClr val="000000"/>
                </a:solidFill>
                <a:latin typeface="Comfortaa"/>
                <a:ea typeface="Comfortaa"/>
                <a:cs typeface="Comfortaa"/>
                <a:sym typeface="Comfortaa"/>
              </a:rPr>
              <a:t>Ihssane        </a:t>
            </a:r>
            <a:r>
              <a:rPr lang="fr">
                <a:solidFill>
                  <a:srgbClr val="000000"/>
                </a:solidFill>
                <a:latin typeface="Comfortaa"/>
                <a:ea typeface="Comfortaa"/>
                <a:cs typeface="Comfortaa"/>
                <a:sym typeface="Comfortaa"/>
              </a:rPr>
              <a:t>El Mokhtari Abir </a:t>
            </a:r>
            <a:endParaRPr>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2400">
              <a:solidFill>
                <a:srgbClr val="274E1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36" name="Shape 136"/>
        <p:cNvGrpSpPr/>
        <p:nvPr/>
      </p:nvGrpSpPr>
      <p:grpSpPr>
        <a:xfrm>
          <a:off x="0" y="0"/>
          <a:ext cx="0" cy="0"/>
          <a:chOff x="0" y="0"/>
          <a:chExt cx="0" cy="0"/>
        </a:xfrm>
      </p:grpSpPr>
      <p:sp>
        <p:nvSpPr>
          <p:cNvPr id="137" name="Google Shape;137;p22"/>
          <p:cNvSpPr txBox="1"/>
          <p:nvPr>
            <p:ph idx="4294967295" type="body"/>
          </p:nvPr>
        </p:nvSpPr>
        <p:spPr>
          <a:xfrm>
            <a:off x="2196325" y="2174672"/>
            <a:ext cx="4451100" cy="335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lang="fr" sz="6000">
                <a:solidFill>
                  <a:srgbClr val="000000"/>
                </a:solidFill>
                <a:latin typeface="Raleway"/>
                <a:ea typeface="Raleway"/>
                <a:cs typeface="Raleway"/>
                <a:sym typeface="Raleway"/>
              </a:rPr>
              <a:t>MERCI </a:t>
            </a:r>
            <a:endParaRPr sz="6000">
              <a:solidFill>
                <a:srgbClr val="000000"/>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41" name="Shape 141"/>
        <p:cNvGrpSpPr/>
        <p:nvPr/>
      </p:nvGrpSpPr>
      <p:grpSpPr>
        <a:xfrm>
          <a:off x="0" y="0"/>
          <a:ext cx="0" cy="0"/>
          <a:chOff x="0" y="0"/>
          <a:chExt cx="0" cy="0"/>
        </a:xfrm>
      </p:grpSpPr>
      <p:sp>
        <p:nvSpPr>
          <p:cNvPr id="142" name="Google Shape;142;p23"/>
          <p:cNvSpPr txBox="1"/>
          <p:nvPr>
            <p:ph idx="4294967295" type="body"/>
          </p:nvPr>
        </p:nvSpPr>
        <p:spPr>
          <a:xfrm>
            <a:off x="808900" y="618600"/>
            <a:ext cx="7157100" cy="335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fr" sz="2400">
                <a:solidFill>
                  <a:srgbClr val="000000"/>
                </a:solidFill>
                <a:latin typeface="Raleway"/>
                <a:ea typeface="Raleway"/>
                <a:cs typeface="Raleway"/>
                <a:sym typeface="Raleway"/>
              </a:rPr>
              <a:t>Webographie :</a:t>
            </a:r>
            <a:endParaRPr sz="2400">
              <a:solidFill>
                <a:srgbClr val="000000"/>
              </a:solidFill>
              <a:latin typeface="Raleway"/>
              <a:ea typeface="Raleway"/>
              <a:cs typeface="Raleway"/>
              <a:sym typeface="Raleway"/>
            </a:endParaRPr>
          </a:p>
          <a:p>
            <a:pPr indent="0" lvl="0" marL="0" rtl="0" algn="ctr">
              <a:lnSpc>
                <a:spcPct val="100000"/>
              </a:lnSpc>
              <a:spcBef>
                <a:spcPts val="1200"/>
              </a:spcBef>
              <a:spcAft>
                <a:spcPts val="0"/>
              </a:spcAft>
              <a:buNone/>
            </a:pPr>
            <a:r>
              <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3"/>
              </a:rPr>
              <a:t>https://fr.wikipedia.org/wiki/Syst%C3%A8me_de_suivi_des_bugs</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4"/>
              </a:rPr>
              <a:t>https://www.atlassian.com/fr/software/jira/bug-tracking</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5"/>
              </a:rPr>
              <a:t>https://fr.wikipedia.org/wiki/Mantis_Bug_Tracker</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6"/>
              </a:rPr>
              <a:t>https://www.mantisbt.org/download.php</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7"/>
              </a:rPr>
              <a:t>https://fr.wikipedia.org/wiki/Syst%C3%A8me_de_suivi_des_bugs#Principe_des_tickets</a:t>
            </a:r>
            <a:endParaRPr sz="2400">
              <a:solidFill>
                <a:srgbClr val="000000"/>
              </a:solidFill>
              <a:latin typeface="Raleway"/>
              <a:ea typeface="Raleway"/>
              <a:cs typeface="Raleway"/>
              <a:sym typeface="Raleway"/>
            </a:endParaRPr>
          </a:p>
          <a:p>
            <a:pPr indent="0" lvl="0" marL="0" rtl="0" algn="l">
              <a:lnSpc>
                <a:spcPct val="100000"/>
              </a:lnSpc>
              <a:spcBef>
                <a:spcPts val="1200"/>
              </a:spcBef>
              <a:spcAft>
                <a:spcPts val="0"/>
              </a:spcAft>
              <a:buNone/>
            </a:pPr>
            <a:r>
              <a:rPr lang="fr" sz="1100" u="sng">
                <a:solidFill>
                  <a:schemeClr val="hlink"/>
                </a:solidFill>
                <a:latin typeface="Arial"/>
                <a:ea typeface="Arial"/>
                <a:cs typeface="Arial"/>
                <a:sym typeface="Arial"/>
                <a:hlinkClick r:id="rId8"/>
              </a:rPr>
              <a:t>https://docs.microsoft.com/en-us/azure/devops/boards/backlogs/manage-bugs?view=azure-devops&amp;tabs=new-web-form</a:t>
            </a:r>
            <a:endParaRPr sz="2400">
              <a:solidFill>
                <a:srgbClr val="000000"/>
              </a:solidFill>
              <a:latin typeface="Raleway"/>
              <a:ea typeface="Raleway"/>
              <a:cs typeface="Raleway"/>
              <a:sym typeface="Raleway"/>
            </a:endParaRPr>
          </a:p>
          <a:p>
            <a:pPr indent="0" lvl="0" marL="0" rtl="0" algn="ctr">
              <a:lnSpc>
                <a:spcPct val="100000"/>
              </a:lnSpc>
              <a:spcBef>
                <a:spcPts val="1200"/>
              </a:spcBef>
              <a:spcAft>
                <a:spcPts val="1200"/>
              </a:spcAft>
              <a:buNone/>
            </a:pPr>
            <a:r>
              <a:t/>
            </a:r>
            <a:endParaRPr sz="2400">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orceau de bande adhésive tenant une note sur la diapositive&#10;"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fr" sz="3000">
                <a:solidFill>
                  <a:schemeClr val="lt2"/>
                </a:solidFill>
                <a:latin typeface="Raleway"/>
                <a:ea typeface="Raleway"/>
                <a:cs typeface="Raleway"/>
                <a:sym typeface="Raleway"/>
              </a:rPr>
              <a:t>Plan</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909225" y="1607450"/>
            <a:ext cx="3593100" cy="3327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Raleway"/>
              <a:buChar char="➔"/>
            </a:pPr>
            <a:r>
              <a:rPr lang="fr" sz="1200">
                <a:latin typeface="Raleway"/>
                <a:ea typeface="Raleway"/>
                <a:cs typeface="Raleway"/>
                <a:sym typeface="Raleway"/>
              </a:rPr>
              <a:t>Introduction</a:t>
            </a:r>
            <a:endParaRPr sz="1200">
              <a:latin typeface="Raleway"/>
              <a:ea typeface="Raleway"/>
              <a:cs typeface="Raleway"/>
              <a:sym typeface="Raleway"/>
            </a:endParaRPr>
          </a:p>
          <a:p>
            <a:pPr indent="-317500" lvl="0" marL="457200" rtl="0" algn="l">
              <a:lnSpc>
                <a:spcPct val="100000"/>
              </a:lnSpc>
              <a:spcBef>
                <a:spcPts val="700"/>
              </a:spcBef>
              <a:spcAft>
                <a:spcPts val="0"/>
              </a:spcAft>
              <a:buSzPts val="1400"/>
              <a:buFont typeface="Raleway"/>
              <a:buChar char="➔"/>
            </a:pPr>
            <a:r>
              <a:rPr lang="fr" sz="1200">
                <a:latin typeface="Raleway"/>
                <a:ea typeface="Raleway"/>
                <a:cs typeface="Raleway"/>
                <a:sym typeface="Raleway"/>
              </a:rPr>
              <a:t>MantisBT : Définition</a:t>
            </a:r>
            <a:endParaRPr sz="1200">
              <a:latin typeface="Raleway"/>
              <a:ea typeface="Raleway"/>
              <a:cs typeface="Raleway"/>
              <a:sym typeface="Raleway"/>
            </a:endParaRPr>
          </a:p>
          <a:p>
            <a:pPr indent="-304800" lvl="0" marL="457200" rtl="0" algn="l">
              <a:lnSpc>
                <a:spcPct val="100000"/>
              </a:lnSpc>
              <a:spcBef>
                <a:spcPts val="700"/>
              </a:spcBef>
              <a:spcAft>
                <a:spcPts val="0"/>
              </a:spcAft>
              <a:buSzPts val="1200"/>
              <a:buFont typeface="Raleway"/>
              <a:buChar char="➔"/>
            </a:pPr>
            <a:r>
              <a:rPr lang="fr" sz="1200">
                <a:latin typeface="Raleway"/>
                <a:ea typeface="Raleway"/>
                <a:cs typeface="Raleway"/>
                <a:sym typeface="Raleway"/>
              </a:rPr>
              <a:t>Installation</a:t>
            </a:r>
            <a:endParaRPr sz="1200">
              <a:latin typeface="Raleway"/>
              <a:ea typeface="Raleway"/>
              <a:cs typeface="Raleway"/>
              <a:sym typeface="Raleway"/>
            </a:endParaRPr>
          </a:p>
          <a:p>
            <a:pPr indent="-304800" lvl="0" marL="457200" rtl="0" algn="l">
              <a:lnSpc>
                <a:spcPct val="100000"/>
              </a:lnSpc>
              <a:spcBef>
                <a:spcPts val="700"/>
              </a:spcBef>
              <a:spcAft>
                <a:spcPts val="0"/>
              </a:spcAft>
              <a:buSzPts val="1200"/>
              <a:buFont typeface="Raleway"/>
              <a:buChar char="➔"/>
            </a:pPr>
            <a:r>
              <a:rPr lang="fr" sz="1200">
                <a:latin typeface="Raleway"/>
                <a:ea typeface="Raleway"/>
                <a:cs typeface="Raleway"/>
                <a:sym typeface="Raleway"/>
              </a:rPr>
              <a:t>Pourquoi MantisBT ?</a:t>
            </a:r>
            <a:endParaRPr sz="1200">
              <a:latin typeface="Raleway"/>
              <a:ea typeface="Raleway"/>
              <a:cs typeface="Raleway"/>
              <a:sym typeface="Raleway"/>
            </a:endParaRPr>
          </a:p>
          <a:p>
            <a:pPr indent="-304800" lvl="0" marL="457200" rtl="0" algn="l">
              <a:lnSpc>
                <a:spcPct val="100000"/>
              </a:lnSpc>
              <a:spcBef>
                <a:spcPts val="700"/>
              </a:spcBef>
              <a:spcAft>
                <a:spcPts val="0"/>
              </a:spcAft>
              <a:buSzPts val="1200"/>
              <a:buFont typeface="Raleway"/>
              <a:buChar char="➔"/>
            </a:pPr>
            <a:r>
              <a:rPr lang="fr" sz="1200">
                <a:latin typeface="Raleway"/>
                <a:ea typeface="Raleway"/>
                <a:cs typeface="Raleway"/>
                <a:sym typeface="Raleway"/>
              </a:rPr>
              <a:t>Principe des tickets</a:t>
            </a:r>
            <a:endParaRPr sz="1200">
              <a:latin typeface="Raleway"/>
              <a:ea typeface="Raleway"/>
              <a:cs typeface="Raleway"/>
              <a:sym typeface="Raleway"/>
            </a:endParaRPr>
          </a:p>
          <a:p>
            <a:pPr indent="-304800" lvl="0" marL="457200" rtl="0" algn="l">
              <a:lnSpc>
                <a:spcPct val="100000"/>
              </a:lnSpc>
              <a:spcBef>
                <a:spcPts val="700"/>
              </a:spcBef>
              <a:spcAft>
                <a:spcPts val="0"/>
              </a:spcAft>
              <a:buSzPts val="1200"/>
              <a:buFont typeface="Raleway"/>
              <a:buChar char="➔"/>
            </a:pPr>
            <a:r>
              <a:rPr lang="fr" sz="1200">
                <a:latin typeface="Raleway"/>
                <a:ea typeface="Raleway"/>
                <a:cs typeface="Raleway"/>
                <a:sym typeface="Raleway"/>
              </a:rPr>
              <a:t>Fonctionnement et usage</a:t>
            </a:r>
            <a:endParaRPr sz="1200">
              <a:latin typeface="Raleway"/>
              <a:ea typeface="Raleway"/>
              <a:cs typeface="Raleway"/>
              <a:sym typeface="Raleway"/>
            </a:endParaRPr>
          </a:p>
          <a:p>
            <a:pPr indent="-304800" lvl="0" marL="457200" rtl="0" algn="l">
              <a:lnSpc>
                <a:spcPct val="100000"/>
              </a:lnSpc>
              <a:spcBef>
                <a:spcPts val="700"/>
              </a:spcBef>
              <a:spcAft>
                <a:spcPts val="0"/>
              </a:spcAft>
              <a:buSzPts val="1200"/>
              <a:buFont typeface="Raleway"/>
              <a:buChar char="➔"/>
            </a:pPr>
            <a:r>
              <a:rPr lang="fr" sz="1200">
                <a:latin typeface="Raleway"/>
                <a:ea typeface="Raleway"/>
                <a:cs typeface="Raleway"/>
                <a:sym typeface="Raleway"/>
              </a:rPr>
              <a:t>Partie TP (vidéo démonstration)</a:t>
            </a:r>
            <a:endParaRPr sz="1200">
              <a:latin typeface="Raleway"/>
              <a:ea typeface="Raleway"/>
              <a:cs typeface="Raleway"/>
              <a:sym typeface="Raleway"/>
            </a:endParaRPr>
          </a:p>
          <a:p>
            <a:pPr indent="0" lvl="0" marL="457200" rtl="0" algn="l">
              <a:lnSpc>
                <a:spcPct val="100000"/>
              </a:lnSpc>
              <a:spcBef>
                <a:spcPts val="700"/>
              </a:spcBef>
              <a:spcAft>
                <a:spcPts val="700"/>
              </a:spcAft>
              <a:buNone/>
            </a:pPr>
            <a:r>
              <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382900" y="337675"/>
            <a:ext cx="6557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3600">
                <a:solidFill>
                  <a:schemeClr val="dk1"/>
                </a:solidFill>
              </a:rPr>
              <a:t>Qu’est ce qu’un bug tracker ?</a:t>
            </a:r>
            <a:endParaRPr sz="2400"/>
          </a:p>
        </p:txBody>
      </p:sp>
      <p:sp>
        <p:nvSpPr>
          <p:cNvPr id="87" name="Google Shape;87;p15"/>
          <p:cNvSpPr txBox="1"/>
          <p:nvPr>
            <p:ph idx="4294967295" type="title"/>
          </p:nvPr>
        </p:nvSpPr>
        <p:spPr>
          <a:xfrm>
            <a:off x="1056275" y="1480150"/>
            <a:ext cx="2269800" cy="255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fr" sz="1800">
                <a:solidFill>
                  <a:srgbClr val="000000"/>
                </a:solidFill>
                <a:highlight>
                  <a:schemeClr val="lt1"/>
                </a:highlight>
                <a:latin typeface="Comfortaa"/>
                <a:ea typeface="Comfortaa"/>
                <a:cs typeface="Comfortaa"/>
                <a:sym typeface="Comfortaa"/>
              </a:rPr>
              <a:t>Les logiciels de suivi des bugs et des tickets permettent aux équipes d'identifier, de consigner et de suivre les bugs dans leurs logiciels.</a:t>
            </a:r>
            <a:endParaRPr b="0" sz="1800">
              <a:solidFill>
                <a:srgbClr val="000000"/>
              </a:solidFill>
              <a:highlight>
                <a:schemeClr val="lt1"/>
              </a:highlight>
              <a:latin typeface="Comfortaa"/>
              <a:ea typeface="Comfortaa"/>
              <a:cs typeface="Comfortaa"/>
              <a:sym typeface="Comfortaa"/>
            </a:endParaRPr>
          </a:p>
          <a:p>
            <a:pPr indent="0" lvl="0" marL="0" rtl="0" algn="l">
              <a:lnSpc>
                <a:spcPct val="115000"/>
              </a:lnSpc>
              <a:spcBef>
                <a:spcPts val="1600"/>
              </a:spcBef>
              <a:spcAft>
                <a:spcPts val="0"/>
              </a:spcAft>
              <a:buNone/>
            </a:pPr>
            <a:r>
              <a:t/>
            </a:r>
            <a:endParaRPr b="0" sz="1800">
              <a:solidFill>
                <a:srgbClr val="000000"/>
              </a:solidFill>
              <a:highlight>
                <a:schemeClr val="lt1"/>
              </a:highlight>
              <a:latin typeface="Roboto"/>
              <a:ea typeface="Roboto"/>
              <a:cs typeface="Roboto"/>
              <a:sym typeface="Roboto"/>
            </a:endParaRPr>
          </a:p>
          <a:p>
            <a:pPr indent="0" lvl="0" marL="0" rtl="0" algn="l">
              <a:lnSpc>
                <a:spcPct val="115000"/>
              </a:lnSpc>
              <a:spcBef>
                <a:spcPts val="1600"/>
              </a:spcBef>
              <a:spcAft>
                <a:spcPts val="0"/>
              </a:spcAft>
              <a:buNone/>
            </a:pPr>
            <a:r>
              <a:t/>
            </a:r>
            <a:endParaRPr b="0" sz="1800">
              <a:solidFill>
                <a:srgbClr val="000000"/>
              </a:solidFill>
              <a:highlight>
                <a:schemeClr val="lt1"/>
              </a:highlight>
              <a:latin typeface="Roboto"/>
              <a:ea typeface="Roboto"/>
              <a:cs typeface="Roboto"/>
              <a:sym typeface="Roboto"/>
            </a:endParaRPr>
          </a:p>
          <a:p>
            <a:pPr indent="0" lvl="0" marL="0" rtl="0" algn="l">
              <a:lnSpc>
                <a:spcPct val="115000"/>
              </a:lnSpc>
              <a:spcBef>
                <a:spcPts val="1600"/>
              </a:spcBef>
              <a:spcAft>
                <a:spcPts val="1600"/>
              </a:spcAft>
              <a:buNone/>
            </a:pPr>
            <a:r>
              <a:t/>
            </a:r>
            <a:endParaRPr b="0" sz="1800">
              <a:solidFill>
                <a:srgbClr val="B3C8DB"/>
              </a:solidFill>
              <a:highlight>
                <a:srgbClr val="181A1B"/>
              </a:highlight>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4197175" y="1480150"/>
            <a:ext cx="4545652" cy="255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256213" y="5829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600">
                <a:solidFill>
                  <a:srgbClr val="274E13"/>
                </a:solidFill>
              </a:rPr>
              <a:t>MantisBT</a:t>
            </a:r>
            <a:endParaRPr sz="3600">
              <a:solidFill>
                <a:srgbClr val="274E13"/>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p:txBody>
      </p:sp>
      <p:pic>
        <p:nvPicPr>
          <p:cNvPr id="94" name="Google Shape;94;p16"/>
          <p:cNvPicPr preferRelativeResize="0"/>
          <p:nvPr/>
        </p:nvPicPr>
        <p:blipFill>
          <a:blip r:embed="rId3">
            <a:alphaModFix/>
          </a:blip>
          <a:stretch>
            <a:fillRect/>
          </a:stretch>
        </p:blipFill>
        <p:spPr>
          <a:xfrm>
            <a:off x="3194238" y="369650"/>
            <a:ext cx="2755525" cy="2755525"/>
          </a:xfrm>
          <a:prstGeom prst="rect">
            <a:avLst/>
          </a:prstGeom>
          <a:noFill/>
          <a:ln>
            <a:noFill/>
          </a:ln>
        </p:spPr>
      </p:pic>
      <p:sp>
        <p:nvSpPr>
          <p:cNvPr id="95" name="Google Shape;95;p16"/>
          <p:cNvSpPr txBox="1"/>
          <p:nvPr/>
        </p:nvSpPr>
        <p:spPr>
          <a:xfrm>
            <a:off x="1078375" y="2624225"/>
            <a:ext cx="7098300" cy="16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800">
                <a:solidFill>
                  <a:srgbClr val="222222"/>
                </a:solidFill>
                <a:latin typeface="Comfortaa"/>
                <a:ea typeface="Comfortaa"/>
                <a:cs typeface="Comfortaa"/>
                <a:sym typeface="Comfortaa"/>
              </a:rPr>
              <a:t>Mantis est un système de suivi des bugs basé sur une interface web. Il est écrit en PHP et requiert une base de données (MySQL, SQL Server, PostgreSQL, Oracle ou MariaDB) supportée et un serveur web.</a:t>
            </a:r>
            <a:endParaRPr sz="1800">
              <a:latin typeface="Comfortaa"/>
              <a:ea typeface="Comfortaa"/>
              <a:cs typeface="Comfortaa"/>
              <a:sym typeface="Comfortaa"/>
            </a:endParaRPr>
          </a:p>
        </p:txBody>
      </p:sp>
      <p:sp>
        <p:nvSpPr>
          <p:cNvPr id="96" name="Google Shape;96;p16"/>
          <p:cNvSpPr txBox="1"/>
          <p:nvPr/>
        </p:nvSpPr>
        <p:spPr>
          <a:xfrm>
            <a:off x="975550" y="2037150"/>
            <a:ext cx="36441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00" name="Shape 100"/>
        <p:cNvGrpSpPr/>
        <p:nvPr/>
      </p:nvGrpSpPr>
      <p:grpSpPr>
        <a:xfrm>
          <a:off x="0" y="0"/>
          <a:ext cx="0" cy="0"/>
          <a:chOff x="0" y="0"/>
          <a:chExt cx="0" cy="0"/>
        </a:xfrm>
      </p:grpSpPr>
      <p:sp>
        <p:nvSpPr>
          <p:cNvPr id="101" name="Google Shape;101;p17"/>
          <p:cNvSpPr txBox="1"/>
          <p:nvPr>
            <p:ph idx="4294967295" type="title"/>
          </p:nvPr>
        </p:nvSpPr>
        <p:spPr>
          <a:xfrm>
            <a:off x="382900" y="337675"/>
            <a:ext cx="6557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2400"/>
              <a:t>Installation : </a:t>
            </a:r>
            <a:endParaRPr sz="2400"/>
          </a:p>
        </p:txBody>
      </p:sp>
      <p:sp>
        <p:nvSpPr>
          <p:cNvPr id="102" name="Google Shape;102;p17"/>
          <p:cNvSpPr txBox="1"/>
          <p:nvPr>
            <p:ph idx="4294967295" type="title"/>
          </p:nvPr>
        </p:nvSpPr>
        <p:spPr>
          <a:xfrm>
            <a:off x="1056275" y="1480150"/>
            <a:ext cx="4486800" cy="255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fr" sz="2400" u="sng">
                <a:solidFill>
                  <a:srgbClr val="000000"/>
                </a:solidFill>
                <a:latin typeface="Comfortaa"/>
                <a:ea typeface="Comfortaa"/>
                <a:cs typeface="Comfortaa"/>
                <a:sym typeface="Comfortaa"/>
              </a:rPr>
              <a:t>Prérequis : </a:t>
            </a:r>
            <a:endParaRPr b="0" sz="2400" u="sng">
              <a:solidFill>
                <a:srgbClr val="000000"/>
              </a:solidFill>
              <a:latin typeface="Comfortaa"/>
              <a:ea typeface="Comfortaa"/>
              <a:cs typeface="Comfortaa"/>
              <a:sym typeface="Comfortaa"/>
            </a:endParaRPr>
          </a:p>
          <a:p>
            <a:pPr indent="-381000" lvl="0" marL="457200" rtl="0" algn="l">
              <a:lnSpc>
                <a:spcPct val="115000"/>
              </a:lnSpc>
              <a:spcBef>
                <a:spcPts val="1600"/>
              </a:spcBef>
              <a:spcAft>
                <a:spcPts val="0"/>
              </a:spcAft>
              <a:buClr>
                <a:srgbClr val="000000"/>
              </a:buClr>
              <a:buSzPts val="2400"/>
              <a:buFont typeface="Comfortaa"/>
              <a:buChar char="-"/>
            </a:pPr>
            <a:r>
              <a:rPr b="0" lang="fr" sz="2400">
                <a:solidFill>
                  <a:srgbClr val="000000"/>
                </a:solidFill>
                <a:latin typeface="Comfortaa"/>
                <a:ea typeface="Comfortaa"/>
                <a:cs typeface="Comfortaa"/>
                <a:sym typeface="Comfortaa"/>
              </a:rPr>
              <a:t>OS</a:t>
            </a:r>
            <a:endParaRPr b="0" sz="2400">
              <a:solidFill>
                <a:srgbClr val="000000"/>
              </a:solidFill>
              <a:latin typeface="Comfortaa"/>
              <a:ea typeface="Comfortaa"/>
              <a:cs typeface="Comfortaa"/>
              <a:sym typeface="Comfortaa"/>
            </a:endParaRPr>
          </a:p>
          <a:p>
            <a:pPr indent="-381000" lvl="0" marL="457200" rtl="0" algn="l">
              <a:lnSpc>
                <a:spcPct val="115000"/>
              </a:lnSpc>
              <a:spcBef>
                <a:spcPts val="0"/>
              </a:spcBef>
              <a:spcAft>
                <a:spcPts val="0"/>
              </a:spcAft>
              <a:buClr>
                <a:srgbClr val="000000"/>
              </a:buClr>
              <a:buSzPts val="2400"/>
              <a:buFont typeface="Comfortaa"/>
              <a:buChar char="-"/>
            </a:pPr>
            <a:r>
              <a:rPr b="0" lang="fr" sz="2400">
                <a:solidFill>
                  <a:srgbClr val="000000"/>
                </a:solidFill>
                <a:latin typeface="Comfortaa"/>
                <a:ea typeface="Comfortaa"/>
                <a:cs typeface="Comfortaa"/>
                <a:sym typeface="Comfortaa"/>
              </a:rPr>
              <a:t>Serveur Apache </a:t>
            </a:r>
            <a:endParaRPr b="0" sz="2400">
              <a:solidFill>
                <a:srgbClr val="000000"/>
              </a:solidFill>
              <a:latin typeface="Comfortaa"/>
              <a:ea typeface="Comfortaa"/>
              <a:cs typeface="Comfortaa"/>
              <a:sym typeface="Comfortaa"/>
            </a:endParaRPr>
          </a:p>
          <a:p>
            <a:pPr indent="-381000" lvl="0" marL="457200" rtl="0" algn="l">
              <a:lnSpc>
                <a:spcPct val="115000"/>
              </a:lnSpc>
              <a:spcBef>
                <a:spcPts val="0"/>
              </a:spcBef>
              <a:spcAft>
                <a:spcPts val="0"/>
              </a:spcAft>
              <a:buClr>
                <a:srgbClr val="000000"/>
              </a:buClr>
              <a:buSzPts val="2400"/>
              <a:buFont typeface="Comfortaa"/>
              <a:buChar char="-"/>
            </a:pPr>
            <a:r>
              <a:rPr b="0" lang="fr" sz="2400">
                <a:solidFill>
                  <a:srgbClr val="000000"/>
                </a:solidFill>
                <a:latin typeface="Comfortaa"/>
                <a:ea typeface="Comfortaa"/>
                <a:cs typeface="Comfortaa"/>
                <a:sym typeface="Comfortaa"/>
              </a:rPr>
              <a:t>BDD MySql</a:t>
            </a:r>
            <a:endParaRPr b="0" sz="2400">
              <a:solidFill>
                <a:srgbClr val="000000"/>
              </a:solidFill>
              <a:latin typeface="Comfortaa"/>
              <a:ea typeface="Comfortaa"/>
              <a:cs typeface="Comfortaa"/>
              <a:sym typeface="Comfortaa"/>
            </a:endParaRPr>
          </a:p>
          <a:p>
            <a:pPr indent="0" lvl="0" marL="0" rtl="0" algn="l">
              <a:lnSpc>
                <a:spcPct val="115000"/>
              </a:lnSpc>
              <a:spcBef>
                <a:spcPts val="1600"/>
              </a:spcBef>
              <a:spcAft>
                <a:spcPts val="0"/>
              </a:spcAft>
              <a:buNone/>
            </a:pPr>
            <a:r>
              <a:rPr b="0" lang="fr" sz="2400">
                <a:solidFill>
                  <a:srgbClr val="000000"/>
                </a:solidFill>
                <a:latin typeface="Comfortaa"/>
                <a:ea typeface="Comfortaa"/>
                <a:cs typeface="Comfortaa"/>
                <a:sym typeface="Comfortaa"/>
              </a:rPr>
              <a:t>Donc WAMP, XAMPP, ou LAMP.</a:t>
            </a:r>
            <a:endParaRPr b="0" sz="2400">
              <a:solidFill>
                <a:srgbClr val="000000"/>
              </a:solidFill>
              <a:latin typeface="Comfortaa"/>
              <a:ea typeface="Comfortaa"/>
              <a:cs typeface="Comfortaa"/>
              <a:sym typeface="Comfortaa"/>
            </a:endParaRPr>
          </a:p>
          <a:p>
            <a:pPr indent="0" lvl="0" marL="0" rtl="0" algn="l">
              <a:lnSpc>
                <a:spcPct val="115000"/>
              </a:lnSpc>
              <a:spcBef>
                <a:spcPts val="1600"/>
              </a:spcBef>
              <a:spcAft>
                <a:spcPts val="1600"/>
              </a:spcAft>
              <a:buNone/>
            </a:pPr>
            <a:r>
              <a:t/>
            </a:r>
            <a:endParaRPr b="0" sz="1800">
              <a:solidFill>
                <a:srgbClr val="B3C8DB"/>
              </a:solidFill>
              <a:highlight>
                <a:srgbClr val="181A1B"/>
              </a:highlight>
              <a:latin typeface="Roboto"/>
              <a:ea typeface="Roboto"/>
              <a:cs typeface="Roboto"/>
              <a:sym typeface="Roboto"/>
            </a:endParaRPr>
          </a:p>
        </p:txBody>
      </p:sp>
      <p:pic>
        <p:nvPicPr>
          <p:cNvPr id="103" name="Google Shape;103;p17"/>
          <p:cNvPicPr preferRelativeResize="0"/>
          <p:nvPr/>
        </p:nvPicPr>
        <p:blipFill>
          <a:blip r:embed="rId3">
            <a:alphaModFix/>
          </a:blip>
          <a:stretch>
            <a:fillRect/>
          </a:stretch>
        </p:blipFill>
        <p:spPr>
          <a:xfrm>
            <a:off x="4039124" y="600926"/>
            <a:ext cx="4342002" cy="17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283099" y="4835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74E13"/>
                </a:solidFill>
              </a:rPr>
              <a:t>Pourquoi MantisBT</a:t>
            </a:r>
            <a:endParaRPr>
              <a:solidFill>
                <a:srgbClr val="274E13"/>
              </a:solidFill>
            </a:endParaRPr>
          </a:p>
          <a:p>
            <a:pPr indent="0" lvl="0" marL="0" rtl="0" algn="l">
              <a:spcBef>
                <a:spcPts val="1000"/>
              </a:spcBef>
              <a:spcAft>
                <a:spcPts val="0"/>
              </a:spcAft>
              <a:buNone/>
            </a:pPr>
            <a:r>
              <a:rPr b="0" lang="fr" sz="2400">
                <a:solidFill>
                  <a:srgbClr val="222222"/>
                </a:solidFill>
                <a:latin typeface="Arial"/>
                <a:ea typeface="Arial"/>
                <a:cs typeface="Arial"/>
                <a:sym typeface="Arial"/>
              </a:rPr>
              <a:t> </a:t>
            </a:r>
            <a:r>
              <a:rPr b="0" lang="fr" sz="2400">
                <a:solidFill>
                  <a:srgbClr val="222222"/>
                </a:solidFill>
                <a:latin typeface="Comfortaa"/>
                <a:ea typeface="Comfortaa"/>
                <a:cs typeface="Comfortaa"/>
                <a:sym typeface="Comfortaa"/>
              </a:rPr>
              <a:t>Le déclarant de l'anomalie peut s'informer à tout moment via le serveur Web de l'avancement du traitement de son problème. </a:t>
            </a:r>
            <a:endParaRPr b="0" sz="2400">
              <a:solidFill>
                <a:srgbClr val="222222"/>
              </a:solidFill>
              <a:latin typeface="Comfortaa"/>
              <a:ea typeface="Comfortaa"/>
              <a:cs typeface="Comfortaa"/>
              <a:sym typeface="Comfortaa"/>
            </a:endParaRPr>
          </a:p>
          <a:p>
            <a:pPr indent="0" lvl="0" marL="0" rtl="0" algn="l">
              <a:spcBef>
                <a:spcPts val="1000"/>
              </a:spcBef>
              <a:spcAft>
                <a:spcPts val="0"/>
              </a:spcAft>
              <a:buNone/>
            </a:pPr>
            <a:r>
              <a:t/>
            </a:r>
            <a:endParaRPr b="0" sz="2400">
              <a:solidFill>
                <a:srgbClr val="222222"/>
              </a:solidFill>
              <a:latin typeface="Comfortaa"/>
              <a:ea typeface="Comfortaa"/>
              <a:cs typeface="Comfortaa"/>
              <a:sym typeface="Comfortaa"/>
            </a:endParaRPr>
          </a:p>
          <a:p>
            <a:pPr indent="0" lvl="0" marL="0" rtl="0" algn="l">
              <a:spcBef>
                <a:spcPts val="1000"/>
              </a:spcBef>
              <a:spcAft>
                <a:spcPts val="1000"/>
              </a:spcAft>
              <a:buNone/>
            </a:pPr>
            <a:r>
              <a:rPr b="0" lang="fr" sz="2400">
                <a:solidFill>
                  <a:srgbClr val="222222"/>
                </a:solidFill>
                <a:latin typeface="Comfortaa"/>
                <a:ea typeface="Comfortaa"/>
                <a:cs typeface="Comfortaa"/>
                <a:sym typeface="Comfortaa"/>
              </a:rPr>
              <a:t>Il suit le principe des tickets.</a:t>
            </a:r>
            <a:endParaRPr b="0" sz="2400">
              <a:solidFill>
                <a:srgbClr val="222222"/>
              </a:solidFill>
              <a:latin typeface="Comfortaa"/>
              <a:ea typeface="Comfortaa"/>
              <a:cs typeface="Comfortaa"/>
              <a:sym typeface="Comfortaa"/>
            </a:endParaRPr>
          </a:p>
        </p:txBody>
      </p:sp>
      <p:grpSp>
        <p:nvGrpSpPr>
          <p:cNvPr id="109" name="Google Shape;109;p18"/>
          <p:cNvGrpSpPr/>
          <p:nvPr/>
        </p:nvGrpSpPr>
        <p:grpSpPr>
          <a:xfrm>
            <a:off x="6781388" y="2464035"/>
            <a:ext cx="2212050" cy="2537076"/>
            <a:chOff x="6803275" y="395363"/>
            <a:chExt cx="2212050" cy="2537076"/>
          </a:xfrm>
        </p:grpSpPr>
        <p:pic>
          <p:nvPicPr>
            <p:cNvPr id="110" name="Google Shape;110;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Morceau de bande adhésive tenant une note sur la diapositive" id="111" name="Google Shape;111;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2" name="Google Shape;112;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fr" sz="1100">
                  <a:solidFill>
                    <a:srgbClr val="6AA84F"/>
                  </a:solidFill>
                  <a:latin typeface="Comfortaa"/>
                  <a:ea typeface="Comfortaa"/>
                  <a:cs typeface="Comfortaa"/>
                  <a:sym typeface="Comfortaa"/>
                </a:rPr>
                <a:t>Concurrents </a:t>
              </a:r>
              <a:endParaRPr b="1" sz="1100">
                <a:solidFill>
                  <a:srgbClr val="6AA84F"/>
                </a:solidFill>
                <a:latin typeface="Comfortaa"/>
                <a:ea typeface="Comfortaa"/>
                <a:cs typeface="Comfortaa"/>
                <a:sym typeface="Comfortaa"/>
              </a:endParaRPr>
            </a:p>
            <a:p>
              <a:pPr indent="0" lvl="0" marL="0" rtl="0" algn="l">
                <a:spcBef>
                  <a:spcPts val="800"/>
                </a:spcBef>
                <a:spcAft>
                  <a:spcPts val="0"/>
                </a:spcAft>
                <a:buClr>
                  <a:schemeClr val="dk2"/>
                </a:buClr>
                <a:buSzPts val="1100"/>
                <a:buFont typeface="Arial"/>
                <a:buNone/>
              </a:pPr>
              <a:r>
                <a:rPr b="1" lang="fr" sz="1100">
                  <a:solidFill>
                    <a:srgbClr val="6AA84F"/>
                  </a:solidFill>
                  <a:latin typeface="Comfortaa"/>
                  <a:ea typeface="Comfortaa"/>
                  <a:cs typeface="Comfortaa"/>
                  <a:sym typeface="Comfortaa"/>
                </a:rPr>
                <a:t>populaires : </a:t>
              </a:r>
              <a:endParaRPr b="1" sz="1100">
                <a:solidFill>
                  <a:srgbClr val="6AA84F"/>
                </a:solidFill>
                <a:latin typeface="Comfortaa"/>
                <a:ea typeface="Comfortaa"/>
                <a:cs typeface="Comfortaa"/>
                <a:sym typeface="Comfortaa"/>
              </a:endParaRPr>
            </a:p>
            <a:p>
              <a:pPr indent="0" lvl="0" marL="0" rtl="0" algn="l">
                <a:lnSpc>
                  <a:spcPct val="115000"/>
                </a:lnSpc>
                <a:spcBef>
                  <a:spcPts val="800"/>
                </a:spcBef>
                <a:spcAft>
                  <a:spcPts val="0"/>
                </a:spcAft>
                <a:buNone/>
              </a:pPr>
              <a:r>
                <a:rPr lang="fr" sz="1100">
                  <a:solidFill>
                    <a:srgbClr val="222222"/>
                  </a:solidFill>
                  <a:highlight>
                    <a:srgbClr val="FFFFFF"/>
                  </a:highlight>
                  <a:latin typeface="Comfortaa"/>
                  <a:ea typeface="Comfortaa"/>
                  <a:cs typeface="Comfortaa"/>
                  <a:sym typeface="Comfortaa"/>
                </a:rPr>
                <a:t>Bugzilla </a:t>
              </a:r>
              <a:endParaRPr sz="1100">
                <a:solidFill>
                  <a:srgbClr val="222222"/>
                </a:solidFill>
                <a:highlight>
                  <a:srgbClr val="FFFFFF"/>
                </a:highlight>
                <a:latin typeface="Comfortaa"/>
                <a:ea typeface="Comfortaa"/>
                <a:cs typeface="Comfortaa"/>
                <a:sym typeface="Comfortaa"/>
              </a:endParaRPr>
            </a:p>
            <a:p>
              <a:pPr indent="0" lvl="0" marL="0" rtl="0" algn="l">
                <a:lnSpc>
                  <a:spcPct val="115000"/>
                </a:lnSpc>
                <a:spcBef>
                  <a:spcPts val="600"/>
                </a:spcBef>
                <a:spcAft>
                  <a:spcPts val="0"/>
                </a:spcAft>
                <a:buNone/>
              </a:pPr>
              <a:r>
                <a:rPr lang="fr" sz="1100">
                  <a:solidFill>
                    <a:srgbClr val="222222"/>
                  </a:solidFill>
                  <a:highlight>
                    <a:srgbClr val="FFFFFF"/>
                  </a:highlight>
                  <a:latin typeface="Comfortaa"/>
                  <a:ea typeface="Comfortaa"/>
                  <a:cs typeface="Comfortaa"/>
                  <a:sym typeface="Comfortaa"/>
                </a:rPr>
                <a:t>Redmine </a:t>
              </a:r>
              <a:endParaRPr sz="1100">
                <a:solidFill>
                  <a:srgbClr val="222222"/>
                </a:solidFill>
                <a:highlight>
                  <a:srgbClr val="FFFFFF"/>
                </a:highlight>
                <a:latin typeface="Comfortaa"/>
                <a:ea typeface="Comfortaa"/>
                <a:cs typeface="Comfortaa"/>
                <a:sym typeface="Comfortaa"/>
              </a:endParaRPr>
            </a:p>
            <a:p>
              <a:pPr indent="0" lvl="0" marL="0" rtl="0" algn="l">
                <a:lnSpc>
                  <a:spcPct val="115000"/>
                </a:lnSpc>
                <a:spcBef>
                  <a:spcPts val="600"/>
                </a:spcBef>
                <a:spcAft>
                  <a:spcPts val="0"/>
                </a:spcAft>
                <a:buNone/>
              </a:pPr>
              <a:r>
                <a:rPr lang="fr" sz="1100">
                  <a:solidFill>
                    <a:srgbClr val="222222"/>
                  </a:solidFill>
                  <a:highlight>
                    <a:srgbClr val="FFFFFF"/>
                  </a:highlight>
                  <a:latin typeface="Comfortaa"/>
                  <a:ea typeface="Comfortaa"/>
                  <a:cs typeface="Comfortaa"/>
                  <a:sym typeface="Comfortaa"/>
                </a:rPr>
                <a:t>Trac </a:t>
              </a:r>
              <a:endParaRPr sz="1100">
                <a:solidFill>
                  <a:srgbClr val="222222"/>
                </a:solidFill>
                <a:highlight>
                  <a:srgbClr val="FFFFFF"/>
                </a:highlight>
                <a:latin typeface="Comfortaa"/>
                <a:ea typeface="Comfortaa"/>
                <a:cs typeface="Comfortaa"/>
                <a:sym typeface="Comfortaa"/>
              </a:endParaRPr>
            </a:p>
            <a:p>
              <a:pPr indent="0" lvl="0" marL="0" rtl="0" algn="l">
                <a:lnSpc>
                  <a:spcPct val="115000"/>
                </a:lnSpc>
                <a:spcBef>
                  <a:spcPts val="600"/>
                </a:spcBef>
                <a:spcAft>
                  <a:spcPts val="0"/>
                </a:spcAft>
                <a:buNone/>
              </a:pPr>
              <a:r>
                <a:rPr lang="fr" sz="1100">
                  <a:solidFill>
                    <a:srgbClr val="222222"/>
                  </a:solidFill>
                  <a:highlight>
                    <a:srgbClr val="FFFFFF"/>
                  </a:highlight>
                  <a:latin typeface="Comfortaa"/>
                  <a:ea typeface="Comfortaa"/>
                  <a:cs typeface="Comfortaa"/>
                  <a:sym typeface="Comfortaa"/>
                </a:rPr>
                <a:t>Open Workbench </a:t>
              </a:r>
              <a:endParaRPr sz="1100">
                <a:solidFill>
                  <a:srgbClr val="222222"/>
                </a:solidFill>
                <a:highlight>
                  <a:srgbClr val="FFFFFF"/>
                </a:highlight>
                <a:latin typeface="Comfortaa"/>
                <a:ea typeface="Comfortaa"/>
                <a:cs typeface="Comfortaa"/>
                <a:sym typeface="Comfortaa"/>
              </a:endParaRPr>
            </a:p>
            <a:p>
              <a:pPr indent="0" lvl="0" marL="0" rtl="0" algn="l">
                <a:lnSpc>
                  <a:spcPct val="115000"/>
                </a:lnSpc>
                <a:spcBef>
                  <a:spcPts val="600"/>
                </a:spcBef>
                <a:spcAft>
                  <a:spcPts val="0"/>
                </a:spcAft>
                <a:buNone/>
              </a:pPr>
              <a:r>
                <a:rPr lang="fr" sz="1100">
                  <a:solidFill>
                    <a:srgbClr val="222222"/>
                  </a:solidFill>
                  <a:highlight>
                    <a:srgbClr val="FFFFFF"/>
                  </a:highlight>
                  <a:latin typeface="Comfortaa"/>
                  <a:ea typeface="Comfortaa"/>
                  <a:cs typeface="Comfortaa"/>
                  <a:sym typeface="Comfortaa"/>
                </a:rPr>
                <a:t>OpenProj</a:t>
              </a:r>
              <a:endParaRPr sz="1100">
                <a:solidFill>
                  <a:srgbClr val="222222"/>
                </a:solidFill>
                <a:highlight>
                  <a:srgbClr val="FFFFFF"/>
                </a:highlight>
                <a:latin typeface="Comfortaa"/>
                <a:ea typeface="Comfortaa"/>
                <a:cs typeface="Comfortaa"/>
                <a:sym typeface="Comfortaa"/>
              </a:endParaRPr>
            </a:p>
            <a:p>
              <a:pPr indent="0" lvl="0" marL="0" rtl="0" algn="l">
                <a:lnSpc>
                  <a:spcPct val="115000"/>
                </a:lnSpc>
                <a:spcBef>
                  <a:spcPts val="600"/>
                </a:spcBef>
                <a:spcAft>
                  <a:spcPts val="100"/>
                </a:spcAft>
                <a:buNone/>
              </a:pPr>
              <a:r>
                <a:t/>
              </a:r>
              <a:endParaRPr sz="1050">
                <a:solidFill>
                  <a:srgbClr val="222222"/>
                </a:solidFill>
                <a:highlight>
                  <a:srgbClr val="FFFFFF"/>
                </a:high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167950" y="214850"/>
            <a:ext cx="52764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74E13"/>
                </a:solidFill>
              </a:rPr>
              <a:t>Principe des tickets ..?</a:t>
            </a:r>
            <a:endParaRPr>
              <a:solidFill>
                <a:srgbClr val="274E13"/>
              </a:solidFill>
            </a:endParaRPr>
          </a:p>
          <a:p>
            <a:pPr indent="0" lvl="0" marL="0" rtl="0" algn="l">
              <a:lnSpc>
                <a:spcPct val="115000"/>
              </a:lnSpc>
              <a:spcBef>
                <a:spcPts val="1000"/>
              </a:spcBef>
              <a:spcAft>
                <a:spcPts val="0"/>
              </a:spcAft>
              <a:buClr>
                <a:schemeClr val="dk2"/>
              </a:buClr>
              <a:buSzPts val="1100"/>
              <a:buFont typeface="Arial"/>
              <a:buNone/>
            </a:pPr>
            <a:r>
              <a:t/>
            </a:r>
            <a:endParaRPr b="0" sz="1400">
              <a:solidFill>
                <a:srgbClr val="000000"/>
              </a:solidFill>
              <a:latin typeface="Comfortaa"/>
              <a:ea typeface="Comfortaa"/>
              <a:cs typeface="Comfortaa"/>
              <a:sym typeface="Comfortaa"/>
            </a:endParaRPr>
          </a:p>
          <a:p>
            <a:pPr indent="0" lvl="0" marL="0" rtl="0" algn="l">
              <a:lnSpc>
                <a:spcPct val="115000"/>
              </a:lnSpc>
              <a:spcBef>
                <a:spcPts val="500"/>
              </a:spcBef>
              <a:spcAft>
                <a:spcPts val="0"/>
              </a:spcAft>
              <a:buNone/>
            </a:pPr>
            <a:r>
              <a:rPr b="0" lang="fr" sz="1800">
                <a:solidFill>
                  <a:srgbClr val="000000"/>
                </a:solidFill>
                <a:latin typeface="Comfortaa"/>
                <a:ea typeface="Comfortaa"/>
                <a:cs typeface="Comfortaa"/>
                <a:sym typeface="Comfortaa"/>
              </a:rPr>
              <a:t>Les tickets sont généralement affectés d'un indicateur du degré d'urgence de résolution du défaut : critique, urgent, normal, non urgent. </a:t>
            </a:r>
            <a:endParaRPr b="0" sz="1800">
              <a:solidFill>
                <a:srgbClr val="000000"/>
              </a:solidFill>
              <a:latin typeface="Comfortaa"/>
              <a:ea typeface="Comfortaa"/>
              <a:cs typeface="Comfortaa"/>
              <a:sym typeface="Comfortaa"/>
            </a:endParaRPr>
          </a:p>
          <a:p>
            <a:pPr indent="0" lvl="0" marL="0" rtl="0" algn="l">
              <a:lnSpc>
                <a:spcPct val="115000"/>
              </a:lnSpc>
              <a:spcBef>
                <a:spcPts val="500"/>
              </a:spcBef>
              <a:spcAft>
                <a:spcPts val="0"/>
              </a:spcAft>
              <a:buClr>
                <a:schemeClr val="dk2"/>
              </a:buClr>
              <a:buSzPts val="1100"/>
              <a:buFont typeface="Arial"/>
              <a:buNone/>
            </a:pPr>
            <a:r>
              <a:rPr b="0" lang="fr" sz="1800">
                <a:solidFill>
                  <a:srgbClr val="000000"/>
                </a:solidFill>
                <a:latin typeface="Comfortaa"/>
                <a:ea typeface="Comfortaa"/>
                <a:cs typeface="Comfortaa"/>
                <a:sym typeface="Comfortaa"/>
              </a:rPr>
              <a:t>Cet indicateur est fourni par l'utilisateur ayant rapporté le défaut, et peut être modifié par l'administrateur du projet suivi.</a:t>
            </a:r>
            <a:endParaRPr b="0" sz="1800">
              <a:solidFill>
                <a:srgbClr val="000000"/>
              </a:solidFill>
              <a:latin typeface="Comfortaa"/>
              <a:ea typeface="Comfortaa"/>
              <a:cs typeface="Comfortaa"/>
              <a:sym typeface="Comfortaa"/>
            </a:endParaRPr>
          </a:p>
          <a:p>
            <a:pPr indent="0" lvl="0" marL="0" rtl="0" algn="l">
              <a:spcBef>
                <a:spcPts val="500"/>
              </a:spcBef>
              <a:spcAft>
                <a:spcPts val="1000"/>
              </a:spcAft>
              <a:buNone/>
            </a:pPr>
            <a:r>
              <a:t/>
            </a:r>
            <a:endParaRPr b="0" sz="2400">
              <a:solidFill>
                <a:srgbClr val="222222"/>
              </a:solidFill>
              <a:latin typeface="Arial"/>
              <a:ea typeface="Arial"/>
              <a:cs typeface="Arial"/>
              <a:sym typeface="Arial"/>
            </a:endParaRPr>
          </a:p>
        </p:txBody>
      </p:sp>
      <p:pic>
        <p:nvPicPr>
          <p:cNvPr id="118" name="Google Shape;118;p19"/>
          <p:cNvPicPr preferRelativeResize="0"/>
          <p:nvPr/>
        </p:nvPicPr>
        <p:blipFill>
          <a:blip r:embed="rId3">
            <a:alphaModFix/>
          </a:blip>
          <a:stretch>
            <a:fillRect/>
          </a:stretch>
        </p:blipFill>
        <p:spPr>
          <a:xfrm>
            <a:off x="5797576" y="839775"/>
            <a:ext cx="2654075" cy="359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283100" y="4835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600">
                <a:solidFill>
                  <a:srgbClr val="274E13"/>
                </a:solidFill>
              </a:rPr>
              <a:t>Usage et fonctionnement :</a:t>
            </a:r>
            <a:endParaRPr sz="3600">
              <a:solidFill>
                <a:srgbClr val="274E13"/>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p:txBody>
      </p:sp>
      <p:pic>
        <p:nvPicPr>
          <p:cNvPr id="124" name="Google Shape;124;p20"/>
          <p:cNvPicPr preferRelativeResize="0"/>
          <p:nvPr/>
        </p:nvPicPr>
        <p:blipFill>
          <a:blip r:embed="rId3">
            <a:alphaModFix/>
          </a:blip>
          <a:stretch>
            <a:fillRect/>
          </a:stretch>
        </p:blipFill>
        <p:spPr>
          <a:xfrm>
            <a:off x="6351563" y="0"/>
            <a:ext cx="2755525" cy="2755525"/>
          </a:xfrm>
          <a:prstGeom prst="rect">
            <a:avLst/>
          </a:prstGeom>
          <a:noFill/>
          <a:ln>
            <a:noFill/>
          </a:ln>
        </p:spPr>
      </p:pic>
      <p:sp>
        <p:nvSpPr>
          <p:cNvPr id="125" name="Google Shape;125;p20"/>
          <p:cNvSpPr txBox="1"/>
          <p:nvPr/>
        </p:nvSpPr>
        <p:spPr>
          <a:xfrm>
            <a:off x="793825" y="2081100"/>
            <a:ext cx="7098300" cy="256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Gestion des catégories.</a:t>
            </a:r>
            <a:endParaRPr sz="1800">
              <a:solidFill>
                <a:srgbClr val="666666"/>
              </a:solidFill>
              <a:latin typeface="Lato"/>
              <a:ea typeface="Lato"/>
              <a:cs typeface="Lato"/>
              <a:sym typeface="Lato"/>
            </a:endParaRPr>
          </a:p>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Gestion des utilisateurs.</a:t>
            </a:r>
            <a:endParaRPr sz="1800">
              <a:solidFill>
                <a:srgbClr val="666666"/>
              </a:solidFill>
              <a:latin typeface="Lato"/>
              <a:ea typeface="Lato"/>
              <a:cs typeface="Lato"/>
              <a:sym typeface="Lato"/>
            </a:endParaRPr>
          </a:p>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Notifications par mail.</a:t>
            </a:r>
            <a:endParaRPr sz="1800">
              <a:solidFill>
                <a:srgbClr val="666666"/>
              </a:solidFill>
              <a:latin typeface="Lato"/>
              <a:ea typeface="Lato"/>
              <a:cs typeface="Lato"/>
              <a:sym typeface="Lato"/>
            </a:endParaRPr>
          </a:p>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Statistiques.</a:t>
            </a:r>
            <a:endParaRPr sz="1800">
              <a:solidFill>
                <a:srgbClr val="666666"/>
              </a:solidFill>
              <a:latin typeface="Lato"/>
              <a:ea typeface="Lato"/>
              <a:cs typeface="Lato"/>
              <a:sym typeface="Lato"/>
            </a:endParaRPr>
          </a:p>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Définition des champs de données à saisir.</a:t>
            </a:r>
            <a:endParaRPr sz="1800">
              <a:solidFill>
                <a:srgbClr val="666666"/>
              </a:solidFill>
              <a:latin typeface="Lato"/>
              <a:ea typeface="Lato"/>
              <a:cs typeface="Lato"/>
              <a:sym typeface="Lato"/>
            </a:endParaRPr>
          </a:p>
          <a:p>
            <a:pPr indent="-342900" lvl="0" marL="457200" rtl="0" algn="l">
              <a:lnSpc>
                <a:spcPct val="115000"/>
              </a:lnSpc>
              <a:spcBef>
                <a:spcPts val="0"/>
              </a:spcBef>
              <a:spcAft>
                <a:spcPts val="0"/>
              </a:spcAft>
              <a:buClr>
                <a:srgbClr val="666666"/>
              </a:buClr>
              <a:buSzPts val="1800"/>
              <a:buFont typeface="Lato"/>
              <a:buChar char="●"/>
            </a:pPr>
            <a:r>
              <a:rPr lang="fr" sz="1800">
                <a:solidFill>
                  <a:srgbClr val="666666"/>
                </a:solidFill>
                <a:latin typeface="Lato"/>
                <a:ea typeface="Lato"/>
                <a:cs typeface="Lato"/>
                <a:sym typeface="Lato"/>
              </a:rPr>
              <a:t>Rubrique d’administration pour chaque projet.</a:t>
            </a:r>
            <a:endParaRPr sz="1800">
              <a:solidFill>
                <a:srgbClr val="666666"/>
              </a:solidFill>
              <a:latin typeface="Lato"/>
              <a:ea typeface="Lato"/>
              <a:cs typeface="Lato"/>
              <a:sym typeface="Lato"/>
            </a:endParaRPr>
          </a:p>
          <a:p>
            <a:pPr indent="0" lvl="0" marL="0" rtl="0" algn="l">
              <a:spcBef>
                <a:spcPts val="3000"/>
              </a:spcBef>
              <a:spcAft>
                <a:spcPts val="0"/>
              </a:spcAft>
              <a:buNone/>
            </a:pPr>
            <a:r>
              <a:t/>
            </a:r>
            <a:endParaRPr b="1" sz="1800">
              <a:solidFill>
                <a:srgbClr val="222222"/>
              </a:solidFill>
              <a:latin typeface="Comfortaa"/>
              <a:ea typeface="Comfortaa"/>
              <a:cs typeface="Comfortaa"/>
              <a:sym typeface="Comfortaa"/>
            </a:endParaRPr>
          </a:p>
        </p:txBody>
      </p:sp>
      <p:sp>
        <p:nvSpPr>
          <p:cNvPr id="126" name="Google Shape;126;p20"/>
          <p:cNvSpPr txBox="1"/>
          <p:nvPr/>
        </p:nvSpPr>
        <p:spPr>
          <a:xfrm>
            <a:off x="975550" y="2037150"/>
            <a:ext cx="36441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1283475" y="1285025"/>
            <a:ext cx="37773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fr" sz="2400">
                <a:solidFill>
                  <a:schemeClr val="dk2"/>
                </a:solidFill>
              </a:rPr>
              <a:t>Video TP : </a:t>
            </a:r>
            <a:endParaRPr b="0" sz="2400">
              <a:solidFill>
                <a:schemeClr val="dk2"/>
              </a:solidFill>
            </a:endParaRPr>
          </a:p>
        </p:txBody>
      </p:sp>
      <p:pic>
        <p:nvPicPr>
          <p:cNvPr id="132" name="Google Shape;132;p21" title="MantisBT - Google Chrome 30_09_2019 17_16_49.mp4">
            <a:hlinkClick r:id="rId3"/>
          </p:cNvPr>
          <p:cNvPicPr preferRelativeResize="0"/>
          <p:nvPr/>
        </p:nvPicPr>
        <p:blipFill>
          <a:blip r:embed="rId4">
            <a:alphaModFix/>
          </a:blip>
          <a:stretch>
            <a:fillRect/>
          </a:stretch>
        </p:blipFill>
        <p:spPr>
          <a:xfrm>
            <a:off x="5029225" y="957275"/>
            <a:ext cx="3778424" cy="28338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