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handoutMasterIdLst>
    <p:handoutMasterId r:id="rId62"/>
  </p:handout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69" r:id="rId19"/>
    <p:sldId id="275" r:id="rId20"/>
    <p:sldId id="281" r:id="rId21"/>
    <p:sldId id="286" r:id="rId22"/>
    <p:sldId id="282" r:id="rId23"/>
    <p:sldId id="283" r:id="rId24"/>
    <p:sldId id="284" r:id="rId25"/>
    <p:sldId id="285" r:id="rId26"/>
    <p:sldId id="287" r:id="rId27"/>
    <p:sldId id="288" r:id="rId28"/>
    <p:sldId id="289" r:id="rId29"/>
    <p:sldId id="290" r:id="rId30"/>
    <p:sldId id="291" r:id="rId31"/>
    <p:sldId id="292" r:id="rId32"/>
    <p:sldId id="294" r:id="rId33"/>
    <p:sldId id="314" r:id="rId34"/>
    <p:sldId id="315" r:id="rId35"/>
    <p:sldId id="321" r:id="rId36"/>
    <p:sldId id="322" r:id="rId37"/>
    <p:sldId id="316" r:id="rId38"/>
    <p:sldId id="317" r:id="rId39"/>
    <p:sldId id="318" r:id="rId40"/>
    <p:sldId id="319" r:id="rId41"/>
    <p:sldId id="320" r:id="rId42"/>
    <p:sldId id="312" r:id="rId43"/>
    <p:sldId id="313" r:id="rId44"/>
    <p:sldId id="308" r:id="rId45"/>
    <p:sldId id="309" r:id="rId46"/>
    <p:sldId id="310" r:id="rId47"/>
    <p:sldId id="311" r:id="rId48"/>
    <p:sldId id="323" r:id="rId49"/>
    <p:sldId id="324" r:id="rId50"/>
    <p:sldId id="325" r:id="rId51"/>
    <p:sldId id="326" r:id="rId52"/>
    <p:sldId id="295" r:id="rId53"/>
    <p:sldId id="296" r:id="rId54"/>
    <p:sldId id="297" r:id="rId55"/>
    <p:sldId id="298" r:id="rId56"/>
    <p:sldId id="304" r:id="rId57"/>
    <p:sldId id="305" r:id="rId58"/>
    <p:sldId id="306" r:id="rId59"/>
    <p:sldId id="307" r:id="rId6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305">
          <p15:clr>
            <a:srgbClr val="A4A3A4"/>
          </p15:clr>
        </p15:guide>
        <p15:guide id="3" orient="horz" pos="599">
          <p15:clr>
            <a:srgbClr val="A4A3A4"/>
          </p15:clr>
        </p15:guide>
        <p15:guide id="4" orient="horz" pos="2300">
          <p15:clr>
            <a:srgbClr val="A4A3A4"/>
          </p15:clr>
        </p15:guide>
        <p15:guide id="5" orient="horz" pos="146">
          <p15:clr>
            <a:srgbClr val="A4A3A4"/>
          </p15:clr>
        </p15:guide>
        <p15:guide id="6" orient="horz" pos="622">
          <p15:clr>
            <a:srgbClr val="A4A3A4"/>
          </p15:clr>
        </p15:guide>
        <p15:guide id="7" orient="horz" pos="781">
          <p15:clr>
            <a:srgbClr val="A4A3A4"/>
          </p15:clr>
        </p15:guide>
        <p15:guide id="8" orient="horz" pos="2663">
          <p15:clr>
            <a:srgbClr val="A4A3A4"/>
          </p15:clr>
        </p15:guide>
        <p15:guide id="9" orient="horz" pos="2958">
          <p15:clr>
            <a:srgbClr val="A4A3A4"/>
          </p15:clr>
        </p15:guide>
        <p15:guide id="10" orient="horz" pos="2754">
          <p15:clr>
            <a:srgbClr val="A4A3A4"/>
          </p15:clr>
        </p15:guide>
        <p15:guide id="11" orient="horz" pos="3140">
          <p15:clr>
            <a:srgbClr val="A4A3A4"/>
          </p15:clr>
        </p15:guide>
        <p15:guide id="12" orient="horz" pos="1507">
          <p15:clr>
            <a:srgbClr val="A4A3A4"/>
          </p15:clr>
        </p15:guide>
        <p15:guide id="13" pos="2880">
          <p15:clr>
            <a:srgbClr val="A4A3A4"/>
          </p15:clr>
        </p15:guide>
        <p15:guide id="14" pos="295">
          <p15:clr>
            <a:srgbClr val="A4A3A4"/>
          </p15:clr>
        </p15:guide>
        <p15:guide id="15" pos="5465">
          <p15:clr>
            <a:srgbClr val="A4A3A4"/>
          </p15:clr>
        </p15:guide>
        <p15:guide id="16" pos="5057">
          <p15:clr>
            <a:srgbClr val="A4A3A4"/>
          </p15:clr>
        </p15:guide>
        <p15:guide id="17" pos="1995">
          <p15:clr>
            <a:srgbClr val="A4A3A4"/>
          </p15:clr>
        </p15:guide>
        <p15:guide id="18" pos="3765">
          <p15:clr>
            <a:srgbClr val="A4A3A4"/>
          </p15:clr>
        </p15:guide>
        <p15:guide id="19" pos="1542">
          <p15:clr>
            <a:srgbClr val="A4A3A4"/>
          </p15:clr>
        </p15:guide>
        <p15:guide id="20" pos="4218">
          <p15:clr>
            <a:srgbClr val="A4A3A4"/>
          </p15:clr>
        </p15:guide>
        <p15:guide id="21" pos="408">
          <p15:clr>
            <a:srgbClr val="A4A3A4"/>
          </p15:clr>
        </p15:guide>
        <p15:guide id="22" pos="535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CCE4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93" d="100"/>
          <a:sy n="93" d="100"/>
        </p:scale>
        <p:origin x="666" y="90"/>
      </p:cViewPr>
      <p:guideLst>
        <p:guide orient="horz" pos="1620"/>
        <p:guide orient="horz" pos="305"/>
        <p:guide orient="horz" pos="599"/>
        <p:guide orient="horz" pos="2300"/>
        <p:guide orient="horz" pos="146"/>
        <p:guide orient="horz" pos="622"/>
        <p:guide orient="horz" pos="781"/>
        <p:guide orient="horz" pos="2663"/>
        <p:guide orient="horz" pos="2958"/>
        <p:guide orient="horz" pos="2754"/>
        <p:guide orient="horz" pos="3140"/>
        <p:guide orient="horz" pos="1507"/>
        <p:guide pos="2880"/>
        <p:guide pos="295"/>
        <p:guide pos="5465"/>
        <p:guide pos="5057"/>
        <p:guide pos="1995"/>
        <p:guide pos="3765"/>
        <p:guide pos="1542"/>
        <p:guide pos="4218"/>
        <p:guide pos="408"/>
        <p:guide pos="535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214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E721C-322C-481A-BBD5-A976C98F84C0}" type="datetimeFigureOut">
              <a:rPr lang="fr-FR" smtClean="0"/>
              <a:pPr/>
              <a:t>18/10/2016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C65F76-71A9-4BA8-ABF9-82F63371B1E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7427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63CE2-2656-41DC-964A-B933A5BCD0F2}" type="datetimeFigureOut">
              <a:rPr lang="fr-FR" smtClean="0"/>
              <a:pPr/>
              <a:t>18/10/2016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0EF60E-B1A4-4102-80C1-EE93EFBA2C01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157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0"/>
            <a:ext cx="9144000" cy="42123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468313" y="231775"/>
            <a:ext cx="4103687" cy="2160587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84749"/>
            <a:ext cx="468313" cy="158751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E43AD9F0-F070-4771-942D-9A85C7111EB1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4" y="2392363"/>
            <a:ext cx="4103686" cy="9714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17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Sub-titles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3363912"/>
            <a:ext cx="4103687" cy="6480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 smtClean="0"/>
              <a:t>Month day, YYYY</a:t>
            </a:r>
            <a:br>
              <a:rPr lang="en-GB" noProof="0" dirty="0" smtClean="0"/>
            </a:br>
            <a:r>
              <a:rPr lang="en-GB" noProof="0" dirty="0" smtClean="0"/>
              <a:t>Author: XXXXX XXXXXX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4313831"/>
            <a:ext cx="9144000" cy="8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39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>
          <a:xfrm>
            <a:off x="0" y="4984749"/>
            <a:ext cx="468313" cy="158751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D31E747E-3D65-4791-B83F-C4816B9A143D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1354" y="4984750"/>
            <a:ext cx="466959" cy="15875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8" name="Ellipse 7"/>
          <p:cNvSpPr/>
          <p:nvPr userDrawn="1"/>
        </p:nvSpPr>
        <p:spPr bwMode="gray">
          <a:xfrm>
            <a:off x="2732988" y="735750"/>
            <a:ext cx="3672000" cy="36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36000" y="735750"/>
            <a:ext cx="3672000" cy="36720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800" b="1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 dirty="0" smtClean="0"/>
              <a:t>00</a:t>
            </a:r>
          </a:p>
          <a:p>
            <a:pPr lvl="1"/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06019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68314" y="0"/>
            <a:ext cx="8207374" cy="48418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49AC8F4-0434-40EC-9286-E8910AD61BA5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4" y="484188"/>
            <a:ext cx="8207375" cy="466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4" y="986400"/>
            <a:ext cx="4103686" cy="504825"/>
          </a:xfrm>
        </p:spPr>
        <p:txBody>
          <a:bodyPr r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Block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314" y="1497600"/>
            <a:ext cx="4103686" cy="504825"/>
          </a:xfrm>
        </p:spPr>
        <p:txBody>
          <a:bodyPr r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8314" y="1994400"/>
            <a:ext cx="4103686" cy="2700000"/>
          </a:xfrm>
        </p:spPr>
        <p:txBody>
          <a:bodyPr rIns="360000"/>
          <a:lstStyle>
            <a:lvl1pPr marL="171450" indent="-17145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3456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 marL="5184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  <a:lvl4pPr marL="6912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8640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  <a:p>
            <a:pPr lvl="3"/>
            <a:r>
              <a:rPr lang="en-GB" noProof="0" dirty="0" smtClean="0"/>
              <a:t>Text level 4</a:t>
            </a:r>
          </a:p>
          <a:p>
            <a:pPr lvl="4"/>
            <a:r>
              <a:rPr lang="en-GB" noProof="0" dirty="0" smtClean="0"/>
              <a:t>Text level 5</a:t>
            </a:r>
            <a:endParaRPr lang="en-GB" noProof="0" dirty="0"/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72000" y="986400"/>
            <a:ext cx="4104065" cy="504825"/>
          </a:xfrm>
        </p:spPr>
        <p:txBody>
          <a:bodyPr l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Block</a:t>
            </a:r>
          </a:p>
        </p:txBody>
      </p:sp>
      <p:sp>
        <p:nvSpPr>
          <p:cNvPr id="33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572000" y="1497600"/>
            <a:ext cx="4104065" cy="504825"/>
          </a:xfrm>
        </p:spPr>
        <p:txBody>
          <a:bodyPr l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34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572000" y="1994400"/>
            <a:ext cx="4104065" cy="2700000"/>
          </a:xfrm>
        </p:spPr>
        <p:txBody>
          <a:bodyPr lIns="360000"/>
          <a:lstStyle>
            <a:lvl1pPr marL="171450" indent="-17145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3456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 marL="5184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  <a:lvl4pPr marL="6912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8640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  <a:p>
            <a:pPr lvl="3"/>
            <a:r>
              <a:rPr lang="en-GB" noProof="0" dirty="0" smtClean="0"/>
              <a:t>Text level 4</a:t>
            </a:r>
          </a:p>
          <a:p>
            <a:pPr lvl="4"/>
            <a:r>
              <a:rPr lang="en-GB" noProof="0" dirty="0" smtClean="0"/>
              <a:t>Text level 5</a:t>
            </a:r>
            <a:endParaRPr lang="en-GB" noProof="0" dirty="0"/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572000" y="986400"/>
            <a:ext cx="0" cy="3708000"/>
          </a:xfrm>
          <a:ln w="3175">
            <a:solidFill>
              <a:schemeClr val="tx2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991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68314" y="0"/>
            <a:ext cx="8207374" cy="48418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449AC8F4-0434-40EC-9286-E8910AD61BA5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4" y="484188"/>
            <a:ext cx="8207375" cy="466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986400"/>
            <a:ext cx="2698749" cy="504825"/>
          </a:xfrm>
        </p:spPr>
        <p:txBody>
          <a:bodyPr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Block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313" y="1497600"/>
            <a:ext cx="2698749" cy="504825"/>
          </a:xfrm>
        </p:spPr>
        <p:txBody>
          <a:bodyPr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8313" y="1994400"/>
            <a:ext cx="2698749" cy="2700000"/>
          </a:xfrm>
        </p:spPr>
        <p:txBody>
          <a:bodyPr rIns="180000"/>
          <a:lstStyle>
            <a:lvl1pPr marL="171450" indent="-17145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3456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 marL="5184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  <a:lvl4pPr marL="6912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8640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  <a:p>
            <a:pPr lvl="3"/>
            <a:r>
              <a:rPr lang="en-GB" noProof="0" dirty="0" smtClean="0"/>
              <a:t>Text level 4</a:t>
            </a:r>
          </a:p>
          <a:p>
            <a:pPr lvl="4"/>
            <a:r>
              <a:rPr lang="en-GB" noProof="0" dirty="0" smtClean="0"/>
              <a:t>Text level 5</a:t>
            </a:r>
            <a:endParaRPr lang="en-GB" noProof="0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167063" y="986400"/>
            <a:ext cx="0" cy="3708000"/>
          </a:xfrm>
          <a:ln w="3175">
            <a:solidFill>
              <a:schemeClr val="tx2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3167062" y="986400"/>
            <a:ext cx="2809875" cy="504825"/>
          </a:xfrm>
        </p:spPr>
        <p:txBody>
          <a:bodyPr lIns="180000"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Block</a:t>
            </a:r>
          </a:p>
        </p:txBody>
      </p:sp>
      <p:sp>
        <p:nvSpPr>
          <p:cNvPr id="16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3167062" y="1497600"/>
            <a:ext cx="2809875" cy="504825"/>
          </a:xfrm>
        </p:spPr>
        <p:txBody>
          <a:bodyPr lIns="180000"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17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167062" y="1994400"/>
            <a:ext cx="2809875" cy="2700000"/>
          </a:xfrm>
        </p:spPr>
        <p:txBody>
          <a:bodyPr lIns="180000" rIns="180000"/>
          <a:lstStyle>
            <a:lvl1pPr marL="171450" indent="-17145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3456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 marL="5184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  <a:lvl4pPr marL="6912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8640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  <a:p>
            <a:pPr lvl="3"/>
            <a:r>
              <a:rPr lang="en-GB" noProof="0" dirty="0" smtClean="0"/>
              <a:t>Text level 4</a:t>
            </a:r>
          </a:p>
          <a:p>
            <a:pPr lvl="4"/>
            <a:r>
              <a:rPr lang="en-GB" noProof="0" dirty="0" smtClean="0"/>
              <a:t>Text level 5</a:t>
            </a:r>
            <a:endParaRPr lang="en-GB" noProof="0" dirty="0"/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5976938" y="986400"/>
            <a:ext cx="0" cy="3708000"/>
          </a:xfrm>
          <a:ln w="3175">
            <a:solidFill>
              <a:schemeClr val="tx2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976938" y="986400"/>
            <a:ext cx="2698750" cy="504825"/>
          </a:xfrm>
        </p:spPr>
        <p:txBody>
          <a:bodyPr l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Block</a:t>
            </a:r>
          </a:p>
        </p:txBody>
      </p:sp>
      <p:sp>
        <p:nvSpPr>
          <p:cNvPr id="33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976938" y="1497600"/>
            <a:ext cx="2698750" cy="504825"/>
          </a:xfrm>
        </p:spPr>
        <p:txBody>
          <a:bodyPr l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34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976938" y="1994400"/>
            <a:ext cx="2698750" cy="2700000"/>
          </a:xfrm>
        </p:spPr>
        <p:txBody>
          <a:bodyPr lIns="180000"/>
          <a:lstStyle>
            <a:lvl1pPr marL="171450" indent="-17145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3456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 marL="5184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  <a:lvl4pPr marL="6912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8640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  <a:p>
            <a:pPr lvl="3"/>
            <a:r>
              <a:rPr lang="en-GB" noProof="0" dirty="0" smtClean="0"/>
              <a:t>Text level 4</a:t>
            </a:r>
          </a:p>
          <a:p>
            <a:pPr lvl="4"/>
            <a:r>
              <a:rPr lang="en-GB" noProof="0" dirty="0" smtClean="0"/>
              <a:t>Text level 5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5991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68314" y="0"/>
            <a:ext cx="8207374" cy="48418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DDA95408-25A4-4B5D-ACD2-17C22AD42454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4" y="484188"/>
            <a:ext cx="8207375" cy="466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986400"/>
            <a:ext cx="4103247" cy="252000"/>
          </a:xfrm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Block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312" y="1240233"/>
            <a:ext cx="4103247" cy="396000"/>
          </a:xfrm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8314" y="1644272"/>
            <a:ext cx="4103686" cy="1143502"/>
          </a:xfrm>
        </p:spPr>
        <p:txBody>
          <a:bodyPr rIns="360000"/>
          <a:lstStyle>
            <a:lvl1pPr marL="171450" indent="-17145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3456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 marL="5184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  <a:lvl4pPr marL="6912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8640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  <a:p>
            <a:pPr lvl="3"/>
            <a:r>
              <a:rPr lang="en-GB" noProof="0" dirty="0" smtClean="0"/>
              <a:t>Text level 4</a:t>
            </a:r>
          </a:p>
          <a:p>
            <a:pPr lvl="4"/>
            <a:r>
              <a:rPr lang="en-GB" noProof="0" dirty="0" smtClean="0"/>
              <a:t>Text level 5</a:t>
            </a:r>
            <a:endParaRPr lang="en-GB" noProof="0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72000" y="986400"/>
            <a:ext cx="0" cy="3708000"/>
          </a:xfrm>
          <a:ln w="3175">
            <a:solidFill>
              <a:schemeClr val="tx2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68313" y="2840400"/>
            <a:ext cx="8207375" cy="0"/>
          </a:xfrm>
          <a:ln w="3175">
            <a:solidFill>
              <a:schemeClr val="tx2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572061" y="986400"/>
            <a:ext cx="4103627" cy="252000"/>
          </a:xfrm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Block</a:t>
            </a:r>
          </a:p>
        </p:txBody>
      </p:sp>
      <p:sp>
        <p:nvSpPr>
          <p:cNvPr id="26" name="Espace réservé du texte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572060" y="1240233"/>
            <a:ext cx="4103627" cy="396000"/>
          </a:xfrm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4572000" y="1644272"/>
            <a:ext cx="4104066" cy="1143502"/>
          </a:xfrm>
        </p:spPr>
        <p:txBody>
          <a:bodyPr lIns="360000"/>
          <a:lstStyle>
            <a:lvl1pPr marL="171450" indent="-17145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3456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 marL="5184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  <a:lvl4pPr marL="6912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8640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  <a:p>
            <a:pPr lvl="3"/>
            <a:r>
              <a:rPr lang="en-GB" noProof="0" dirty="0" smtClean="0"/>
              <a:t>Text level 4</a:t>
            </a:r>
          </a:p>
          <a:p>
            <a:pPr lvl="4"/>
            <a:r>
              <a:rPr lang="en-GB" noProof="0" dirty="0" smtClean="0"/>
              <a:t>Text level 5</a:t>
            </a:r>
            <a:endParaRPr lang="en-GB" noProof="0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68313" y="2894400"/>
            <a:ext cx="4103248" cy="252000"/>
          </a:xfrm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Block</a:t>
            </a:r>
          </a:p>
        </p:txBody>
      </p:sp>
      <p:sp>
        <p:nvSpPr>
          <p:cNvPr id="29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468313" y="3148284"/>
            <a:ext cx="4103248" cy="396000"/>
          </a:xfrm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68312" y="3552323"/>
            <a:ext cx="4103687" cy="1143502"/>
          </a:xfrm>
        </p:spPr>
        <p:txBody>
          <a:bodyPr rIns="360000"/>
          <a:lstStyle>
            <a:lvl1pPr marL="171450" indent="-17145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3456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 marL="5184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  <a:lvl4pPr marL="6912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8640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  <a:p>
            <a:pPr lvl="3"/>
            <a:r>
              <a:rPr lang="en-GB" noProof="0" dirty="0" smtClean="0"/>
              <a:t>Text level 4</a:t>
            </a:r>
          </a:p>
          <a:p>
            <a:pPr lvl="4"/>
            <a:r>
              <a:rPr lang="en-GB" noProof="0" dirty="0" smtClean="0"/>
              <a:t>Text level 5</a:t>
            </a:r>
            <a:endParaRPr lang="en-GB" noProof="0" dirty="0"/>
          </a:p>
        </p:txBody>
      </p:sp>
      <p:sp>
        <p:nvSpPr>
          <p:cNvPr id="31" name="Espace réservé du texte 3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572061" y="2894399"/>
            <a:ext cx="4103627" cy="252000"/>
          </a:xfrm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/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Block</a:t>
            </a:r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572061" y="3148284"/>
            <a:ext cx="4103627" cy="396000"/>
          </a:xfrm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571999" y="3552323"/>
            <a:ext cx="4104066" cy="1143502"/>
          </a:xfrm>
        </p:spPr>
        <p:txBody>
          <a:bodyPr lIns="360000"/>
          <a:lstStyle>
            <a:lvl1pPr marL="171450" indent="-171450">
              <a:lnSpc>
                <a:spcPct val="100000"/>
              </a:lnSpc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1pPr>
            <a:lvl2pPr marL="3456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  <a:lvl3pPr marL="518400" indent="-171450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3pPr>
            <a:lvl4pPr marL="6912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864000" indent="-17145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  <a:p>
            <a:pPr lvl="3"/>
            <a:r>
              <a:rPr lang="en-GB" noProof="0" dirty="0" smtClean="0"/>
              <a:t>Text level 4</a:t>
            </a:r>
          </a:p>
          <a:p>
            <a:pPr lvl="4"/>
            <a:r>
              <a:rPr lang="en-GB" noProof="0" dirty="0" smtClean="0"/>
              <a:t>Text level 5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017705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mbered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80A6C1B1-50E6-4D05-B85E-32D990D6714D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3" y="484188"/>
            <a:ext cx="8207375" cy="466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/>
            </a:lvl1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80155" y="986400"/>
            <a:ext cx="1080000" cy="108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600"/>
            </a:lvl2pPr>
          </a:lstStyle>
          <a:p>
            <a:pPr lvl="0"/>
            <a:r>
              <a:rPr lang="en-GB" noProof="0" dirty="0" smtClean="0"/>
              <a:t>0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312" y="2268000"/>
            <a:ext cx="4103687" cy="2427825"/>
          </a:xfrm>
        </p:spPr>
        <p:txBody>
          <a:bodyPr rIns="180000"/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2pPr>
            <a:lvl3pPr marL="172800" indent="-17145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572000" y="986400"/>
            <a:ext cx="0" cy="3708000"/>
          </a:xfrm>
          <a:ln w="3175">
            <a:solidFill>
              <a:schemeClr val="tx1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077349" y="986400"/>
            <a:ext cx="1080000" cy="108000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600"/>
            </a:lvl2pPr>
          </a:lstStyle>
          <a:p>
            <a:pPr lvl="0"/>
            <a:r>
              <a:rPr lang="en-GB" noProof="0" dirty="0" smtClean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572000" y="2268000"/>
            <a:ext cx="4090698" cy="2427825"/>
          </a:xfrm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2pPr>
            <a:lvl3pPr marL="172800" indent="-17145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</p:txBody>
      </p:sp>
    </p:spTree>
    <p:extLst>
      <p:ext uri="{BB962C8B-B14F-4D97-AF65-F5344CB8AC3E}">
        <p14:creationId xmlns:p14="http://schemas.microsoft.com/office/powerpoint/2010/main" val="3878745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umbered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7BD75BE-20F2-4334-BB11-20B223BF74A4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3" y="484188"/>
            <a:ext cx="8207375" cy="466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277688" y="986400"/>
            <a:ext cx="1080000" cy="108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600"/>
            </a:lvl2pPr>
          </a:lstStyle>
          <a:p>
            <a:pPr lvl="0"/>
            <a:r>
              <a:rPr lang="en-GB" noProof="0" dirty="0" smtClean="0"/>
              <a:t>0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313" y="2268000"/>
            <a:ext cx="2698750" cy="2427825"/>
          </a:xfrm>
        </p:spPr>
        <p:txBody>
          <a:bodyPr rIns="180000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2pPr>
            <a:lvl3pPr marL="172800" indent="-17145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167063" y="986400"/>
            <a:ext cx="0" cy="3708000"/>
          </a:xfrm>
          <a:ln w="3175">
            <a:solidFill>
              <a:schemeClr val="tx1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21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4031999" y="986400"/>
            <a:ext cx="1080000" cy="108000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600"/>
            </a:lvl2pPr>
          </a:lstStyle>
          <a:p>
            <a:pPr lvl="0"/>
            <a:r>
              <a:rPr lang="en-GB" noProof="0" dirty="0" smtClean="0"/>
              <a:t>0</a:t>
            </a:r>
          </a:p>
        </p:txBody>
      </p:sp>
      <p:sp>
        <p:nvSpPr>
          <p:cNvPr id="24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3167062" y="2268000"/>
            <a:ext cx="2809875" cy="2427825"/>
          </a:xfrm>
        </p:spPr>
        <p:txBody>
          <a:bodyPr lIns="180000" rIns="180000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2pPr>
            <a:lvl3pPr marL="172800" indent="-17145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</p:txBody>
      </p:sp>
      <p:sp>
        <p:nvSpPr>
          <p:cNvPr id="2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5976938" y="986400"/>
            <a:ext cx="0" cy="3708000"/>
          </a:xfrm>
          <a:ln w="3175">
            <a:solidFill>
              <a:schemeClr val="tx1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26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786313" y="986400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600"/>
            </a:lvl2pPr>
          </a:lstStyle>
          <a:p>
            <a:pPr lvl="0"/>
            <a:r>
              <a:rPr lang="en-GB" noProof="0" dirty="0" smtClean="0"/>
              <a:t>0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5976938" y="2268000"/>
            <a:ext cx="2698750" cy="2427825"/>
          </a:xfrm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2pPr>
            <a:lvl3pPr marL="172800" indent="-17145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</p:txBody>
      </p:sp>
    </p:spTree>
    <p:extLst>
      <p:ext uri="{BB962C8B-B14F-4D97-AF65-F5344CB8AC3E}">
        <p14:creationId xmlns:p14="http://schemas.microsoft.com/office/powerpoint/2010/main" val="2228643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umbered_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7D7EDC0-F4C3-4B61-8ED5-15F007A3A536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3" y="484188"/>
            <a:ext cx="8207375" cy="466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918119" y="986400"/>
            <a:ext cx="1080000" cy="108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600"/>
            </a:lvl2pPr>
          </a:lstStyle>
          <a:p>
            <a:pPr lvl="0"/>
            <a:r>
              <a:rPr lang="en-GB" noProof="0" dirty="0" smtClean="0"/>
              <a:t>0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312" y="2268000"/>
            <a:ext cx="1979613" cy="24278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2pPr>
            <a:lvl3pPr marL="172800" indent="-17145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2447925" y="987425"/>
            <a:ext cx="0" cy="3708000"/>
          </a:xfrm>
          <a:ln w="3175">
            <a:solidFill>
              <a:schemeClr val="tx1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969963" y="986400"/>
            <a:ext cx="1080000" cy="108000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600"/>
            </a:lvl2pPr>
          </a:lstStyle>
          <a:p>
            <a:pPr lvl="0"/>
            <a:r>
              <a:rPr lang="en-GB" noProof="0" dirty="0" smtClean="0"/>
              <a:t>0</a:t>
            </a:r>
          </a:p>
        </p:txBody>
      </p:sp>
      <p:sp>
        <p:nvSpPr>
          <p:cNvPr id="23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2447925" y="2268000"/>
            <a:ext cx="2124075" cy="2427825"/>
          </a:xfrm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2pPr>
            <a:lvl3pPr marL="172800" indent="-17145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</p:txBody>
      </p:sp>
      <p:sp>
        <p:nvSpPr>
          <p:cNvPr id="28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572000" y="986400"/>
            <a:ext cx="0" cy="3708000"/>
          </a:xfrm>
          <a:ln w="3175">
            <a:solidFill>
              <a:schemeClr val="tx1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29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094036" y="986400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600"/>
            </a:lvl2pPr>
          </a:lstStyle>
          <a:p>
            <a:pPr lvl="0"/>
            <a:r>
              <a:rPr lang="en-GB" noProof="0" dirty="0" smtClean="0"/>
              <a:t>0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4571999" y="2268000"/>
            <a:ext cx="2124075" cy="2427825"/>
          </a:xfrm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2pPr>
            <a:lvl3pPr marL="172800" indent="-17145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</p:txBody>
      </p:sp>
      <p:sp>
        <p:nvSpPr>
          <p:cNvPr id="31" name="Espace réservé du texte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696075" y="987425"/>
            <a:ext cx="0" cy="3708000"/>
          </a:xfrm>
          <a:ln w="3175">
            <a:solidFill>
              <a:schemeClr val="tx1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32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7145880" y="986400"/>
            <a:ext cx="1080000" cy="1080000"/>
          </a:xfrm>
          <a:prstGeom prst="ellipse">
            <a:avLst/>
          </a:prstGeom>
          <a:solidFill>
            <a:schemeClr val="accent4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60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1600"/>
            </a:lvl2pPr>
          </a:lstStyle>
          <a:p>
            <a:pPr lvl="0"/>
            <a:r>
              <a:rPr lang="en-GB" noProof="0" dirty="0" smtClean="0"/>
              <a:t>0</a:t>
            </a:r>
          </a:p>
        </p:txBody>
      </p:sp>
      <p:sp>
        <p:nvSpPr>
          <p:cNvPr id="33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96074" y="2268000"/>
            <a:ext cx="1979613" cy="2427825"/>
          </a:xfrm>
        </p:spPr>
        <p:txBody>
          <a:bodyPr lIns="108000" rIns="0"/>
          <a:lstStyle>
            <a:lvl1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1"/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/>
            </a:lvl2pPr>
            <a:lvl3pPr marL="172800" indent="-171450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</p:txBody>
      </p:sp>
    </p:spTree>
    <p:extLst>
      <p:ext uri="{BB962C8B-B14F-4D97-AF65-F5344CB8AC3E}">
        <p14:creationId xmlns:p14="http://schemas.microsoft.com/office/powerpoint/2010/main" val="121848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09"/>
          <a:stretch/>
        </p:blipFill>
        <p:spPr bwMode="gray">
          <a:xfrm>
            <a:off x="1354" y="0"/>
            <a:ext cx="9141291" cy="4227513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0" y="1239837"/>
            <a:ext cx="4572000" cy="1415861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30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Text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B657ECDA-6143-4F3D-9316-914E589113A5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657415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oogle_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5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0" y="0"/>
            <a:ext cx="9144000" cy="2394000"/>
          </a:xfrm>
          <a:solidFill>
            <a:schemeClr val="accent1">
              <a:alpha val="46000"/>
            </a:schemeClr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 b="0">
                <a:solidFill>
                  <a:schemeClr val="bg1">
                    <a:alpha val="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 </a:t>
            </a:r>
          </a:p>
        </p:txBody>
      </p:sp>
      <p:sp>
        <p:nvSpPr>
          <p:cNvPr id="32" name="Espace réservé pour une image  31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0" y="0"/>
            <a:ext cx="9144000" cy="2392363"/>
          </a:xfrm>
        </p:spPr>
        <p:txBody>
          <a:bodyPr lIns="4860000" anchor="ctr" anchorCtr="0"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Pct val="25000"/>
              <a:buFontTx/>
              <a:buNone/>
              <a:tabLst/>
              <a:defRPr/>
            </a:lvl1pPr>
          </a:lstStyle>
          <a:p>
            <a:r>
              <a:rPr lang="en-GB" noProof="0" dirty="0" smtClean="0"/>
              <a:t>Select the icon to insert a picture then place the visual into background position (Right click with the mouse / Send to back)</a:t>
            </a:r>
          </a:p>
        </p:txBody>
      </p:sp>
      <p:sp>
        <p:nvSpPr>
          <p:cNvPr id="27" name="Espace réservé du texte 5"/>
          <p:cNvSpPr>
            <a:spLocks noGrp="1"/>
          </p:cNvSpPr>
          <p:nvPr>
            <p:ph type="body" sz="quarter" idx="33" hasCustomPrompt="1"/>
          </p:nvPr>
        </p:nvSpPr>
        <p:spPr bwMode="gray">
          <a:xfrm>
            <a:off x="468313" y="0"/>
            <a:ext cx="2736000" cy="2016000"/>
          </a:xfrm>
          <a:solidFill>
            <a:schemeClr val="tx2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 b="0">
                <a:solidFill>
                  <a:schemeClr val="bg1">
                    <a:alpha val="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5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 </a:t>
            </a:r>
          </a:p>
        </p:txBody>
      </p:sp>
      <p:sp>
        <p:nvSpPr>
          <p:cNvPr id="23" name="Espace réservé du texte 5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647700" y="2499975"/>
            <a:ext cx="1872000" cy="1872000"/>
          </a:xfrm>
          <a:solidFill>
            <a:srgbClr val="CCE4E1">
              <a:alpha val="45882"/>
            </a:srgbClr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 b="0">
                <a:solidFill>
                  <a:schemeClr val="bg1">
                    <a:alpha val="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 </a:t>
            </a:r>
          </a:p>
        </p:txBody>
      </p:sp>
      <p:sp>
        <p:nvSpPr>
          <p:cNvPr id="35" name="Espace réservé pour une image  3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647700" y="2499975"/>
            <a:ext cx="1871663" cy="1872000"/>
          </a:xfrm>
        </p:spPr>
        <p:txBody>
          <a:bodyPr tIns="1080000" anchor="ctr" anchorCtr="0"/>
          <a:lstStyle>
            <a:lvl1pPr marL="0" indent="0" algn="ctr">
              <a:buNone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Select the icon to insert a picture then place the visual into background position (Right click with the mouse / Send to back)</a:t>
            </a:r>
          </a:p>
        </p:txBody>
      </p:sp>
      <p:sp>
        <p:nvSpPr>
          <p:cNvPr id="24" name="Espace réservé du texte 5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2640012" y="2499975"/>
            <a:ext cx="1872000" cy="1872000"/>
          </a:xfrm>
          <a:solidFill>
            <a:srgbClr val="CCE4E1">
              <a:alpha val="45882"/>
            </a:srgbClr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 b="0">
                <a:solidFill>
                  <a:schemeClr val="bg1">
                    <a:alpha val="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 </a:t>
            </a:r>
          </a:p>
        </p:txBody>
      </p:sp>
      <p:sp>
        <p:nvSpPr>
          <p:cNvPr id="25" name="Espace réservé du texte 5"/>
          <p:cNvSpPr>
            <a:spLocks noGrp="1"/>
          </p:cNvSpPr>
          <p:nvPr>
            <p:ph type="body" sz="quarter" idx="31" hasCustomPrompt="1"/>
          </p:nvPr>
        </p:nvSpPr>
        <p:spPr bwMode="gray">
          <a:xfrm>
            <a:off x="4632324" y="2499975"/>
            <a:ext cx="1872000" cy="1872000"/>
          </a:xfrm>
          <a:solidFill>
            <a:srgbClr val="CCE4E1">
              <a:alpha val="45882"/>
            </a:srgbClr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 b="0">
                <a:solidFill>
                  <a:schemeClr val="bg1">
                    <a:alpha val="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 </a:t>
            </a:r>
          </a:p>
        </p:txBody>
      </p:sp>
      <p:sp>
        <p:nvSpPr>
          <p:cNvPr id="26" name="Espace réservé du texte 5"/>
          <p:cNvSpPr>
            <a:spLocks noGrp="1"/>
          </p:cNvSpPr>
          <p:nvPr>
            <p:ph type="body" sz="quarter" idx="32" hasCustomPrompt="1"/>
          </p:nvPr>
        </p:nvSpPr>
        <p:spPr bwMode="gray">
          <a:xfrm>
            <a:off x="6624637" y="2499975"/>
            <a:ext cx="1872000" cy="1872000"/>
          </a:xfrm>
          <a:solidFill>
            <a:srgbClr val="CCE4E1">
              <a:alpha val="45882"/>
            </a:srgbClr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 b="0">
                <a:solidFill>
                  <a:schemeClr val="bg1">
                    <a:alpha val="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 </a:t>
            </a:r>
          </a:p>
        </p:txBody>
      </p:sp>
      <p:sp>
        <p:nvSpPr>
          <p:cNvPr id="50" name="Rectangle 49"/>
          <p:cNvSpPr/>
          <p:nvPr userDrawn="1"/>
        </p:nvSpPr>
        <p:spPr bwMode="gray">
          <a:xfrm>
            <a:off x="0" y="4371975"/>
            <a:ext cx="9144000" cy="7715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>
          <a:xfrm>
            <a:off x="0" y="4984749"/>
            <a:ext cx="468313" cy="158751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346F7D52-092C-4A26-9CEB-2FAC31981B9D}" type="datetime1">
              <a:rPr lang="en-GB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29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325362" y="0"/>
            <a:ext cx="612000" cy="612000"/>
          </a:xfrm>
          <a:solidFill>
            <a:schemeClr val="accent5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5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000</a:t>
            </a:r>
          </a:p>
          <a:p>
            <a:pPr lvl="1"/>
            <a:r>
              <a:rPr lang="en-GB" noProof="0" dirty="0" smtClean="0"/>
              <a:t>Text</a:t>
            </a:r>
          </a:p>
        </p:txBody>
      </p:sp>
      <p:sp>
        <p:nvSpPr>
          <p:cNvPr id="30" name="Espace réservé du texte 5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325362" y="702000"/>
            <a:ext cx="612000" cy="612000"/>
          </a:xfr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5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000</a:t>
            </a:r>
          </a:p>
          <a:p>
            <a:pPr lvl="1"/>
            <a:r>
              <a:rPr lang="en-GB" noProof="0" dirty="0" smtClean="0"/>
              <a:t>Text</a:t>
            </a:r>
          </a:p>
        </p:txBody>
      </p:sp>
      <p:sp>
        <p:nvSpPr>
          <p:cNvPr id="31" name="Espace réservé du texte 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325362" y="1404000"/>
            <a:ext cx="612000" cy="612000"/>
          </a:xfrm>
          <a:solidFill>
            <a:schemeClr val="accent3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00" b="1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Text</a:t>
            </a:r>
          </a:p>
          <a:p>
            <a:pPr lvl="1"/>
            <a:r>
              <a:rPr lang="en-GB" noProof="0" dirty="0" smtClean="0"/>
              <a:t>YYYY</a:t>
            </a:r>
          </a:p>
        </p:txBody>
      </p:sp>
      <p:sp>
        <p:nvSpPr>
          <p:cNvPr id="33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1483677" y="2191816"/>
            <a:ext cx="684000" cy="288000"/>
          </a:xfrm>
          <a:prstGeom prst="triangle">
            <a:avLst/>
          </a:prstGeom>
          <a:solidFill>
            <a:schemeClr val="bg1"/>
          </a:solidFill>
        </p:spPr>
        <p:txBody>
          <a:bodyPr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 b="0">
                <a:solidFill>
                  <a:schemeClr val="bg1">
                    <a:alpha val="0"/>
                  </a:schemeClr>
                </a:solidFill>
              </a:defRPr>
            </a:lvl1pPr>
            <a:lvl2pPr marL="0" indent="0" algn="ctr">
              <a:lnSpc>
                <a:spcPct val="100000"/>
              </a:lnSpc>
              <a:buNone/>
              <a:defRPr sz="500" b="1"/>
            </a:lvl2pPr>
          </a:lstStyle>
          <a:p>
            <a:pPr lvl="0"/>
            <a:r>
              <a:rPr lang="en-GB" noProof="0" dirty="0" smtClean="0"/>
              <a:t> </a:t>
            </a:r>
          </a:p>
        </p:txBody>
      </p:sp>
      <p:sp>
        <p:nvSpPr>
          <p:cNvPr id="36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47363" y="4371975"/>
            <a:ext cx="1872000" cy="771525"/>
          </a:xfrm>
        </p:spPr>
        <p:txBody>
          <a:bodyPr lIns="72000" tIns="108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</p:txBody>
      </p:sp>
      <p:sp>
        <p:nvSpPr>
          <p:cNvPr id="43" name="Espace réservé pour une image  34"/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640012" y="2499975"/>
            <a:ext cx="1871663" cy="1872000"/>
          </a:xfrm>
        </p:spPr>
        <p:txBody>
          <a:bodyPr tIns="1080000" anchor="ctr" anchorCtr="0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Pct val="25000"/>
              <a:buFont typeface="Arial" panose="020B0604020202020204" pitchFamily="34" charset="0"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Select the icon to insert a picture then place the visual into background position (Right click with the mouse / Send to back)</a:t>
            </a:r>
          </a:p>
        </p:txBody>
      </p:sp>
      <p:sp>
        <p:nvSpPr>
          <p:cNvPr id="44" name="Espace réservé du texte 5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2639675" y="4371975"/>
            <a:ext cx="1872000" cy="771525"/>
          </a:xfrm>
        </p:spPr>
        <p:txBody>
          <a:bodyPr lIns="72000" tIns="108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</p:txBody>
      </p:sp>
      <p:sp>
        <p:nvSpPr>
          <p:cNvPr id="45" name="Espace réservé pour une image  34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32324" y="2499975"/>
            <a:ext cx="1871663" cy="1872000"/>
          </a:xfrm>
        </p:spPr>
        <p:txBody>
          <a:bodyPr tIns="1080000" anchor="ctr" anchorCtr="0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Pct val="25000"/>
              <a:buFont typeface="Arial" panose="020B0604020202020204" pitchFamily="34" charset="0"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Select the icon to insert a picture then place the visual into background position (Right click with the mouse / Send to back)</a:t>
            </a:r>
          </a:p>
        </p:txBody>
      </p:sp>
      <p:sp>
        <p:nvSpPr>
          <p:cNvPr id="46" name="Espace réservé du texte 5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4631987" y="4371975"/>
            <a:ext cx="1872000" cy="771525"/>
          </a:xfrm>
        </p:spPr>
        <p:txBody>
          <a:bodyPr lIns="72000" tIns="108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</p:txBody>
      </p:sp>
      <p:sp>
        <p:nvSpPr>
          <p:cNvPr id="47" name="Espace réservé pour une image  34"/>
          <p:cNvSpPr>
            <a:spLocks noGrp="1"/>
          </p:cNvSpPr>
          <p:nvPr>
            <p:ph type="pic" sz="quarter" idx="26" hasCustomPrompt="1"/>
          </p:nvPr>
        </p:nvSpPr>
        <p:spPr bwMode="gray">
          <a:xfrm>
            <a:off x="6624637" y="2499975"/>
            <a:ext cx="1871663" cy="1872000"/>
          </a:xfrm>
        </p:spPr>
        <p:txBody>
          <a:bodyPr tIns="1080000" anchor="ctr" anchorCtr="0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Pct val="25000"/>
              <a:buFont typeface="Arial" panose="020B0604020202020204" pitchFamily="34" charset="0"/>
              <a:buNone/>
              <a:tabLst/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Select the icon to insert a picture then place the visual into background position (Right click with the mouse / Send to back)</a:t>
            </a:r>
          </a:p>
        </p:txBody>
      </p:sp>
      <p:sp>
        <p:nvSpPr>
          <p:cNvPr id="48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624300" y="4371975"/>
            <a:ext cx="1872000" cy="771525"/>
          </a:xfrm>
        </p:spPr>
        <p:txBody>
          <a:bodyPr lIns="72000" tIns="10800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8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47699" y="231775"/>
            <a:ext cx="2555875" cy="79216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647700" y="1022454"/>
            <a:ext cx="2555875" cy="973231"/>
          </a:xfrm>
        </p:spPr>
        <p:txBody>
          <a:bodyPr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buNone/>
              <a:defRPr sz="1400"/>
            </a:lvl2pPr>
          </a:lstStyle>
          <a:p>
            <a:pPr lvl="0"/>
            <a:r>
              <a:rPr lang="en-GB" noProof="0" dirty="0" smtClean="0"/>
              <a:t>Text level 1</a:t>
            </a:r>
          </a:p>
        </p:txBody>
      </p:sp>
    </p:spTree>
    <p:extLst>
      <p:ext uri="{BB962C8B-B14F-4D97-AF65-F5344CB8AC3E}">
        <p14:creationId xmlns:p14="http://schemas.microsoft.com/office/powerpoint/2010/main" val="39439372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ce réservé du texte 5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25" y="0"/>
            <a:ext cx="5940000" cy="5144400"/>
          </a:xfrm>
          <a:solidFill>
            <a:srgbClr val="CCE4E1">
              <a:alpha val="45882"/>
            </a:srgbClr>
          </a:solid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100" b="0">
                <a:solidFill>
                  <a:schemeClr val="bg1">
                    <a:alpha val="0"/>
                  </a:schemeClr>
                </a:solidFill>
              </a:defRPr>
            </a:lvl1pPr>
            <a:lvl2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 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963290" y="927507"/>
            <a:ext cx="2160000" cy="2160000"/>
          </a:xfrm>
          <a:prstGeom prst="rect">
            <a:avLst/>
          </a:prstGeom>
        </p:spPr>
      </p:pic>
      <p:sp>
        <p:nvSpPr>
          <p:cNvPr id="10" name="Espace réservé pour une image  34"/>
          <p:cNvSpPr>
            <a:spLocks noGrp="1"/>
          </p:cNvSpPr>
          <p:nvPr>
            <p:ph type="pic" sz="quarter" idx="20" hasCustomPrompt="1"/>
          </p:nvPr>
        </p:nvSpPr>
        <p:spPr bwMode="gray">
          <a:xfrm>
            <a:off x="0" y="0"/>
            <a:ext cx="5940425" cy="5143500"/>
          </a:xfrm>
        </p:spPr>
        <p:txBody>
          <a:bodyPr tIns="648000" anchor="ctr" anchorCtr="0"/>
          <a:lstStyle>
            <a:lvl1pPr marL="0" indent="0" algn="ctr">
              <a:buNone/>
              <a:defRPr/>
            </a:lvl1pPr>
          </a:lstStyle>
          <a:p>
            <a:r>
              <a:rPr lang="en-GB" noProof="0" dirty="0" smtClean="0"/>
              <a:t>Select the icon to insert a picture then place the visual into background position (Right click with the mouse / Send to back)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>
          <a:xfrm>
            <a:off x="0" y="4984749"/>
            <a:ext cx="468313" cy="158751"/>
          </a:xfrm>
        </p:spPr>
        <p:txBody>
          <a:bodyPr/>
          <a:lstStyle/>
          <a:p>
            <a:fld id="{2BA5A797-578E-4931-B6F6-05CAC2CC5E39}" type="datetime1">
              <a:rPr lang="en-GB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480175" y="2571750"/>
            <a:ext cx="2195513" cy="2124075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900" i="1">
                <a:solidFill>
                  <a:schemeClr val="tx2"/>
                </a:solidFill>
              </a:defRPr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900"/>
            </a:lvl3pPr>
          </a:lstStyle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</p:txBody>
      </p:sp>
    </p:spTree>
    <p:extLst>
      <p:ext uri="{BB962C8B-B14F-4D97-AF65-F5344CB8AC3E}">
        <p14:creationId xmlns:p14="http://schemas.microsoft.com/office/powerpoint/2010/main" val="417944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68314" y="0"/>
            <a:ext cx="8207374" cy="48418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0EF01F7-DD8E-46B7-BE63-24AC3B85AE0F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4" y="484187"/>
            <a:ext cx="8207375" cy="466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GB" noProof="0" dirty="0" smtClean="0"/>
              <a:t>Sub-title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14" hasCustomPrompt="1"/>
          </p:nvPr>
        </p:nvSpPr>
        <p:spPr>
          <a:xfrm>
            <a:off x="468313" y="987425"/>
            <a:ext cx="8207375" cy="3708400"/>
          </a:xfrm>
        </p:spPr>
        <p:txBody>
          <a:bodyPr/>
          <a:lstStyle/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  <a:p>
            <a:pPr lvl="3"/>
            <a:r>
              <a:rPr lang="en-GB" noProof="0" dirty="0" smtClean="0"/>
              <a:t>Text level 4</a:t>
            </a:r>
          </a:p>
          <a:p>
            <a:pPr lvl="4"/>
            <a:r>
              <a:rPr lang="en-GB" noProof="0" dirty="0" smtClean="0"/>
              <a:t>Text level 5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101550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_EmptyArea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68314" y="0"/>
            <a:ext cx="8207374" cy="484188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E0EF01F7-DD8E-46B7-BE63-24AC3B85AE0F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4" y="484187"/>
            <a:ext cx="8207375" cy="46672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</p:spTree>
    <p:extLst>
      <p:ext uri="{BB962C8B-B14F-4D97-AF65-F5344CB8AC3E}">
        <p14:creationId xmlns:p14="http://schemas.microsoft.com/office/powerpoint/2010/main" val="40245775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18732" y="141480"/>
            <a:ext cx="8503057" cy="342900"/>
          </a:xfrm>
          <a:prstGeom prst="rect">
            <a:avLst/>
          </a:prstGeom>
        </p:spPr>
        <p:txBody>
          <a:bodyPr tIns="0" rIns="0" bIns="0" anchor="b" anchorCtr="0"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GB" noProof="0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18733" y="500876"/>
            <a:ext cx="8506081" cy="285750"/>
          </a:xfrm>
          <a:noFill/>
        </p:spPr>
        <p:txBody>
          <a:bodyPr tIns="0" bIns="0" anchor="t" anchorCtr="0">
            <a:noAutofit/>
          </a:bodyPr>
          <a:lstStyle>
            <a:lvl1pPr marL="93741" indent="0">
              <a:buNone/>
              <a:defRPr sz="1200">
                <a:solidFill>
                  <a:srgbClr val="5E6A71"/>
                </a:solidFill>
              </a:defRPr>
            </a:lvl1pPr>
            <a:lvl2pPr>
              <a:defRPr sz="1000">
                <a:solidFill>
                  <a:srgbClr val="FF0000"/>
                </a:solidFill>
              </a:defRPr>
            </a:lvl2pPr>
            <a:lvl3pPr>
              <a:defRPr sz="1000">
                <a:solidFill>
                  <a:srgbClr val="FF0000"/>
                </a:solidFill>
              </a:defRPr>
            </a:lvl3pPr>
            <a:lvl4pPr>
              <a:defRPr sz="1000">
                <a:solidFill>
                  <a:srgbClr val="FF0000"/>
                </a:solidFill>
              </a:defRPr>
            </a:lvl4pPr>
            <a:lvl5pPr>
              <a:defRPr sz="1000">
                <a:solidFill>
                  <a:srgbClr val="FF0000"/>
                </a:solidFill>
              </a:defRPr>
            </a:lvl5pPr>
          </a:lstStyle>
          <a:p>
            <a:pPr lvl="0"/>
            <a:r>
              <a:rPr lang="en-GB" noProof="0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9155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21233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 bwMode="gray">
          <a:xfrm>
            <a:off x="468313" y="231775"/>
            <a:ext cx="4103687" cy="2160587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gray">
          <a:xfrm>
            <a:off x="0" y="4984749"/>
            <a:ext cx="468313" cy="158751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E43AD9F0-F070-4771-942D-9A85C7111EB1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4" y="2392363"/>
            <a:ext cx="4103686" cy="971475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700" b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buNone/>
              <a:defRPr sz="170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noProof="0" dirty="0" smtClean="0"/>
              <a:t>Sub-titles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3" y="3363912"/>
            <a:ext cx="4103687" cy="648000"/>
          </a:xfrm>
        </p:spPr>
        <p:txBody>
          <a:bodyPr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 smtClean="0"/>
              <a:t>Month day, YYYY</a:t>
            </a:r>
            <a:br>
              <a:rPr lang="en-GB" noProof="0" dirty="0" smtClean="0"/>
            </a:br>
            <a:r>
              <a:rPr lang="en-GB" noProof="0" dirty="0" smtClean="0"/>
              <a:t>Author: XXXXX XXXXXX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0" y="4313831"/>
            <a:ext cx="9144000" cy="82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15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0"/>
            <a:ext cx="9144000" cy="10239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68314" y="231774"/>
            <a:ext cx="8207374" cy="792163"/>
          </a:xfrm>
        </p:spPr>
        <p:txBody>
          <a:bodyPr anchor="t" anchorCtr="0"/>
          <a:lstStyle>
            <a:lvl1pPr>
              <a:lnSpc>
                <a:spcPct val="9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73AC6181-19A7-4D6B-8C8A-204CB6607371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4" y="1311275"/>
            <a:ext cx="8207375" cy="3968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noProof="0" dirty="0" smtClean="0"/>
              <a:t>Text</a:t>
            </a:r>
            <a:endParaRPr lang="en-GB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4" y="1779662"/>
            <a:ext cx="8207375" cy="0"/>
          </a:xfrm>
          <a:ln w="3175">
            <a:solidFill>
              <a:schemeClr val="tx1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314" y="1924050"/>
            <a:ext cx="8207375" cy="1727200"/>
          </a:xfrm>
        </p:spPr>
        <p:txBody>
          <a:bodyPr numCol="2" spcCol="144000"/>
          <a:lstStyle>
            <a:lvl1pPr marL="457200" indent="-45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0000"/>
              <a:buFont typeface="+mj-lt"/>
              <a:buAutoNum type="arabicPeriod"/>
              <a:defRPr sz="1600" baseline="0"/>
            </a:lvl1pPr>
            <a:lvl2pPr marL="628650" indent="-171450"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GB" noProof="0" dirty="0" smtClean="0"/>
              <a:t>Chapter title</a:t>
            </a:r>
          </a:p>
          <a:p>
            <a:pPr lvl="1"/>
            <a:r>
              <a:rPr lang="en-GB" noProof="0" dirty="0" smtClean="0"/>
              <a:t>Text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8314" y="3867894"/>
            <a:ext cx="8207375" cy="0"/>
          </a:xfrm>
          <a:ln w="3175">
            <a:solidFill>
              <a:schemeClr val="tx1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314" y="3939902"/>
            <a:ext cx="8207375" cy="3968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noProof="0" dirty="0" smtClean="0"/>
              <a:t>Text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618670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gray">
          <a:xfrm>
            <a:off x="0" y="0"/>
            <a:ext cx="9144000" cy="10239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468314" y="231774"/>
            <a:ext cx="8207374" cy="792163"/>
          </a:xfrm>
        </p:spPr>
        <p:txBody>
          <a:bodyPr anchor="t" anchorCtr="0"/>
          <a:lstStyle>
            <a:lvl1pPr>
              <a:lnSpc>
                <a:spcPct val="90000"/>
              </a:lnSpc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/>
        <p:txBody>
          <a:bodyPr/>
          <a:lstStyle/>
          <a:p>
            <a:fld id="{06CD9EC8-F1B5-4486-AB6E-62C6604F866E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/>
        <p:txBody>
          <a:bodyPr/>
          <a:lstStyle/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/>
        <p:txBody>
          <a:bodyPr/>
          <a:lstStyle/>
          <a:p>
            <a:endParaRPr lang="en-GB" noProof="0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68314" y="1311275"/>
            <a:ext cx="7559673" cy="3968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noProof="0" dirty="0" smtClean="0"/>
              <a:t>Text</a:t>
            </a:r>
            <a:endParaRPr lang="en-GB" noProof="0" dirty="0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8314" y="1779662"/>
            <a:ext cx="8207375" cy="0"/>
          </a:xfrm>
          <a:ln w="3175">
            <a:solidFill>
              <a:schemeClr val="tx1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468314" y="4083087"/>
            <a:ext cx="8207375" cy="0"/>
          </a:xfrm>
          <a:ln w="3175">
            <a:solidFill>
              <a:schemeClr val="tx1"/>
            </a:solidFill>
          </a:ln>
        </p:spPr>
        <p:txBody>
          <a:bodyPr/>
          <a:lstStyle>
            <a:lvl1pPr>
              <a:defRPr sz="100">
                <a:solidFill>
                  <a:schemeClr val="accent3">
                    <a:alpha val="0"/>
                  </a:schemeClr>
                </a:solidFill>
              </a:defRPr>
            </a:lvl1pPr>
          </a:lstStyle>
          <a:p>
            <a:pPr lvl="0"/>
            <a:r>
              <a:rPr lang="en-GB" noProof="0" dirty="0" smtClean="0"/>
              <a:t> </a:t>
            </a:r>
            <a:endParaRPr lang="en-GB" noProof="0" dirty="0"/>
          </a:p>
        </p:txBody>
      </p:sp>
      <p:sp>
        <p:nvSpPr>
          <p:cNvPr id="15" name="Espace réservé du texte 5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68315" y="4155926"/>
            <a:ext cx="7559674" cy="396875"/>
          </a:xfrm>
        </p:spPr>
        <p:txBody>
          <a:bodyPr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600"/>
            </a:lvl1pPr>
          </a:lstStyle>
          <a:p>
            <a:pPr lvl="0"/>
            <a:r>
              <a:rPr lang="en-GB" noProof="0" dirty="0" smtClean="0"/>
              <a:t>Text</a:t>
            </a:r>
            <a:endParaRPr lang="en-GB" noProof="0" dirty="0"/>
          </a:p>
        </p:txBody>
      </p:sp>
      <p:sp>
        <p:nvSpPr>
          <p:cNvPr id="5" name="Espace réservé pour une image 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68313" y="1851670"/>
            <a:ext cx="1512000" cy="1296000"/>
          </a:xfrm>
        </p:spPr>
        <p:txBody>
          <a:bodyPr tIns="792000"/>
          <a:lstStyle>
            <a:lvl1pPr marL="0" indent="0" algn="ctr">
              <a:buNone/>
              <a:defRPr/>
            </a:lvl1pPr>
          </a:lstStyle>
          <a:p>
            <a:r>
              <a:rPr lang="en-GB" noProof="0" dirty="0" smtClean="0"/>
              <a:t>Picture</a:t>
            </a:r>
            <a:endParaRPr lang="en-GB" noProof="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468315" y="3111906"/>
            <a:ext cx="1512000" cy="972732"/>
          </a:xfrm>
        </p:spPr>
        <p:txBody>
          <a:bodyPr numCol="1" spcCol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b="1" baseline="0">
                <a:solidFill>
                  <a:schemeClr val="tx2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buClr>
                <a:schemeClr val="tx2"/>
              </a:buClr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GB" noProof="0" dirty="0" smtClean="0"/>
              <a:t>00.</a:t>
            </a:r>
          </a:p>
          <a:p>
            <a:pPr lvl="1"/>
            <a:r>
              <a:rPr lang="en-GB" noProof="0" dirty="0" smtClean="0"/>
              <a:t>Text</a:t>
            </a:r>
          </a:p>
          <a:p>
            <a:pPr lvl="2"/>
            <a:r>
              <a:rPr lang="en-GB" noProof="0" dirty="0" smtClean="0"/>
              <a:t>00</a:t>
            </a:r>
          </a:p>
        </p:txBody>
      </p:sp>
      <p:sp>
        <p:nvSpPr>
          <p:cNvPr id="16" name="Espace réservé pour une image  4"/>
          <p:cNvSpPr>
            <a:spLocks noGrp="1"/>
          </p:cNvSpPr>
          <p:nvPr>
            <p:ph type="pic" sz="quarter" idx="19" hasCustomPrompt="1"/>
          </p:nvPr>
        </p:nvSpPr>
        <p:spPr bwMode="gray">
          <a:xfrm>
            <a:off x="2700105" y="1851670"/>
            <a:ext cx="1512000" cy="1296000"/>
          </a:xfrm>
        </p:spPr>
        <p:txBody>
          <a:bodyPr tIns="792000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Pct val="25000"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Picture</a:t>
            </a:r>
          </a:p>
        </p:txBody>
      </p:sp>
      <p:sp>
        <p:nvSpPr>
          <p:cNvPr id="17" name="Espace réservé du texte 9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2700107" y="3111906"/>
            <a:ext cx="1512000" cy="972732"/>
          </a:xfrm>
        </p:spPr>
        <p:txBody>
          <a:bodyPr numCol="1" spcCol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1" baseline="0">
                <a:solidFill>
                  <a:schemeClr val="tx2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GB" noProof="0" dirty="0" smtClean="0"/>
              <a:t>00.</a:t>
            </a:r>
          </a:p>
          <a:p>
            <a:pPr lvl="1"/>
            <a:r>
              <a:rPr lang="en-GB" noProof="0" dirty="0" smtClean="0"/>
              <a:t>Text</a:t>
            </a:r>
          </a:p>
          <a:p>
            <a:pPr lvl="2"/>
            <a:r>
              <a:rPr lang="en-GB" noProof="0" dirty="0" smtClean="0"/>
              <a:t>00</a:t>
            </a:r>
          </a:p>
        </p:txBody>
      </p:sp>
      <p:sp>
        <p:nvSpPr>
          <p:cNvPr id="18" name="Espace réservé pour une image  4"/>
          <p:cNvSpPr>
            <a:spLocks noGrp="1"/>
          </p:cNvSpPr>
          <p:nvPr>
            <p:ph type="pic" sz="quarter" idx="21" hasCustomPrompt="1"/>
          </p:nvPr>
        </p:nvSpPr>
        <p:spPr bwMode="gray">
          <a:xfrm>
            <a:off x="4931897" y="1851670"/>
            <a:ext cx="1512000" cy="1296000"/>
          </a:xfrm>
        </p:spPr>
        <p:txBody>
          <a:bodyPr tIns="792000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Pct val="25000"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Picture</a:t>
            </a:r>
          </a:p>
        </p:txBody>
      </p:sp>
      <p:sp>
        <p:nvSpPr>
          <p:cNvPr id="19" name="Espace réservé du texte 9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4931899" y="3111906"/>
            <a:ext cx="1512000" cy="972732"/>
          </a:xfrm>
        </p:spPr>
        <p:txBody>
          <a:bodyPr numCol="1" spcCol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1" baseline="0">
                <a:solidFill>
                  <a:schemeClr val="tx2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GB" noProof="0" dirty="0" smtClean="0"/>
              <a:t>00.</a:t>
            </a:r>
          </a:p>
          <a:p>
            <a:pPr lvl="1"/>
            <a:r>
              <a:rPr lang="en-GB" noProof="0" dirty="0" smtClean="0"/>
              <a:t>Text</a:t>
            </a:r>
          </a:p>
          <a:p>
            <a:pPr lvl="2"/>
            <a:r>
              <a:rPr lang="en-GB" noProof="0" dirty="0" smtClean="0"/>
              <a:t>00</a:t>
            </a:r>
          </a:p>
        </p:txBody>
      </p:sp>
      <p:sp>
        <p:nvSpPr>
          <p:cNvPr id="20" name="Espace réservé pour une image  4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7163688" y="1851670"/>
            <a:ext cx="1512000" cy="1296000"/>
          </a:xfrm>
        </p:spPr>
        <p:txBody>
          <a:bodyPr tIns="792000"/>
          <a:lstStyle>
            <a:lvl1pPr marL="0" marR="0" indent="0" algn="ctr" defTabSz="914400" rtl="0" eaLnBrk="1" fontAlgn="auto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Tx/>
              <a:buSzPct val="25000"/>
              <a:buFont typeface="Arial" panose="020B0604020202020204" pitchFamily="34" charset="0"/>
              <a:buNone/>
              <a:tabLst/>
              <a:defRPr/>
            </a:lvl1pPr>
          </a:lstStyle>
          <a:p>
            <a:r>
              <a:rPr lang="en-GB" noProof="0" dirty="0" smtClean="0"/>
              <a:t>Picture</a:t>
            </a:r>
          </a:p>
        </p:txBody>
      </p:sp>
      <p:sp>
        <p:nvSpPr>
          <p:cNvPr id="21" name="Espace réservé du texte 9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7163690" y="3111906"/>
            <a:ext cx="1512000" cy="972732"/>
          </a:xfrm>
        </p:spPr>
        <p:txBody>
          <a:bodyPr numCol="1" spcCol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None/>
              <a:defRPr sz="1600" b="1" baseline="0">
                <a:solidFill>
                  <a:schemeClr val="tx2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SzPct val="100000"/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2pPr>
            <a:lvl3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lang="en-GB" noProof="0" dirty="0" smtClean="0"/>
              <a:t>00.</a:t>
            </a:r>
          </a:p>
          <a:p>
            <a:pPr lvl="1"/>
            <a:r>
              <a:rPr lang="en-GB" noProof="0" dirty="0" smtClean="0"/>
              <a:t>Text</a:t>
            </a:r>
          </a:p>
          <a:p>
            <a:pPr lvl="2"/>
            <a:r>
              <a:rPr lang="en-GB" noProof="0" dirty="0" smtClean="0"/>
              <a:t>00</a:t>
            </a:r>
          </a:p>
        </p:txBody>
      </p:sp>
      <p:sp>
        <p:nvSpPr>
          <p:cNvPr id="22" name="Espace réservé du texte 5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27987" y="1311275"/>
            <a:ext cx="647701" cy="39687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00</a:t>
            </a:r>
            <a:endParaRPr lang="en-GB" noProof="0" dirty="0"/>
          </a:p>
        </p:txBody>
      </p:sp>
      <p:sp>
        <p:nvSpPr>
          <p:cNvPr id="23" name="Espace réservé du texte 5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8027988" y="4155926"/>
            <a:ext cx="647700" cy="39687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GB" noProof="0" dirty="0" smtClean="0"/>
              <a:t>00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32610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>
          <a:xfrm>
            <a:off x="0" y="4984749"/>
            <a:ext cx="468313" cy="158751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FABB007-492F-4BE3-8BF0-A0480B963D0A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1354" y="4984750"/>
            <a:ext cx="466959" cy="15875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8" name="Ellipse 7"/>
          <p:cNvSpPr/>
          <p:nvPr userDrawn="1"/>
        </p:nvSpPr>
        <p:spPr bwMode="gray">
          <a:xfrm>
            <a:off x="2732988" y="735750"/>
            <a:ext cx="3672000" cy="36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36000" y="735750"/>
            <a:ext cx="3672000" cy="36720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800" b="1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 dirty="0" smtClean="0"/>
              <a:t>00</a:t>
            </a:r>
          </a:p>
          <a:p>
            <a:pPr lvl="1"/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840432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>
          <a:xfrm>
            <a:off x="0" y="4984749"/>
            <a:ext cx="468313" cy="158751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D0086CB2-2F27-4B37-B01E-726B1269B656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1354" y="4984750"/>
            <a:ext cx="466959" cy="15875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8" name="Ellipse 7"/>
          <p:cNvSpPr/>
          <p:nvPr userDrawn="1"/>
        </p:nvSpPr>
        <p:spPr bwMode="gray">
          <a:xfrm>
            <a:off x="2732988" y="735750"/>
            <a:ext cx="3672000" cy="36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36000" y="735750"/>
            <a:ext cx="3672000" cy="36720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800" b="1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 dirty="0" smtClean="0"/>
              <a:t>00</a:t>
            </a:r>
          </a:p>
          <a:p>
            <a:pPr lvl="1"/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77677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>
          <a:xfrm>
            <a:off x="0" y="4984749"/>
            <a:ext cx="468313" cy="158751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D95E5EEC-4C08-465F-A03D-F77D2DA653CC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1354" y="4984750"/>
            <a:ext cx="466959" cy="15875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8" name="Ellipse 7"/>
          <p:cNvSpPr/>
          <p:nvPr userDrawn="1"/>
        </p:nvSpPr>
        <p:spPr bwMode="gray">
          <a:xfrm>
            <a:off x="2732988" y="735750"/>
            <a:ext cx="3672000" cy="36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36000" y="735750"/>
            <a:ext cx="3672000" cy="36720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800" b="1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 dirty="0" smtClean="0"/>
              <a:t>00</a:t>
            </a:r>
          </a:p>
          <a:p>
            <a:pPr lvl="1"/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0601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_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1354" y="0"/>
            <a:ext cx="9141291" cy="5143500"/>
          </a:xfrm>
          <a:prstGeom prst="rect">
            <a:avLst/>
          </a:prstGeom>
        </p:spPr>
      </p:pic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 bwMode="gray">
          <a:xfrm>
            <a:off x="0" y="4984749"/>
            <a:ext cx="468313" cy="158751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2D7E219D-A1DD-4C32-AC87-DED27E3306D4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1"/>
          </p:nvPr>
        </p:nvSpPr>
        <p:spPr bwMode="gray">
          <a:xfrm>
            <a:off x="0" y="4984750"/>
            <a:ext cx="468313" cy="158750"/>
          </a:xfrm>
        </p:spPr>
        <p:txBody>
          <a:bodyPr/>
          <a:lstStyle>
            <a:lvl1pPr>
              <a:defRPr sz="100" b="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10C140CD-8AED-46FF-A9A2-77308F3F39AE}" type="slidenum">
              <a:rPr lang="en-GB" noProof="0" smtClean="0"/>
              <a:pPr/>
              <a:t>‹N°›</a:t>
            </a:fld>
            <a:endParaRPr lang="en-GB" noProof="0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2"/>
          </p:nvPr>
        </p:nvSpPr>
        <p:spPr bwMode="gray">
          <a:xfrm>
            <a:off x="1354" y="4984750"/>
            <a:ext cx="466959" cy="158750"/>
          </a:xfrm>
        </p:spPr>
        <p:txBody>
          <a:bodyPr/>
          <a:lstStyle>
            <a:lvl1pPr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8" name="Ellipse 7"/>
          <p:cNvSpPr/>
          <p:nvPr userDrawn="1"/>
        </p:nvSpPr>
        <p:spPr bwMode="gray">
          <a:xfrm>
            <a:off x="2732988" y="735750"/>
            <a:ext cx="3672000" cy="3672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2736000" y="735750"/>
            <a:ext cx="3672000" cy="3672000"/>
          </a:xfrm>
          <a:prstGeom prst="rect">
            <a:avLst/>
          </a:prstGeom>
          <a:noFill/>
        </p:spPr>
        <p:txBody>
          <a:bodyPr wrap="square" anchor="ctr" anchorCtr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800" b="1">
                <a:solidFill>
                  <a:schemeClr val="tx2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2pPr>
          </a:lstStyle>
          <a:p>
            <a:pPr lvl="0"/>
            <a:r>
              <a:rPr lang="en-GB" noProof="0" dirty="0" smtClean="0"/>
              <a:t>00</a:t>
            </a:r>
          </a:p>
          <a:p>
            <a:pPr lvl="1"/>
            <a:r>
              <a:rPr lang="en-GB" noProof="0" dirty="0" smtClean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206019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gray">
          <a:xfrm>
            <a:off x="1151620" y="4840001"/>
            <a:ext cx="6876368" cy="303499"/>
          </a:xfrm>
          <a:prstGeom prst="rect">
            <a:avLst/>
          </a:prstGeom>
        </p:spPr>
        <p:txBody>
          <a:bodyPr vert="horz" lIns="0" tIns="46800" rIns="0" bIns="0" rtlCol="0" anchor="t" anchorCtr="0">
            <a:no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gray">
          <a:xfrm>
            <a:off x="0" y="4840003"/>
            <a:ext cx="468313" cy="303498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ctr">
              <a:defRPr sz="100"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fld id="{C021BAF8-9959-491A-8943-7ACD54B0AAEB}" type="datetime1">
              <a:rPr lang="fr-FR" noProof="0" smtClean="0"/>
              <a:pPr/>
              <a:t>18/10/2016</a:t>
            </a:fld>
            <a:endParaRPr lang="en-GB" noProof="0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gray">
          <a:xfrm>
            <a:off x="468314" y="0"/>
            <a:ext cx="8207374" cy="4841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 dirty="0" smtClean="0"/>
              <a:t>Title</a:t>
            </a:r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gray">
          <a:xfrm>
            <a:off x="468314" y="987425"/>
            <a:ext cx="8207374" cy="38524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GB" noProof="0" dirty="0" smtClean="0"/>
              <a:t>Text level 1</a:t>
            </a:r>
          </a:p>
          <a:p>
            <a:pPr lvl="1"/>
            <a:r>
              <a:rPr lang="en-GB" noProof="0" dirty="0" smtClean="0"/>
              <a:t>Text level 2</a:t>
            </a:r>
          </a:p>
          <a:p>
            <a:pPr lvl="2"/>
            <a:r>
              <a:rPr lang="en-GB" noProof="0" dirty="0" smtClean="0"/>
              <a:t>Text level 3</a:t>
            </a:r>
          </a:p>
          <a:p>
            <a:pPr lvl="3"/>
            <a:r>
              <a:rPr lang="en-GB" noProof="0" dirty="0" smtClean="0"/>
              <a:t>Text level 4</a:t>
            </a:r>
          </a:p>
          <a:p>
            <a:pPr lvl="4"/>
            <a:r>
              <a:rPr lang="en-GB" noProof="0" dirty="0" smtClean="0"/>
              <a:t>Text level 5</a:t>
            </a:r>
            <a:endParaRPr lang="en-GB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gray">
          <a:xfrm>
            <a:off x="468312" y="4839891"/>
            <a:ext cx="647303" cy="303609"/>
          </a:xfrm>
          <a:prstGeom prst="rect">
            <a:avLst/>
          </a:prstGeom>
        </p:spPr>
        <p:txBody>
          <a:bodyPr vert="horz" lIns="0" tIns="46800" rIns="0" bIns="0" rtlCol="0" anchor="t" anchorCtr="0">
            <a:noAutofit/>
          </a:bodyPr>
          <a:lstStyle>
            <a:lvl1pPr algn="l">
              <a:defRPr sz="800" b="1">
                <a:solidFill>
                  <a:schemeClr val="tx2"/>
                </a:solidFill>
              </a:defRPr>
            </a:lvl1pPr>
          </a:lstStyle>
          <a:p>
            <a:fld id="{10C140CD-8AED-46FF-A9A2-77308F3F39AE}" type="slidenum">
              <a:rPr lang="en-GB" smtClean="0"/>
              <a:pPr/>
              <a:t>‹N°›</a:t>
            </a:fld>
            <a:endParaRPr lang="en-GB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8064000" y="4700754"/>
            <a:ext cx="1080000" cy="4332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96" r:id="rId3"/>
    <p:sldLayoutId id="2147483669" r:id="rId4"/>
    <p:sldLayoutId id="2147483670" r:id="rId5"/>
    <p:sldLayoutId id="2147483690" r:id="rId6"/>
    <p:sldLayoutId id="2147483691" r:id="rId7"/>
    <p:sldLayoutId id="2147483693" r:id="rId8"/>
    <p:sldLayoutId id="2147483694" r:id="rId9"/>
    <p:sldLayoutId id="2147483695" r:id="rId10"/>
    <p:sldLayoutId id="2147483688" r:id="rId11"/>
    <p:sldLayoutId id="2147483671" r:id="rId12"/>
    <p:sldLayoutId id="2147483672" r:id="rId13"/>
    <p:sldLayoutId id="2147483675" r:id="rId14"/>
    <p:sldLayoutId id="2147483674" r:id="rId15"/>
    <p:sldLayoutId id="2147483673" r:id="rId16"/>
    <p:sldLayoutId id="2147483678" r:id="rId17"/>
    <p:sldLayoutId id="2147483676" r:id="rId18"/>
    <p:sldLayoutId id="2147483677" r:id="rId19"/>
    <p:sldLayoutId id="2147483697" r:id="rId20"/>
    <p:sldLayoutId id="2147483698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spcAft>
          <a:spcPts val="0"/>
        </a:spcAft>
        <a:buNone/>
        <a:defRPr sz="1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45600" indent="-171450" algn="l" defTabSz="91440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518400" indent="-171450" algn="l" defTabSz="91440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691200" indent="-171450" algn="l" defTabSz="91440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171450" algn="l" defTabSz="914400" rtl="0" eaLnBrk="1" latinLnBrk="0" hangingPunct="1">
        <a:lnSpc>
          <a:spcPct val="110000"/>
        </a:lnSpc>
        <a:spcBef>
          <a:spcPts val="30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2.gi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slideLayout" Target="../slideLayouts/slideLayout2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microsoft.com/office/2007/relationships/hdphoto" Target="../media/hdphoto1.wdp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24.png"/><Relationship Id="rId4" Type="http://schemas.openxmlformats.org/officeDocument/2006/relationships/slideLayout" Target="../slideLayouts/slideLayout2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microsoft.com/office/2007/relationships/hdphoto" Target="../media/hdphoto2.wdp"/><Relationship Id="rId5" Type="http://schemas.openxmlformats.org/officeDocument/2006/relationships/image" Target="../media/image25.jpeg"/><Relationship Id="rId4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6.jpeg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jpe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tags" Target="../tags/tag25.xml"/><Relationship Id="rId7" Type="http://schemas.openxmlformats.org/officeDocument/2006/relationships/image" Target="../media/image35.jpeg"/><Relationship Id="rId12" Type="http://schemas.openxmlformats.org/officeDocument/2006/relationships/image" Target="../media/image40.png"/><Relationship Id="rId17" Type="http://schemas.openxmlformats.org/officeDocument/2006/relationships/image" Target="../media/image45.jpeg"/><Relationship Id="rId2" Type="http://schemas.openxmlformats.org/officeDocument/2006/relationships/tags" Target="../tags/tag24.xml"/><Relationship Id="rId16" Type="http://schemas.openxmlformats.org/officeDocument/2006/relationships/image" Target="../media/image44.jpeg"/><Relationship Id="rId1" Type="http://schemas.openxmlformats.org/officeDocument/2006/relationships/tags" Target="../tags/tag23.xml"/><Relationship Id="rId6" Type="http://schemas.openxmlformats.org/officeDocument/2006/relationships/image" Target="../media/image34.png"/><Relationship Id="rId11" Type="http://schemas.openxmlformats.org/officeDocument/2006/relationships/image" Target="../media/image39.emf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43.png"/><Relationship Id="rId10" Type="http://schemas.openxmlformats.org/officeDocument/2006/relationships/image" Target="../media/image38.jpeg"/><Relationship Id="rId4" Type="http://schemas.openxmlformats.org/officeDocument/2006/relationships/tags" Target="../tags/tag26.xml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Offre</a:t>
            </a:r>
            <a:r>
              <a:rPr lang="en-US" dirty="0" smtClean="0"/>
              <a:t> Technique </a:t>
            </a:r>
            <a:endParaRPr lang="en-US" dirty="0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Elaboration du schéma directeur du Système d’Information de la CNRPS pour la période 2018-2021</a:t>
            </a: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 smtClean="0"/>
              <a:t>Octobre 2016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1</a:t>
            </a:fld>
            <a:endParaRPr lang="en-GB" noProof="0" dirty="0"/>
          </a:p>
        </p:txBody>
      </p:sp>
      <p:pic>
        <p:nvPicPr>
          <p:cNvPr id="8" name="Picture 1926" descr="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4306731"/>
            <a:ext cx="720080" cy="75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674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Contexte et objectifs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10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société CNRPS souhaite élaborer son schéma directeur SI 2018-2021</a:t>
            </a:r>
          </a:p>
          <a:p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468314" y="771955"/>
            <a:ext cx="4103686" cy="287627"/>
          </a:xfrm>
        </p:spPr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2"/>
          </p:nvPr>
        </p:nvSpPr>
        <p:spPr>
          <a:xfrm>
            <a:off x="4572000" y="771955"/>
            <a:ext cx="4104065" cy="287627"/>
          </a:xfrm>
        </p:spPr>
        <p:txBody>
          <a:bodyPr/>
          <a:lstStyle/>
          <a:p>
            <a:r>
              <a:rPr lang="fr-FR" dirty="0" smtClean="0"/>
              <a:t>Objectifs</a:t>
            </a:r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68314" y="1131590"/>
            <a:ext cx="4103686" cy="504825"/>
          </a:xfrm>
        </p:spPr>
        <p:txBody>
          <a:bodyPr/>
          <a:lstStyle/>
          <a:p>
            <a:r>
              <a:rPr lang="fr-FR" sz="1000" dirty="0"/>
              <a:t>La CNRPS désire élaborer un schéma directeur destiné à piloter le développement </a:t>
            </a:r>
            <a:r>
              <a:rPr lang="fr-FR" sz="1000" dirty="0" smtClean="0"/>
              <a:t>de son système d’information et qui couvre la période 2018-2021</a:t>
            </a:r>
            <a:endParaRPr lang="fr-FR" sz="1000" dirty="0"/>
          </a:p>
        </p:txBody>
      </p:sp>
      <p:sp>
        <p:nvSpPr>
          <p:cNvPr id="17" name="Espace réservé du texte 6"/>
          <p:cNvSpPr>
            <a:spLocks noGrp="1"/>
          </p:cNvSpPr>
          <p:nvPr>
            <p:ph type="body" sz="quarter" idx="16"/>
          </p:nvPr>
        </p:nvSpPr>
        <p:spPr>
          <a:xfrm>
            <a:off x="468314" y="1664806"/>
            <a:ext cx="4103686" cy="2700000"/>
          </a:xfrm>
        </p:spPr>
        <p:txBody>
          <a:bodyPr/>
          <a:lstStyle/>
          <a:p>
            <a:pPr algn="just"/>
            <a:r>
              <a:rPr lang="fr-FR" sz="1000" dirty="0"/>
              <a:t>Les attendus stratégiques de cette mission sont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Disposer d’un cadre de référence pour planifier l’évolution et l’adaptation de l’environnement informatique pour les volets stratégique, opérationnel, organisationnel, budgétaire et technologique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Consigner les grands axes stratégiques de la </a:t>
            </a:r>
            <a:r>
              <a:rPr lang="fr-FR" sz="900" dirty="0" smtClean="0"/>
              <a:t>CNRPS </a:t>
            </a:r>
            <a:r>
              <a:rPr lang="fr-FR" sz="900" dirty="0"/>
              <a:t>et leur confrontation à l’existant afin de définir le système cible et les moyens à mettre en œuvre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Gérer et maîtriser les projets du SI sous toutes leurs facettes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Disposer d’une vision partagée des composantes du système d’information existant et cible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Optimiser les processus informatiques au sein du dispositif opérationnel de la </a:t>
            </a:r>
            <a:r>
              <a:rPr lang="fr-FR" sz="900" dirty="0" smtClean="0"/>
              <a:t>CNRPS</a:t>
            </a:r>
            <a:endParaRPr lang="fr-FR" sz="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Engager une réflexion approfondie sur l’informatique au sein de la caisse </a:t>
            </a:r>
            <a:r>
              <a:rPr lang="fr-FR" sz="900" dirty="0" smtClean="0"/>
              <a:t>afin </a:t>
            </a:r>
            <a:r>
              <a:rPr lang="fr-FR" sz="900" dirty="0"/>
              <a:t>d’améliorer le mode de fonctionnement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fr-FR" sz="700" dirty="0"/>
          </a:p>
          <a:p>
            <a:pPr algn="just"/>
            <a:r>
              <a:rPr lang="fr-FR" sz="1000" dirty="0"/>
              <a:t>L’élaboration du schéma directeur SI </a:t>
            </a:r>
            <a:r>
              <a:rPr lang="fr-FR" sz="1000" dirty="0" smtClean="0"/>
              <a:t>2018-2021 </a:t>
            </a:r>
            <a:r>
              <a:rPr lang="fr-FR" sz="1000" dirty="0"/>
              <a:t>devra permettre de définir un plan stratégique SI qui contribuera à l’atteinte de ces ambitions</a:t>
            </a:r>
          </a:p>
        </p:txBody>
      </p:sp>
      <p:sp>
        <p:nvSpPr>
          <p:cNvPr id="18" name="Espace réservé du texte 9"/>
          <p:cNvSpPr>
            <a:spLocks noGrp="1"/>
          </p:cNvSpPr>
          <p:nvPr>
            <p:ph type="body" sz="quarter" idx="24"/>
          </p:nvPr>
        </p:nvSpPr>
        <p:spPr>
          <a:xfrm>
            <a:off x="4572000" y="1131590"/>
            <a:ext cx="4320480" cy="2700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fr-FR" sz="1000" dirty="0"/>
              <a:t>L’enjeu est donc de se doter d’un SI permettant l’atteinte des objectifs stratégiques de la CNRPS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000" dirty="0" smtClean="0"/>
              <a:t>Les </a:t>
            </a:r>
            <a:r>
              <a:rPr lang="fr-FR" sz="1000" dirty="0"/>
              <a:t>objectifs étant de 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Etablir un diagnostic exhaustif du système actuel et recenser les besoins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Effectuer un bilan critique du système d’information actuel </a:t>
            </a:r>
            <a:r>
              <a:rPr lang="fr-FR" sz="900" dirty="0" smtClean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 smtClean="0"/>
              <a:t>Définir les orientations et les enjeux de l’évolution du système d’information en cohérence avec les axes stratégiques de développement de la CNRPS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 smtClean="0"/>
              <a:t>Faire </a:t>
            </a:r>
            <a:r>
              <a:rPr lang="fr-FR" sz="900" dirty="0"/>
              <a:t>une synthèse des besoins des utilisateurs classés à la fois sous-domaines d’activité, par importance et par urgence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Concevoir un système d’information global qui intègre les différents </a:t>
            </a:r>
            <a:r>
              <a:rPr lang="fr-FR" sz="900" dirty="0" smtClean="0"/>
              <a:t>systèmes </a:t>
            </a:r>
            <a:r>
              <a:rPr lang="fr-FR" sz="900" dirty="0"/>
              <a:t>de </a:t>
            </a:r>
            <a:r>
              <a:rPr lang="fr-FR" sz="900" dirty="0" smtClean="0"/>
              <a:t>gestion, garantit la </a:t>
            </a:r>
            <a:r>
              <a:rPr lang="fr-FR" sz="900" dirty="0"/>
              <a:t>fiabilité et la cohérence des données et qui </a:t>
            </a:r>
            <a:r>
              <a:rPr lang="fr-FR" sz="900" dirty="0" smtClean="0"/>
              <a:t>répond aux </a:t>
            </a:r>
            <a:r>
              <a:rPr lang="fr-FR" sz="900" dirty="0"/>
              <a:t>exigences des utilisateurs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Décrire et argumenter les solution possibles afin d’améliorer le futur système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Mener une réflexion sur l’intégration de nouveaux outils de travail ou de nouvelles technologies dans la CNRPS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Repenser l’organisation informatique et les méthodes utilisées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 smtClean="0"/>
              <a:t>Mise </a:t>
            </a:r>
            <a:r>
              <a:rPr lang="fr-FR" sz="900" dirty="0"/>
              <a:t>en œuvre de chantier échelonnés dans le temps ou d’actions qui nécessitent </a:t>
            </a:r>
            <a:r>
              <a:rPr lang="fr-FR" sz="900" dirty="0" smtClean="0"/>
              <a:t>une conduite </a:t>
            </a:r>
            <a:r>
              <a:rPr lang="fr-FR" sz="900" dirty="0"/>
              <a:t>de changement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900" dirty="0"/>
              <a:t>Envisager des </a:t>
            </a:r>
            <a:r>
              <a:rPr lang="fr-FR" sz="900" dirty="0" smtClean="0"/>
              <a:t>actions </a:t>
            </a:r>
            <a:r>
              <a:rPr lang="fr-FR" sz="900" dirty="0"/>
              <a:t>de formation et d’information du personnel  à tous les niveaux de la CNRPS </a:t>
            </a:r>
          </a:p>
        </p:txBody>
      </p:sp>
    </p:spTree>
    <p:extLst>
      <p:ext uri="{BB962C8B-B14F-4D97-AF65-F5344CB8AC3E}">
        <p14:creationId xmlns:p14="http://schemas.microsoft.com/office/powerpoint/2010/main" val="479303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11</a:t>
            </a:fld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2</a:t>
            </a:r>
            <a:endParaRPr lang="fr-FR" sz="2400" dirty="0" smtClean="0"/>
          </a:p>
          <a:p>
            <a:r>
              <a:rPr lang="fr-FR" sz="2400" dirty="0"/>
              <a:t>Nos Convictions </a:t>
            </a:r>
          </a:p>
        </p:txBody>
      </p:sp>
    </p:spTree>
    <p:extLst>
      <p:ext uri="{BB962C8B-B14F-4D97-AF65-F5344CB8AC3E}">
        <p14:creationId xmlns:p14="http://schemas.microsoft.com/office/powerpoint/2010/main" val="2257415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Convictions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12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Facteurs clés de succès du SDSI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68313" y="987425"/>
            <a:ext cx="8207375" cy="432197"/>
          </a:xfrm>
        </p:spPr>
        <p:txBody>
          <a:bodyPr/>
          <a:lstStyle/>
          <a:p>
            <a:r>
              <a:rPr lang="fr-FR" dirty="0"/>
              <a:t>Les facteurs suivants sont déterminants dans l’accompagnement à la réalisation du Schéma Directeur du Système d’information :</a:t>
            </a:r>
          </a:p>
          <a:p>
            <a:endParaRPr lang="fr-FR" dirty="0"/>
          </a:p>
        </p:txBody>
      </p:sp>
      <p:grpSp>
        <p:nvGrpSpPr>
          <p:cNvPr id="6" name="Groupe 19"/>
          <p:cNvGrpSpPr>
            <a:grpSpLocks/>
          </p:cNvGrpSpPr>
          <p:nvPr/>
        </p:nvGrpSpPr>
        <p:grpSpPr bwMode="auto">
          <a:xfrm>
            <a:off x="482700" y="1668061"/>
            <a:ext cx="8178600" cy="2267496"/>
            <a:chOff x="467544" y="1469297"/>
            <a:chExt cx="8178600" cy="3023328"/>
          </a:xfrm>
        </p:grpSpPr>
        <p:sp>
          <p:nvSpPr>
            <p:cNvPr id="7" name="AutoShape 2"/>
            <p:cNvSpPr>
              <a:spLocks noChangeArrowheads="1"/>
            </p:cNvSpPr>
            <p:nvPr/>
          </p:nvSpPr>
          <p:spPr bwMode="auto">
            <a:xfrm>
              <a:off x="3288787" y="3057525"/>
              <a:ext cx="2536825" cy="1435100"/>
            </a:xfrm>
            <a:prstGeom prst="triangle">
              <a:avLst>
                <a:gd name="adj" fmla="val 50000"/>
              </a:avLst>
            </a:prstGeom>
            <a:solidFill>
              <a:schemeClr val="tx2"/>
            </a:solidFill>
            <a:ln w="6350">
              <a:solidFill>
                <a:schemeClr val="tx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3707904" y="3718580"/>
              <a:ext cx="1687512" cy="656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ctr">
              <a:spAutoFit/>
            </a:bodyPr>
            <a:lstStyle/>
            <a:p>
              <a:pPr algn="ctr" defTabSz="330200">
                <a:tabLst>
                  <a:tab pos="8521700" algn="r"/>
                </a:tabLst>
              </a:pPr>
              <a:r>
                <a:rPr lang="fr-FR" altLang="de-DE" sz="1600" b="1" dirty="0">
                  <a:solidFill>
                    <a:schemeClr val="bg1"/>
                  </a:solidFill>
                </a:rPr>
                <a:t>Facteurs </a:t>
              </a:r>
            </a:p>
            <a:p>
              <a:pPr algn="ctr" defTabSz="330200">
                <a:tabLst>
                  <a:tab pos="8521700" algn="r"/>
                </a:tabLst>
              </a:pPr>
              <a:r>
                <a:rPr lang="fr-FR" altLang="de-DE" sz="1600" b="1" dirty="0">
                  <a:solidFill>
                    <a:schemeClr val="bg1"/>
                  </a:solidFill>
                </a:rPr>
                <a:t>clés de succès</a:t>
              </a: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auto">
            <a:xfrm flipH="1" flipV="1">
              <a:off x="6186487" y="3875088"/>
              <a:ext cx="2417960" cy="600075"/>
            </a:xfrm>
            <a:custGeom>
              <a:avLst/>
              <a:gdLst>
                <a:gd name="T0" fmla="*/ 2147483647 w 1285"/>
                <a:gd name="T1" fmla="*/ 0 h 592"/>
                <a:gd name="T2" fmla="*/ 2147483647 w 1285"/>
                <a:gd name="T3" fmla="*/ 608260147 h 592"/>
                <a:gd name="T4" fmla="*/ 0 w 1285"/>
                <a:gd name="T5" fmla="*/ 608260147 h 592"/>
                <a:gd name="T6" fmla="*/ 0 60000 65536"/>
                <a:gd name="T7" fmla="*/ 0 60000 65536"/>
                <a:gd name="T8" fmla="*/ 0 60000 65536"/>
                <a:gd name="T9" fmla="*/ 0 w 1285"/>
                <a:gd name="T10" fmla="*/ 0 h 592"/>
                <a:gd name="T11" fmla="*/ 1285 w 1285"/>
                <a:gd name="T12" fmla="*/ 592 h 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592">
                  <a:moveTo>
                    <a:pt x="1285" y="0"/>
                  </a:moveTo>
                  <a:lnTo>
                    <a:pt x="1285" y="592"/>
                  </a:lnTo>
                  <a:lnTo>
                    <a:pt x="0" y="592"/>
                  </a:lnTo>
                </a:path>
              </a:pathLst>
            </a:custGeom>
            <a:noFill/>
            <a:ln w="22225">
              <a:solidFill>
                <a:srgbClr val="56555A"/>
              </a:solidFill>
              <a:round/>
              <a:headEnd type="triangle" w="med" len="lg"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auto">
            <a:xfrm flipH="1" flipV="1">
              <a:off x="5594474" y="2965450"/>
              <a:ext cx="2577926" cy="600075"/>
            </a:xfrm>
            <a:custGeom>
              <a:avLst/>
              <a:gdLst>
                <a:gd name="T0" fmla="*/ 2147483647 w 1285"/>
                <a:gd name="T1" fmla="*/ 0 h 592"/>
                <a:gd name="T2" fmla="*/ 2147483647 w 1285"/>
                <a:gd name="T3" fmla="*/ 608260147 h 592"/>
                <a:gd name="T4" fmla="*/ 0 w 1285"/>
                <a:gd name="T5" fmla="*/ 608260147 h 592"/>
                <a:gd name="T6" fmla="*/ 0 60000 65536"/>
                <a:gd name="T7" fmla="*/ 0 60000 65536"/>
                <a:gd name="T8" fmla="*/ 0 60000 65536"/>
                <a:gd name="T9" fmla="*/ 0 w 1285"/>
                <a:gd name="T10" fmla="*/ 0 h 592"/>
                <a:gd name="T11" fmla="*/ 1285 w 1285"/>
                <a:gd name="T12" fmla="*/ 592 h 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592">
                  <a:moveTo>
                    <a:pt x="1285" y="0"/>
                  </a:moveTo>
                  <a:lnTo>
                    <a:pt x="1285" y="592"/>
                  </a:lnTo>
                  <a:lnTo>
                    <a:pt x="0" y="592"/>
                  </a:lnTo>
                </a:path>
              </a:pathLst>
            </a:custGeom>
            <a:noFill/>
            <a:ln w="22225">
              <a:solidFill>
                <a:srgbClr val="56555A"/>
              </a:solidFill>
              <a:round/>
              <a:headEnd type="triangle" w="med" len="lg"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auto">
            <a:xfrm>
              <a:off x="4579095" y="2054225"/>
              <a:ext cx="0" cy="600075"/>
            </a:xfrm>
            <a:custGeom>
              <a:avLst/>
              <a:gdLst>
                <a:gd name="T0" fmla="*/ 0 w 1"/>
                <a:gd name="T1" fmla="*/ 608260147 h 592"/>
                <a:gd name="T2" fmla="*/ 0 w 1"/>
                <a:gd name="T3" fmla="*/ 0 h 592"/>
                <a:gd name="T4" fmla="*/ 0 60000 65536"/>
                <a:gd name="T5" fmla="*/ 0 60000 65536"/>
                <a:gd name="T6" fmla="*/ 0 w 1"/>
                <a:gd name="T7" fmla="*/ 0 h 592"/>
                <a:gd name="T8" fmla="*/ 1 w 1"/>
                <a:gd name="T9" fmla="*/ 592 h 59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592">
                  <a:moveTo>
                    <a:pt x="0" y="592"/>
                  </a:move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56555A"/>
              </a:solidFill>
              <a:round/>
              <a:headEnd type="triangle" w="med" len="lg"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auto">
            <a:xfrm flipV="1">
              <a:off x="467544" y="3875088"/>
              <a:ext cx="2412000" cy="600075"/>
            </a:xfrm>
            <a:custGeom>
              <a:avLst/>
              <a:gdLst>
                <a:gd name="T0" fmla="*/ 2147483647 w 1285"/>
                <a:gd name="T1" fmla="*/ 0 h 592"/>
                <a:gd name="T2" fmla="*/ 2147483647 w 1285"/>
                <a:gd name="T3" fmla="*/ 608260147 h 592"/>
                <a:gd name="T4" fmla="*/ 0 w 1285"/>
                <a:gd name="T5" fmla="*/ 608260147 h 592"/>
                <a:gd name="T6" fmla="*/ 0 60000 65536"/>
                <a:gd name="T7" fmla="*/ 0 60000 65536"/>
                <a:gd name="T8" fmla="*/ 0 60000 65536"/>
                <a:gd name="T9" fmla="*/ 0 w 1285"/>
                <a:gd name="T10" fmla="*/ 0 h 592"/>
                <a:gd name="T11" fmla="*/ 1285 w 1285"/>
                <a:gd name="T12" fmla="*/ 592 h 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592">
                  <a:moveTo>
                    <a:pt x="1285" y="0"/>
                  </a:moveTo>
                  <a:lnTo>
                    <a:pt x="1285" y="592"/>
                  </a:lnTo>
                  <a:lnTo>
                    <a:pt x="0" y="592"/>
                  </a:lnTo>
                </a:path>
              </a:pathLst>
            </a:custGeom>
            <a:noFill/>
            <a:ln w="22225">
              <a:solidFill>
                <a:srgbClr val="56555A"/>
              </a:solidFill>
              <a:round/>
              <a:headEnd type="triangle" w="med" len="lg"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auto">
            <a:xfrm flipV="1">
              <a:off x="827584" y="2965450"/>
              <a:ext cx="2590304" cy="600075"/>
            </a:xfrm>
            <a:custGeom>
              <a:avLst/>
              <a:gdLst>
                <a:gd name="T0" fmla="*/ 2147483647 w 1285"/>
                <a:gd name="T1" fmla="*/ 0 h 592"/>
                <a:gd name="T2" fmla="*/ 2147483647 w 1285"/>
                <a:gd name="T3" fmla="*/ 608260147 h 592"/>
                <a:gd name="T4" fmla="*/ 0 w 1285"/>
                <a:gd name="T5" fmla="*/ 608260147 h 592"/>
                <a:gd name="T6" fmla="*/ 0 60000 65536"/>
                <a:gd name="T7" fmla="*/ 0 60000 65536"/>
                <a:gd name="T8" fmla="*/ 0 60000 65536"/>
                <a:gd name="T9" fmla="*/ 0 w 1285"/>
                <a:gd name="T10" fmla="*/ 0 h 592"/>
                <a:gd name="T11" fmla="*/ 1285 w 1285"/>
                <a:gd name="T12" fmla="*/ 592 h 5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85" h="592">
                  <a:moveTo>
                    <a:pt x="1285" y="0"/>
                  </a:moveTo>
                  <a:lnTo>
                    <a:pt x="1285" y="592"/>
                  </a:lnTo>
                  <a:lnTo>
                    <a:pt x="0" y="592"/>
                  </a:lnTo>
                </a:path>
              </a:pathLst>
            </a:custGeom>
            <a:noFill/>
            <a:ln w="22225">
              <a:solidFill>
                <a:srgbClr val="56555A"/>
              </a:solidFill>
              <a:round/>
              <a:headEnd type="triangle" w="med" len="lg"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610595" y="2055813"/>
              <a:ext cx="2041525" cy="0"/>
            </a:xfrm>
            <a:prstGeom prst="line">
              <a:avLst/>
            </a:prstGeom>
            <a:noFill/>
            <a:ln w="22225">
              <a:solidFill>
                <a:srgbClr val="56555A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>
                <a:defRPr/>
              </a:pPr>
              <a:endParaRPr lang="fr-FR">
                <a:cs typeface="+mn-cs"/>
              </a:endParaRPr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363343" y="1469297"/>
              <a:ext cx="2446064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fr-FR" sz="1200" dirty="0">
                  <a:solidFill>
                    <a:schemeClr val="bg2">
                      <a:lumMod val="50000"/>
                      <a:lumOff val="50000"/>
                    </a:schemeClr>
                  </a:solidFill>
                  <a:cs typeface="+mn-cs"/>
                </a:rPr>
                <a:t>Support et implication du TOP MANAGEMENT</a:t>
              </a: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5592887" y="2349500"/>
              <a:ext cx="2579513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fr-FR" sz="1200" dirty="0">
                  <a:solidFill>
                    <a:schemeClr val="bg2">
                      <a:lumMod val="50000"/>
                      <a:lumOff val="50000"/>
                    </a:schemeClr>
                  </a:solidFill>
                  <a:cs typeface="+mn-cs"/>
                </a:rPr>
                <a:t>Dispositif de gouvernance projet efficace et opérationnel</a:t>
              </a:r>
            </a:p>
          </p:txBody>
        </p:sp>
        <p:sp>
          <p:nvSpPr>
            <p:cNvPr id="17" name="ZoneTexte 16"/>
            <p:cNvSpPr txBox="1"/>
            <p:nvPr/>
          </p:nvSpPr>
          <p:spPr>
            <a:xfrm>
              <a:off x="827584" y="2491112"/>
              <a:ext cx="32403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fr-FR" sz="1200" dirty="0">
                  <a:solidFill>
                    <a:schemeClr val="bg2">
                      <a:lumMod val="50000"/>
                      <a:lumOff val="50000"/>
                    </a:schemeClr>
                  </a:solidFill>
                  <a:cs typeface="+mn-cs"/>
                </a:rPr>
                <a:t>Vision stratégique </a:t>
              </a:r>
              <a:r>
                <a:rPr lang="fr-FR" sz="1200" dirty="0">
                  <a:solidFill>
                    <a:schemeClr val="bg2">
                      <a:lumMod val="50000"/>
                      <a:lumOff val="50000"/>
                    </a:schemeClr>
                  </a:solidFill>
                </a:rPr>
                <a:t>claire et partagée</a:t>
              </a:r>
              <a:endParaRPr lang="fr-FR" sz="1200" dirty="0">
                <a:solidFill>
                  <a:schemeClr val="bg2">
                    <a:lumMod val="50000"/>
                    <a:lumOff val="50000"/>
                  </a:schemeClr>
                </a:solidFill>
                <a:cs typeface="+mn-cs"/>
              </a:endParaRP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467544" y="3213100"/>
              <a:ext cx="3024336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fr-FR" sz="1200" dirty="0">
                  <a:solidFill>
                    <a:schemeClr val="bg2">
                      <a:lumMod val="50000"/>
                      <a:lumOff val="50000"/>
                    </a:schemeClr>
                  </a:solidFill>
                  <a:cs typeface="+mn-cs"/>
                </a:rPr>
                <a:t>Implication de l’ensemble des parties prenantes le long du projet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5724128" y="3236978"/>
              <a:ext cx="2922016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defRPr/>
              </a:pPr>
              <a:r>
                <a:rPr lang="fr-FR" sz="1200" dirty="0">
                  <a:solidFill>
                    <a:schemeClr val="bg2">
                      <a:lumMod val="50000"/>
                      <a:lumOff val="50000"/>
                    </a:schemeClr>
                  </a:solidFill>
                  <a:cs typeface="+mn-cs"/>
                </a:rPr>
                <a:t>Un travail collaboratif et participatif entre les équipes projets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052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Convictions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13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Facteurs clés de succès du SDSI</a:t>
            </a:r>
          </a:p>
          <a:p>
            <a:endParaRPr lang="fr-FR" dirty="0"/>
          </a:p>
        </p:txBody>
      </p:sp>
      <p:graphicFrame>
        <p:nvGraphicFramePr>
          <p:cNvPr id="20" name="Tableau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535752"/>
              </p:ext>
            </p:extLst>
          </p:nvPr>
        </p:nvGraphicFramePr>
        <p:xfrm>
          <a:off x="467544" y="1414058"/>
          <a:ext cx="4968552" cy="3101908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52028">
                <a:tc>
                  <a:txBody>
                    <a:bodyPr/>
                    <a:lstStyle/>
                    <a:p>
                      <a:r>
                        <a:rPr lang="fr-FR" sz="1000" dirty="0"/>
                        <a:t>Facteur de</a:t>
                      </a:r>
                      <a:r>
                        <a:rPr lang="fr-FR" sz="1000" baseline="0" dirty="0"/>
                        <a:t> succès</a:t>
                      </a:r>
                      <a:endParaRPr lang="fr-F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000" dirty="0"/>
                        <a:t>% de réponses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fr-FR" sz="1100" dirty="0"/>
                        <a:t>Implication des parties prenantes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1100" dirty="0"/>
                        <a:t>15.9%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fr-FR" sz="1100" dirty="0"/>
                        <a:t>Soutien du management opérationnel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Énoncé clair des exigences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fr-FR" sz="1100" dirty="0"/>
                        <a:t>Planification adéquate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9.6%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fr-FR" sz="1100" dirty="0"/>
                        <a:t>Demandes réalistes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fr-FR" sz="1100" dirty="0"/>
                        <a:t>Découpage</a:t>
                      </a:r>
                      <a:r>
                        <a:rPr lang="fr-FR" sz="1100" baseline="0" dirty="0"/>
                        <a:t> projet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fr-FR" sz="1100" dirty="0"/>
                        <a:t>Compétence</a:t>
                      </a:r>
                      <a:r>
                        <a:rPr lang="fr-FR" sz="1100" baseline="0" dirty="0"/>
                        <a:t> équipe projet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fr-FR" sz="1100" dirty="0"/>
                        <a:t>Propriétaire du produit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fr-FR" sz="1100" dirty="0"/>
                        <a:t>Vision et</a:t>
                      </a:r>
                      <a:r>
                        <a:rPr lang="fr-FR" sz="1100" baseline="0" dirty="0"/>
                        <a:t> des </a:t>
                      </a:r>
                      <a:r>
                        <a:rPr lang="fr-FR" sz="1100" dirty="0"/>
                        <a:t>objectifs stratégiques claires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r" defTabSz="914400" rtl="0" eaLnBrk="1" latinLnBrk="0" hangingPunct="1"/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fr-FR" sz="1100" dirty="0"/>
                        <a:t>Équipe dédiée, travaillant dur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52028">
                <a:tc>
                  <a:txBody>
                    <a:bodyPr/>
                    <a:lstStyle/>
                    <a:p>
                      <a:r>
                        <a:rPr lang="fr-FR" sz="1100" dirty="0"/>
                        <a:t>Autres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13.9%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467544" y="1114993"/>
            <a:ext cx="4968552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100" dirty="0"/>
              <a:t>Enquête </a:t>
            </a:r>
            <a:r>
              <a:rPr lang="fr-FR" sz="1100" b="1" dirty="0"/>
              <a:t>Facteurs de succès d'un projet</a:t>
            </a:r>
            <a:r>
              <a:rPr lang="fr-FR" sz="1100" dirty="0"/>
              <a:t> (</a:t>
            </a:r>
            <a:r>
              <a:rPr lang="fr-FR" sz="1100" dirty="0" err="1"/>
              <a:t>Standish</a:t>
            </a:r>
            <a:r>
              <a:rPr lang="fr-FR" sz="1100" dirty="0"/>
              <a:t> group) - 2014</a:t>
            </a:r>
          </a:p>
        </p:txBody>
      </p:sp>
      <p:sp>
        <p:nvSpPr>
          <p:cNvPr id="22" name="Text Box 52"/>
          <p:cNvSpPr txBox="1">
            <a:spLocks noChangeArrowheads="1"/>
          </p:cNvSpPr>
          <p:nvPr/>
        </p:nvSpPr>
        <p:spPr bwMode="auto">
          <a:xfrm>
            <a:off x="5715190" y="2271764"/>
            <a:ext cx="3321306" cy="144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80000"/>
              </a:lnSpc>
            </a:pPr>
            <a:r>
              <a:rPr lang="fr-FR" altLang="fr-FR" sz="1100" b="0" dirty="0">
                <a:cs typeface="Arial" pitchFamily="34" charset="0"/>
              </a:rPr>
              <a:t>  </a:t>
            </a:r>
          </a:p>
          <a:p>
            <a:pPr algn="just">
              <a:lnSpc>
                <a:spcPct val="120000"/>
              </a:lnSpc>
            </a:pPr>
            <a:r>
              <a:rPr lang="fr-FR" altLang="fr-FR" sz="1100" b="0" dirty="0">
                <a:cs typeface="Arial" pitchFamily="34" charset="0"/>
              </a:rPr>
              <a:t>L’implication des acteurs (management et parties prenantes) 29.9% et la gestion de projets (exigences, planification, découpages) 30.3% sont considérés comme atouts fondamentaux à la réussite des projets.</a:t>
            </a:r>
          </a:p>
        </p:txBody>
      </p:sp>
      <p:sp>
        <p:nvSpPr>
          <p:cNvPr id="23" name="Line 25"/>
          <p:cNvSpPr>
            <a:spLocks noChangeShapeType="1"/>
          </p:cNvSpPr>
          <p:nvPr/>
        </p:nvSpPr>
        <p:spPr bwMode="auto">
          <a:xfrm>
            <a:off x="5595417" y="1450402"/>
            <a:ext cx="0" cy="3060000"/>
          </a:xfrm>
          <a:prstGeom prst="line">
            <a:avLst/>
          </a:prstGeom>
          <a:noFill/>
          <a:ln w="222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/>
          <a:lstStyle/>
          <a:p>
            <a:endParaRPr lang="fr-FR"/>
          </a:p>
        </p:txBody>
      </p:sp>
      <p:sp>
        <p:nvSpPr>
          <p:cNvPr id="24" name="AutoShape 29"/>
          <p:cNvSpPr>
            <a:spLocks noChangeArrowheads="1"/>
          </p:cNvSpPr>
          <p:nvPr/>
        </p:nvSpPr>
        <p:spPr bwMode="auto">
          <a:xfrm rot="5400000">
            <a:off x="5363642" y="2885946"/>
            <a:ext cx="477837" cy="188913"/>
          </a:xfrm>
          <a:prstGeom prst="triangle">
            <a:avLst>
              <a:gd name="adj" fmla="val 50000"/>
            </a:avLst>
          </a:prstGeom>
          <a:solidFill>
            <a:schemeClr val="hlink"/>
          </a:solidFill>
          <a:ln w="2857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2344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Convictions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14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Facteurs clés de succès du SDSI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68313" y="987425"/>
            <a:ext cx="8207375" cy="720229"/>
          </a:xfrm>
        </p:spPr>
        <p:txBody>
          <a:bodyPr/>
          <a:lstStyle/>
          <a:p>
            <a:r>
              <a:rPr lang="fr-FR" dirty="0"/>
              <a:t>L’implication des acteurs (management et parties prenantes) 29.9% et la gestion de projets (exigences, planification, découpages) 30.3% sont considérés comme atouts fondamentaux à la réussite des projets</a:t>
            </a:r>
            <a:r>
              <a:rPr lang="fr-FR" dirty="0" smtClean="0"/>
              <a:t>.</a:t>
            </a:r>
            <a:endParaRPr lang="fr-FR" dirty="0"/>
          </a:p>
        </p:txBody>
      </p:sp>
      <p:sp>
        <p:nvSpPr>
          <p:cNvPr id="20" name="Text 13"/>
          <p:cNvSpPr>
            <a:spLocks noChangeArrowheads="1"/>
          </p:cNvSpPr>
          <p:nvPr/>
        </p:nvSpPr>
        <p:spPr bwMode="auto">
          <a:xfrm>
            <a:off x="2378770" y="1851670"/>
            <a:ext cx="629768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330200">
              <a:defRPr kumimoji="1" sz="1700" b="1">
                <a:solidFill>
                  <a:srgbClr val="000000"/>
                </a:solidFill>
                <a:latin typeface="Arial" pitchFamily="34" charset="0"/>
              </a:defRPr>
            </a:lvl1pPr>
            <a:lvl2pPr marL="168275" indent="-166688" algn="l" defTabSz="330200">
              <a:buChar char="•"/>
              <a:defRPr kumimoji="1" sz="1700">
                <a:solidFill>
                  <a:srgbClr val="000000"/>
                </a:solidFill>
                <a:latin typeface="Arial" pitchFamily="34" charset="0"/>
              </a:defRPr>
            </a:lvl2pPr>
            <a:lvl3pPr marL="358775" indent="-188913" algn="l" defTabSz="330200">
              <a:buChar char="–"/>
              <a:defRPr kumimoji="1" sz="1700">
                <a:solidFill>
                  <a:srgbClr val="000000"/>
                </a:solidFill>
                <a:latin typeface="Arial" pitchFamily="34" charset="0"/>
              </a:defRPr>
            </a:lvl3pPr>
            <a:lvl4pPr marL="511175" indent="-150813" algn="l" defTabSz="330200">
              <a:buChar char="-"/>
              <a:defRPr kumimoji="1" sz="1700">
                <a:solidFill>
                  <a:srgbClr val="000000"/>
                </a:solidFill>
                <a:latin typeface="Arial" pitchFamily="34" charset="0"/>
              </a:defRPr>
            </a:lvl4pPr>
            <a:lvl5pPr marL="2624138" indent="4763" defTabSz="330200">
              <a:lnSpc>
                <a:spcPts val="1600"/>
              </a:lnSpc>
              <a:defRPr kumimoji="1" sz="1400" b="1">
                <a:solidFill>
                  <a:srgbClr val="000000"/>
                </a:solidFill>
                <a:latin typeface="Arial" pitchFamily="34" charset="0"/>
              </a:defRPr>
            </a:lvl5pPr>
            <a:lvl6pPr marL="3081338" indent="4763" algn="ctr" defTabSz="330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pitchFamily="34" charset="0"/>
              </a:defRPr>
            </a:lvl6pPr>
            <a:lvl7pPr marL="3538538" indent="4763" algn="ctr" defTabSz="330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pitchFamily="34" charset="0"/>
              </a:defRPr>
            </a:lvl7pPr>
            <a:lvl8pPr marL="3995738" indent="4763" algn="ctr" defTabSz="330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pitchFamily="34" charset="0"/>
              </a:defRPr>
            </a:lvl8pPr>
            <a:lvl9pPr marL="4452938" indent="4763" algn="ctr" defTabSz="330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pPr marL="1587" lvl="1" indent="0">
              <a:buNone/>
            </a:pPr>
            <a:r>
              <a:rPr lang="fr-FR" altLang="zh-HK" sz="1000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Notre </a:t>
            </a:r>
            <a:r>
              <a:rPr lang="fr-FR" altLang="zh-HK" sz="1000" b="1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engagement</a:t>
            </a:r>
            <a:r>
              <a:rPr lang="fr-FR" altLang="zh-HK" sz="1000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 de mettre en place l’ensemble des </a:t>
            </a:r>
            <a:r>
              <a:rPr lang="fr-FR" altLang="zh-HK" sz="1000" b="1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moyens</a:t>
            </a:r>
            <a:r>
              <a:rPr lang="fr-FR" altLang="zh-HK" sz="1000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 </a:t>
            </a:r>
            <a:r>
              <a:rPr lang="fr-FR" altLang="zh-HK" sz="1000" b="1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humains</a:t>
            </a:r>
            <a:r>
              <a:rPr lang="fr-FR" altLang="zh-HK" sz="1000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 et </a:t>
            </a:r>
            <a:r>
              <a:rPr lang="fr-FR" altLang="zh-HK" sz="1000" b="1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méthodologiques</a:t>
            </a:r>
            <a:r>
              <a:rPr lang="fr-FR" altLang="zh-HK" sz="1000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 nécessaires à la réalisation de ce projet et d’être garant de </a:t>
            </a:r>
            <a:r>
              <a:rPr lang="fr-FR" altLang="zh-HK" sz="1000" b="1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l’assurance</a:t>
            </a:r>
            <a:r>
              <a:rPr lang="fr-FR" altLang="zh-HK" sz="1000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 </a:t>
            </a:r>
            <a:r>
              <a:rPr lang="fr-FR" altLang="zh-HK" sz="1000" b="1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qualité</a:t>
            </a:r>
            <a:r>
              <a:rPr lang="fr-FR" altLang="zh-HK" sz="1000" dirty="0">
                <a:solidFill>
                  <a:srgbClr val="56555A"/>
                </a:solidFill>
                <a:latin typeface="+mn-lt"/>
                <a:ea typeface="PMingLiU" pitchFamily="18" charset="-120"/>
              </a:rPr>
              <a:t> </a:t>
            </a:r>
          </a:p>
        </p:txBody>
      </p:sp>
      <p:sp>
        <p:nvSpPr>
          <p:cNvPr id="21" name="Text12"/>
          <p:cNvSpPr>
            <a:spLocks noChangeArrowheads="1"/>
          </p:cNvSpPr>
          <p:nvPr/>
        </p:nvSpPr>
        <p:spPr bwMode="auto">
          <a:xfrm>
            <a:off x="251520" y="1861031"/>
            <a:ext cx="2127250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algn="l" defTabSz="330200">
              <a:defRPr kumimoji="1" sz="1700" b="1">
                <a:solidFill>
                  <a:srgbClr val="000000"/>
                </a:solidFill>
                <a:latin typeface="Arial" pitchFamily="34" charset="0"/>
              </a:defRPr>
            </a:lvl1pPr>
            <a:lvl2pPr marL="190500" indent="-188913" algn="l" defTabSz="330200">
              <a:buChar char="•"/>
              <a:defRPr kumimoji="1" sz="1700">
                <a:solidFill>
                  <a:srgbClr val="000000"/>
                </a:solidFill>
                <a:latin typeface="Arial" pitchFamily="34" charset="0"/>
              </a:defRPr>
            </a:lvl2pPr>
            <a:lvl3pPr marL="430213" indent="-238125" algn="l" defTabSz="330200">
              <a:buChar char="–"/>
              <a:defRPr kumimoji="1" sz="1700">
                <a:solidFill>
                  <a:srgbClr val="000000"/>
                </a:solidFill>
                <a:latin typeface="Arial" pitchFamily="34" charset="0"/>
              </a:defRPr>
            </a:lvl3pPr>
            <a:lvl4pPr marL="627063" indent="-195263" algn="l" defTabSz="330200">
              <a:buChar char="-"/>
              <a:defRPr kumimoji="1" sz="1700">
                <a:solidFill>
                  <a:srgbClr val="000000"/>
                </a:solidFill>
                <a:latin typeface="Arial" pitchFamily="34" charset="0"/>
              </a:defRPr>
            </a:lvl4pPr>
            <a:lvl5pPr marL="2624138" indent="4763" defTabSz="330200">
              <a:lnSpc>
                <a:spcPts val="1600"/>
              </a:lnSpc>
              <a:defRPr kumimoji="1" sz="1400" b="1">
                <a:solidFill>
                  <a:srgbClr val="000000"/>
                </a:solidFill>
                <a:latin typeface="Arial" pitchFamily="34" charset="0"/>
              </a:defRPr>
            </a:lvl5pPr>
            <a:lvl6pPr marL="3081338" indent="4763" algn="ctr" defTabSz="330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pitchFamily="34" charset="0"/>
              </a:defRPr>
            </a:lvl6pPr>
            <a:lvl7pPr marL="3538538" indent="4763" algn="ctr" defTabSz="330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pitchFamily="34" charset="0"/>
              </a:defRPr>
            </a:lvl7pPr>
            <a:lvl8pPr marL="3995738" indent="4763" algn="ctr" defTabSz="330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pitchFamily="34" charset="0"/>
              </a:defRPr>
            </a:lvl8pPr>
            <a:lvl9pPr marL="4452938" indent="4763" algn="ctr" defTabSz="330200" eaLnBrk="0" fontAlgn="base" hangingPunct="0">
              <a:lnSpc>
                <a:spcPts val="1600"/>
              </a:lnSpc>
              <a:spcBef>
                <a:spcPct val="0"/>
              </a:spcBef>
              <a:spcAft>
                <a:spcPct val="0"/>
              </a:spcAft>
              <a:defRPr kumimoji="1" sz="1400" b="1">
                <a:solidFill>
                  <a:srgbClr val="000000"/>
                </a:solidFill>
                <a:latin typeface="Arial" pitchFamily="34" charset="0"/>
              </a:defRPr>
            </a:lvl9pPr>
          </a:lstStyle>
          <a:p>
            <a:r>
              <a:rPr lang="fr-FR" altLang="fr-FR" sz="1100" dirty="0">
                <a:solidFill>
                  <a:srgbClr val="56555A"/>
                </a:solidFill>
                <a:latin typeface="+mn-lt"/>
              </a:rPr>
              <a:t>Engagement devoteam</a:t>
            </a: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522" y="2414987"/>
            <a:ext cx="1260475" cy="61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900" b="1" dirty="0">
                <a:solidFill>
                  <a:schemeClr val="bg1"/>
                </a:solidFill>
              </a:rPr>
              <a:t>Qualité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1607246" y="2414987"/>
            <a:ext cx="7211639" cy="61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1450" indent="-171450" algn="just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fr-FR" sz="900" dirty="0"/>
              <a:t>Assurer la mise en œuvre d’un cercle d’amélioration de la qualité à travers la nomination d’un chef de projet garant qualité du projet SDSI</a:t>
            </a:r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251522" y="3882300"/>
            <a:ext cx="1260475" cy="61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900" b="1" dirty="0">
                <a:solidFill>
                  <a:schemeClr val="bg1"/>
                </a:solidFill>
              </a:rPr>
              <a:t>Méthodologie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49935" y="3135067"/>
            <a:ext cx="1260475" cy="6120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fr-FR" sz="900" b="1" dirty="0">
                <a:solidFill>
                  <a:schemeClr val="bg1"/>
                </a:solidFill>
              </a:rPr>
              <a:t>Pertinence et proximité</a:t>
            </a:r>
          </a:p>
          <a:p>
            <a:pPr algn="ctr">
              <a:defRPr/>
            </a:pPr>
            <a:endParaRPr lang="fr-FR" sz="900" b="1" dirty="0">
              <a:solidFill>
                <a:schemeClr val="bg1"/>
              </a:solidFill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607246" y="3135067"/>
            <a:ext cx="7211639" cy="61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1450" indent="-171450" algn="just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fr-FR" sz="900" dirty="0"/>
              <a:t>Assurer la qualité et la pertinence des constats grâce à une équipe expérimentée, habituée aux problématiques de transformation numérique et gestion de projets complexes</a:t>
            </a:r>
          </a:p>
          <a:p>
            <a:pPr marL="171450" indent="-171450" algn="just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fr-FR" sz="900" dirty="0"/>
              <a:t>Une équipe de proximité capable d’une prise en compte rapide du contexte.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07246" y="3882300"/>
            <a:ext cx="7211639" cy="61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marL="171450" indent="-171450" algn="just">
              <a:buClr>
                <a:schemeClr val="tx2"/>
              </a:buClr>
              <a:buFont typeface="Arial" panose="020B0604020202020204" pitchFamily="34" charset="0"/>
              <a:buChar char="•"/>
              <a:defRPr/>
            </a:pPr>
            <a:r>
              <a:rPr lang="fr-FR" sz="900" dirty="0"/>
              <a:t>Faire bénéficier le Client de l’expérience de Devoteam en gestion de projets complexe à travers la mise en place de méthodologie de gestion des projets adapté à l’environnement spécifique de la </a:t>
            </a:r>
            <a:r>
              <a:rPr lang="fr-FR" sz="900" dirty="0" smtClean="0"/>
              <a:t>CNRPS </a:t>
            </a:r>
            <a:endParaRPr lang="fr-FR" sz="900" dirty="0"/>
          </a:p>
        </p:txBody>
      </p:sp>
    </p:spTree>
    <p:extLst>
      <p:ext uri="{BB962C8B-B14F-4D97-AF65-F5344CB8AC3E}">
        <p14:creationId xmlns:p14="http://schemas.microsoft.com/office/powerpoint/2010/main" val="4214699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15</a:t>
            </a:fld>
            <a:endParaRPr lang="en-GB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>
          <a:xfrm>
            <a:off x="918119" y="771550"/>
            <a:ext cx="1080000" cy="1080000"/>
          </a:xfrm>
        </p:spPr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68312" y="2053150"/>
            <a:ext cx="1979613" cy="2427825"/>
          </a:xfrm>
        </p:spPr>
        <p:txBody>
          <a:bodyPr/>
          <a:lstStyle/>
          <a:p>
            <a:r>
              <a:rPr lang="en-US" dirty="0"/>
              <a:t>Infrastructure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b="0" dirty="0"/>
              <a:t>Cloud Computing (</a:t>
            </a:r>
            <a:r>
              <a:rPr lang="en-US" sz="1000" b="0" dirty="0" err="1"/>
              <a:t>IaaS</a:t>
            </a:r>
            <a:r>
              <a:rPr lang="en-US" sz="1000" b="0" dirty="0"/>
              <a:t>, </a:t>
            </a:r>
            <a:r>
              <a:rPr lang="en-US" sz="1000" b="0" dirty="0" err="1"/>
              <a:t>PaaS</a:t>
            </a:r>
            <a:r>
              <a:rPr lang="en-US" sz="1000" b="0" dirty="0"/>
              <a:t>, </a:t>
            </a:r>
            <a:r>
              <a:rPr lang="en-US" sz="1000" b="0" dirty="0" err="1"/>
              <a:t>SaaS</a:t>
            </a:r>
            <a:r>
              <a:rPr lang="en-US" sz="1000" b="0" dirty="0"/>
              <a:t>)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b="0" dirty="0" err="1"/>
              <a:t>Virtualisation</a:t>
            </a:r>
            <a:r>
              <a:rPr lang="en-US" sz="1000" b="0" dirty="0"/>
              <a:t> des </a:t>
            </a:r>
            <a:r>
              <a:rPr lang="en-US" sz="1000" b="0" dirty="0" err="1"/>
              <a:t>serveurs</a:t>
            </a:r>
            <a:endParaRPr lang="en-US" sz="1000" b="0" dirty="0"/>
          </a:p>
          <a:p>
            <a:pPr>
              <a:buFont typeface="Arial" pitchFamily="34" charset="0"/>
              <a:buChar char="•"/>
            </a:pPr>
            <a:endParaRPr lang="en-US" sz="1050" b="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7"/>
          </p:nvPr>
        </p:nvSpPr>
        <p:spPr>
          <a:xfrm>
            <a:off x="2447925" y="772575"/>
            <a:ext cx="0" cy="370800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20"/>
          </p:nvPr>
        </p:nvSpPr>
        <p:spPr>
          <a:xfrm>
            <a:off x="2969963" y="771550"/>
            <a:ext cx="1080000" cy="1080000"/>
          </a:xfrm>
        </p:spPr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9" name="Espace réservé du texte 8"/>
          <p:cNvSpPr>
            <a:spLocks noGrp="1"/>
          </p:cNvSpPr>
          <p:nvPr>
            <p:ph type="body" sz="quarter" idx="21"/>
          </p:nvPr>
        </p:nvSpPr>
        <p:spPr>
          <a:xfrm>
            <a:off x="2447925" y="2053150"/>
            <a:ext cx="2124075" cy="2427825"/>
          </a:xfrm>
        </p:spPr>
        <p:txBody>
          <a:bodyPr/>
          <a:lstStyle/>
          <a:p>
            <a:r>
              <a:rPr lang="en-US" dirty="0"/>
              <a:t>Applications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b="0" dirty="0"/>
              <a:t>Cloud Computing (</a:t>
            </a:r>
            <a:r>
              <a:rPr lang="en-US" sz="1000" b="0" dirty="0" err="1"/>
              <a:t>SaaS</a:t>
            </a:r>
            <a:r>
              <a:rPr lang="en-US" sz="1000" b="0" dirty="0"/>
              <a:t>)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b="0" dirty="0" err="1"/>
              <a:t>Virtualisation</a:t>
            </a:r>
            <a:r>
              <a:rPr lang="en-US" sz="1000" b="0" dirty="0"/>
              <a:t> des </a:t>
            </a:r>
            <a:r>
              <a:rPr lang="en-US" sz="1000" b="0" dirty="0" err="1"/>
              <a:t>postes</a:t>
            </a:r>
            <a:r>
              <a:rPr lang="en-US" sz="1000" b="0" dirty="0"/>
              <a:t> de travail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b="0" dirty="0"/>
              <a:t>SOA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b="0" dirty="0"/>
              <a:t>Web 2.0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b="0" dirty="0" err="1"/>
              <a:t>Consumérisation</a:t>
            </a:r>
            <a:endParaRPr lang="en-US" sz="1000" b="0" dirty="0"/>
          </a:p>
          <a:p>
            <a:pPr>
              <a:buFont typeface="Arial" pitchFamily="34" charset="0"/>
              <a:buChar char="•"/>
            </a:pPr>
            <a:endParaRPr lang="en-US" sz="1050" b="0" dirty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22"/>
          </p:nvPr>
        </p:nvSpPr>
        <p:spPr>
          <a:xfrm>
            <a:off x="4572000" y="771550"/>
            <a:ext cx="0" cy="370800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Espace réservé du texte 10"/>
          <p:cNvSpPr>
            <a:spLocks noGrp="1"/>
          </p:cNvSpPr>
          <p:nvPr>
            <p:ph type="body" sz="quarter" idx="23"/>
          </p:nvPr>
        </p:nvSpPr>
        <p:spPr>
          <a:xfrm>
            <a:off x="5094036" y="771550"/>
            <a:ext cx="1080000" cy="1080000"/>
          </a:xfrm>
        </p:spPr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2" name="Espace réservé du texte 11"/>
          <p:cNvSpPr>
            <a:spLocks noGrp="1"/>
          </p:cNvSpPr>
          <p:nvPr>
            <p:ph type="body" sz="quarter" idx="24"/>
          </p:nvPr>
        </p:nvSpPr>
        <p:spPr>
          <a:xfrm>
            <a:off x="4571999" y="2053150"/>
            <a:ext cx="2124075" cy="2427825"/>
          </a:xfrm>
        </p:spPr>
        <p:txBody>
          <a:bodyPr/>
          <a:lstStyle/>
          <a:p>
            <a:r>
              <a:rPr lang="en-US" dirty="0" err="1"/>
              <a:t>Terminaux</a:t>
            </a:r>
            <a:endParaRPr lang="en-US" dirty="0"/>
          </a:p>
          <a:p>
            <a:pPr marL="92075" indent="-92075">
              <a:buFont typeface="Arial" pitchFamily="34" charset="0"/>
              <a:buChar char="•"/>
            </a:pPr>
            <a:r>
              <a:rPr lang="en-US" sz="1000" b="0" dirty="0" err="1"/>
              <a:t>Mobilité</a:t>
            </a:r>
            <a:r>
              <a:rPr lang="en-US" sz="1000" b="0" dirty="0"/>
              <a:t> et BYOD</a:t>
            </a:r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25"/>
          </p:nvPr>
        </p:nvSpPr>
        <p:spPr>
          <a:xfrm>
            <a:off x="6696075" y="772575"/>
            <a:ext cx="0" cy="370800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Espace réservé du texte 13"/>
          <p:cNvSpPr>
            <a:spLocks noGrp="1"/>
          </p:cNvSpPr>
          <p:nvPr>
            <p:ph type="body" sz="quarter" idx="26"/>
          </p:nvPr>
        </p:nvSpPr>
        <p:spPr>
          <a:xfrm>
            <a:off x="7145880" y="771550"/>
            <a:ext cx="1080000" cy="1080000"/>
          </a:xfrm>
        </p:spPr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15" name="Espace réservé du texte 14"/>
          <p:cNvSpPr>
            <a:spLocks noGrp="1"/>
          </p:cNvSpPr>
          <p:nvPr>
            <p:ph type="body" sz="quarter" idx="27"/>
          </p:nvPr>
        </p:nvSpPr>
        <p:spPr>
          <a:xfrm>
            <a:off x="6696074" y="2053150"/>
            <a:ext cx="1979613" cy="2427825"/>
          </a:xfrm>
        </p:spPr>
        <p:txBody>
          <a:bodyPr/>
          <a:lstStyle/>
          <a:p>
            <a:r>
              <a:rPr lang="en-US" dirty="0"/>
              <a:t>Modes de travail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b="0" dirty="0"/>
              <a:t>Collaboration</a:t>
            </a:r>
          </a:p>
          <a:p>
            <a:pPr marL="92075" indent="-92075">
              <a:buFont typeface="Arial" pitchFamily="34" charset="0"/>
              <a:buChar char="•"/>
            </a:pPr>
            <a:r>
              <a:rPr lang="en-US" sz="1000" b="0" dirty="0" err="1"/>
              <a:t>Télétravail</a:t>
            </a:r>
            <a:endParaRPr lang="en-US" sz="1000" b="0" dirty="0"/>
          </a:p>
          <a:p>
            <a:pPr marL="92075" indent="-92075">
              <a:buFont typeface="Arial" pitchFamily="34" charset="0"/>
              <a:buChar char="•"/>
            </a:pPr>
            <a:r>
              <a:rPr lang="en-US" sz="1000" b="0" dirty="0"/>
              <a:t>Big Data</a:t>
            </a:r>
          </a:p>
        </p:txBody>
      </p:sp>
      <p:pic>
        <p:nvPicPr>
          <p:cNvPr id="614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16016" y="3396504"/>
            <a:ext cx="1800000" cy="142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4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752" y="3464051"/>
            <a:ext cx="2088000" cy="1194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29488" y="3537734"/>
            <a:ext cx="1980000" cy="101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47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20432" y="3388322"/>
            <a:ext cx="1440000" cy="127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" name="Titre 1"/>
          <p:cNvSpPr>
            <a:spLocks noGrp="1"/>
          </p:cNvSpPr>
          <p:nvPr>
            <p:ph type="title"/>
          </p:nvPr>
        </p:nvSpPr>
        <p:spPr>
          <a:xfrm>
            <a:off x="468314" y="0"/>
            <a:ext cx="8207374" cy="484188"/>
          </a:xfrm>
        </p:spPr>
        <p:txBody>
          <a:bodyPr/>
          <a:lstStyle/>
          <a:p>
            <a:r>
              <a:rPr lang="fr-FR" dirty="0"/>
              <a:t>Les atouts de notre offre</a:t>
            </a:r>
          </a:p>
        </p:txBody>
      </p:sp>
      <p:sp>
        <p:nvSpPr>
          <p:cNvPr id="23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8314" y="484187"/>
            <a:ext cx="8207375" cy="466725"/>
          </a:xfrm>
        </p:spPr>
        <p:txBody>
          <a:bodyPr/>
          <a:lstStyle/>
          <a:p>
            <a:r>
              <a:rPr lang="fr-FR" dirty="0"/>
              <a:t>Maîtrise des tendances technologiques…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107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atouts de notre offre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16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... Aboutissant à une démarche éprouvée, permettant d’atteindre les objectifs d’alignement stratégique du SI</a:t>
            </a:r>
          </a:p>
          <a:p>
            <a:endParaRPr lang="fr-FR" dirty="0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179512" y="2897500"/>
            <a:ext cx="8640000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Puzzle3"/>
          <p:cNvSpPr>
            <a:spLocks noEditPoints="1" noChangeArrowheads="1"/>
          </p:cNvSpPr>
          <p:nvPr/>
        </p:nvSpPr>
        <p:spPr bwMode="auto">
          <a:xfrm>
            <a:off x="4285710" y="1733694"/>
            <a:ext cx="950617" cy="1135881"/>
          </a:xfrm>
          <a:custGeom>
            <a:avLst/>
            <a:gdLst>
              <a:gd name="T0" fmla="*/ 10391 w 21600"/>
              <a:gd name="T1" fmla="*/ 15806 h 21600"/>
              <a:gd name="T2" fmla="*/ 20551 w 21600"/>
              <a:gd name="T3" fmla="*/ 21088 h 21600"/>
              <a:gd name="T4" fmla="*/ 13180 w 21600"/>
              <a:gd name="T5" fmla="*/ 13801 h 21600"/>
              <a:gd name="T6" fmla="*/ 20551 w 21600"/>
              <a:gd name="T7" fmla="*/ 7025 h 21600"/>
              <a:gd name="T8" fmla="*/ 10500 w 21600"/>
              <a:gd name="T9" fmla="*/ 52 h 21600"/>
              <a:gd name="T10" fmla="*/ 692 w 21600"/>
              <a:gd name="T11" fmla="*/ 6802 h 21600"/>
              <a:gd name="T12" fmla="*/ 8064 w 21600"/>
              <a:gd name="T13" fmla="*/ 13526 h 21600"/>
              <a:gd name="T14" fmla="*/ 692 w 21600"/>
              <a:gd name="T15" fmla="*/ 21088 h 21600"/>
              <a:gd name="T16" fmla="*/ 2273 w 21600"/>
              <a:gd name="T17" fmla="*/ 7719 h 21600"/>
              <a:gd name="T18" fmla="*/ 19149 w 21600"/>
              <a:gd name="T19" fmla="*/ 202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6625" y="20892"/>
                </a:moveTo>
                <a:lnTo>
                  <a:pt x="7105" y="21023"/>
                </a:lnTo>
                <a:lnTo>
                  <a:pt x="7513" y="21088"/>
                </a:lnTo>
                <a:lnTo>
                  <a:pt x="7922" y="21115"/>
                </a:lnTo>
                <a:lnTo>
                  <a:pt x="8242" y="21115"/>
                </a:lnTo>
                <a:lnTo>
                  <a:pt x="8544" y="21062"/>
                </a:lnTo>
                <a:lnTo>
                  <a:pt x="8810" y="20997"/>
                </a:lnTo>
                <a:lnTo>
                  <a:pt x="9023" y="20892"/>
                </a:lnTo>
                <a:lnTo>
                  <a:pt x="9148" y="20761"/>
                </a:lnTo>
                <a:lnTo>
                  <a:pt x="9290" y="20616"/>
                </a:lnTo>
                <a:lnTo>
                  <a:pt x="9361" y="20459"/>
                </a:lnTo>
                <a:lnTo>
                  <a:pt x="9396" y="20289"/>
                </a:lnTo>
                <a:lnTo>
                  <a:pt x="9396" y="20092"/>
                </a:lnTo>
                <a:lnTo>
                  <a:pt x="9325" y="19909"/>
                </a:lnTo>
                <a:lnTo>
                  <a:pt x="9219" y="19738"/>
                </a:lnTo>
                <a:lnTo>
                  <a:pt x="9094" y="19555"/>
                </a:lnTo>
                <a:lnTo>
                  <a:pt x="8917" y="19384"/>
                </a:lnTo>
                <a:lnTo>
                  <a:pt x="8650" y="19162"/>
                </a:lnTo>
                <a:lnTo>
                  <a:pt x="8437" y="18900"/>
                </a:lnTo>
                <a:lnTo>
                  <a:pt x="8277" y="18624"/>
                </a:lnTo>
                <a:lnTo>
                  <a:pt x="8135" y="18349"/>
                </a:lnTo>
                <a:lnTo>
                  <a:pt x="8028" y="18048"/>
                </a:lnTo>
                <a:lnTo>
                  <a:pt x="7993" y="17746"/>
                </a:lnTo>
                <a:lnTo>
                  <a:pt x="7993" y="17471"/>
                </a:lnTo>
                <a:lnTo>
                  <a:pt x="8028" y="17169"/>
                </a:lnTo>
                <a:lnTo>
                  <a:pt x="8135" y="16920"/>
                </a:lnTo>
                <a:lnTo>
                  <a:pt x="8277" y="16671"/>
                </a:lnTo>
                <a:lnTo>
                  <a:pt x="8366" y="16540"/>
                </a:lnTo>
                <a:lnTo>
                  <a:pt x="8473" y="16409"/>
                </a:lnTo>
                <a:lnTo>
                  <a:pt x="8615" y="16317"/>
                </a:lnTo>
                <a:lnTo>
                  <a:pt x="8739" y="16213"/>
                </a:lnTo>
                <a:lnTo>
                  <a:pt x="8881" y="16134"/>
                </a:lnTo>
                <a:lnTo>
                  <a:pt x="9059" y="16055"/>
                </a:lnTo>
                <a:lnTo>
                  <a:pt x="9254" y="15990"/>
                </a:lnTo>
                <a:lnTo>
                  <a:pt x="9432" y="15911"/>
                </a:lnTo>
                <a:lnTo>
                  <a:pt x="9663" y="15885"/>
                </a:lnTo>
                <a:lnTo>
                  <a:pt x="9876" y="15833"/>
                </a:lnTo>
                <a:lnTo>
                  <a:pt x="10142" y="15806"/>
                </a:lnTo>
                <a:lnTo>
                  <a:pt x="10391" y="15806"/>
                </a:lnTo>
                <a:lnTo>
                  <a:pt x="10728" y="15806"/>
                </a:lnTo>
                <a:lnTo>
                  <a:pt x="10995" y="15806"/>
                </a:lnTo>
                <a:lnTo>
                  <a:pt x="11279" y="15833"/>
                </a:lnTo>
                <a:lnTo>
                  <a:pt x="11546" y="15885"/>
                </a:lnTo>
                <a:lnTo>
                  <a:pt x="11776" y="15937"/>
                </a:lnTo>
                <a:lnTo>
                  <a:pt x="12025" y="15990"/>
                </a:lnTo>
                <a:lnTo>
                  <a:pt x="12221" y="16055"/>
                </a:lnTo>
                <a:lnTo>
                  <a:pt x="12434" y="16134"/>
                </a:lnTo>
                <a:lnTo>
                  <a:pt x="12611" y="16213"/>
                </a:lnTo>
                <a:lnTo>
                  <a:pt x="12771" y="16317"/>
                </a:lnTo>
                <a:lnTo>
                  <a:pt x="12913" y="16409"/>
                </a:lnTo>
                <a:lnTo>
                  <a:pt x="13038" y="16514"/>
                </a:lnTo>
                <a:lnTo>
                  <a:pt x="13251" y="16737"/>
                </a:lnTo>
                <a:lnTo>
                  <a:pt x="13428" y="16986"/>
                </a:lnTo>
                <a:lnTo>
                  <a:pt x="13517" y="17248"/>
                </a:lnTo>
                <a:lnTo>
                  <a:pt x="13588" y="17523"/>
                </a:lnTo>
                <a:lnTo>
                  <a:pt x="13588" y="17799"/>
                </a:lnTo>
                <a:lnTo>
                  <a:pt x="13517" y="18074"/>
                </a:lnTo>
                <a:lnTo>
                  <a:pt x="13428" y="18323"/>
                </a:lnTo>
                <a:lnTo>
                  <a:pt x="13286" y="18572"/>
                </a:lnTo>
                <a:lnTo>
                  <a:pt x="13109" y="18808"/>
                </a:lnTo>
                <a:lnTo>
                  <a:pt x="12878" y="19031"/>
                </a:lnTo>
                <a:lnTo>
                  <a:pt x="12434" y="19411"/>
                </a:lnTo>
                <a:lnTo>
                  <a:pt x="12132" y="19738"/>
                </a:lnTo>
                <a:lnTo>
                  <a:pt x="12025" y="19856"/>
                </a:lnTo>
                <a:lnTo>
                  <a:pt x="11919" y="20014"/>
                </a:lnTo>
                <a:lnTo>
                  <a:pt x="11883" y="20132"/>
                </a:lnTo>
                <a:lnTo>
                  <a:pt x="11883" y="20263"/>
                </a:lnTo>
                <a:lnTo>
                  <a:pt x="11883" y="20394"/>
                </a:lnTo>
                <a:lnTo>
                  <a:pt x="11954" y="20485"/>
                </a:lnTo>
                <a:lnTo>
                  <a:pt x="12061" y="20590"/>
                </a:lnTo>
                <a:lnTo>
                  <a:pt x="12185" y="20695"/>
                </a:lnTo>
                <a:lnTo>
                  <a:pt x="12327" y="20787"/>
                </a:lnTo>
                <a:lnTo>
                  <a:pt x="12540" y="20892"/>
                </a:lnTo>
                <a:lnTo>
                  <a:pt x="12771" y="20997"/>
                </a:lnTo>
                <a:lnTo>
                  <a:pt x="13073" y="21088"/>
                </a:lnTo>
                <a:lnTo>
                  <a:pt x="13428" y="21193"/>
                </a:lnTo>
                <a:lnTo>
                  <a:pt x="13873" y="21298"/>
                </a:lnTo>
                <a:lnTo>
                  <a:pt x="14317" y="21390"/>
                </a:lnTo>
                <a:lnTo>
                  <a:pt x="14778" y="21468"/>
                </a:lnTo>
                <a:lnTo>
                  <a:pt x="15294" y="21547"/>
                </a:lnTo>
                <a:lnTo>
                  <a:pt x="15809" y="21600"/>
                </a:lnTo>
                <a:lnTo>
                  <a:pt x="16359" y="21652"/>
                </a:lnTo>
                <a:lnTo>
                  <a:pt x="16875" y="21678"/>
                </a:lnTo>
                <a:lnTo>
                  <a:pt x="17407" y="21678"/>
                </a:lnTo>
                <a:lnTo>
                  <a:pt x="17958" y="21678"/>
                </a:lnTo>
                <a:lnTo>
                  <a:pt x="18473" y="21652"/>
                </a:lnTo>
                <a:lnTo>
                  <a:pt x="18953" y="21573"/>
                </a:lnTo>
                <a:lnTo>
                  <a:pt x="19397" y="21495"/>
                </a:lnTo>
                <a:lnTo>
                  <a:pt x="19841" y="21390"/>
                </a:lnTo>
                <a:lnTo>
                  <a:pt x="20214" y="21272"/>
                </a:lnTo>
                <a:lnTo>
                  <a:pt x="20551" y="21088"/>
                </a:lnTo>
                <a:lnTo>
                  <a:pt x="20480" y="20787"/>
                </a:lnTo>
                <a:lnTo>
                  <a:pt x="20409" y="20485"/>
                </a:lnTo>
                <a:lnTo>
                  <a:pt x="20356" y="20158"/>
                </a:lnTo>
                <a:lnTo>
                  <a:pt x="20356" y="19804"/>
                </a:lnTo>
                <a:lnTo>
                  <a:pt x="20321" y="19083"/>
                </a:lnTo>
                <a:lnTo>
                  <a:pt x="20356" y="18349"/>
                </a:lnTo>
                <a:lnTo>
                  <a:pt x="20409" y="17641"/>
                </a:lnTo>
                <a:lnTo>
                  <a:pt x="20480" y="17012"/>
                </a:lnTo>
                <a:lnTo>
                  <a:pt x="20551" y="16488"/>
                </a:lnTo>
                <a:lnTo>
                  <a:pt x="20551" y="16055"/>
                </a:lnTo>
                <a:lnTo>
                  <a:pt x="20551" y="15911"/>
                </a:lnTo>
                <a:lnTo>
                  <a:pt x="20445" y="15754"/>
                </a:lnTo>
                <a:lnTo>
                  <a:pt x="20356" y="15610"/>
                </a:lnTo>
                <a:lnTo>
                  <a:pt x="20178" y="15452"/>
                </a:lnTo>
                <a:lnTo>
                  <a:pt x="20001" y="15334"/>
                </a:lnTo>
                <a:lnTo>
                  <a:pt x="19770" y="15230"/>
                </a:lnTo>
                <a:lnTo>
                  <a:pt x="19521" y="15125"/>
                </a:lnTo>
                <a:lnTo>
                  <a:pt x="19290" y="15059"/>
                </a:lnTo>
                <a:lnTo>
                  <a:pt x="19024" y="15007"/>
                </a:lnTo>
                <a:lnTo>
                  <a:pt x="18740" y="14954"/>
                </a:lnTo>
                <a:lnTo>
                  <a:pt x="18509" y="14954"/>
                </a:lnTo>
                <a:lnTo>
                  <a:pt x="18225" y="14954"/>
                </a:lnTo>
                <a:lnTo>
                  <a:pt x="17994" y="15007"/>
                </a:lnTo>
                <a:lnTo>
                  <a:pt x="17763" y="15085"/>
                </a:lnTo>
                <a:lnTo>
                  <a:pt x="17550" y="15177"/>
                </a:lnTo>
                <a:lnTo>
                  <a:pt x="17372" y="15308"/>
                </a:lnTo>
                <a:lnTo>
                  <a:pt x="17176" y="15426"/>
                </a:lnTo>
                <a:lnTo>
                  <a:pt x="16928" y="15557"/>
                </a:lnTo>
                <a:lnTo>
                  <a:pt x="16661" y="15636"/>
                </a:lnTo>
                <a:lnTo>
                  <a:pt x="16359" y="15688"/>
                </a:lnTo>
                <a:lnTo>
                  <a:pt x="16022" y="15715"/>
                </a:lnTo>
                <a:lnTo>
                  <a:pt x="15667" y="15688"/>
                </a:lnTo>
                <a:lnTo>
                  <a:pt x="15294" y="15662"/>
                </a:lnTo>
                <a:lnTo>
                  <a:pt x="14956" y="15583"/>
                </a:lnTo>
                <a:lnTo>
                  <a:pt x="14619" y="15479"/>
                </a:lnTo>
                <a:lnTo>
                  <a:pt x="14281" y="15334"/>
                </a:lnTo>
                <a:lnTo>
                  <a:pt x="13961" y="15177"/>
                </a:lnTo>
                <a:lnTo>
                  <a:pt x="13695" y="14981"/>
                </a:lnTo>
                <a:lnTo>
                  <a:pt x="13588" y="14850"/>
                </a:lnTo>
                <a:lnTo>
                  <a:pt x="13482" y="14732"/>
                </a:lnTo>
                <a:lnTo>
                  <a:pt x="13393" y="14600"/>
                </a:lnTo>
                <a:lnTo>
                  <a:pt x="13322" y="14456"/>
                </a:lnTo>
                <a:lnTo>
                  <a:pt x="13251" y="14299"/>
                </a:lnTo>
                <a:lnTo>
                  <a:pt x="13215" y="14155"/>
                </a:lnTo>
                <a:lnTo>
                  <a:pt x="13180" y="13971"/>
                </a:lnTo>
                <a:lnTo>
                  <a:pt x="13180" y="13801"/>
                </a:lnTo>
                <a:lnTo>
                  <a:pt x="13180" y="13591"/>
                </a:lnTo>
                <a:lnTo>
                  <a:pt x="13215" y="13395"/>
                </a:lnTo>
                <a:lnTo>
                  <a:pt x="13251" y="13198"/>
                </a:lnTo>
                <a:lnTo>
                  <a:pt x="13322" y="13015"/>
                </a:lnTo>
                <a:lnTo>
                  <a:pt x="13393" y="12870"/>
                </a:lnTo>
                <a:lnTo>
                  <a:pt x="13482" y="12713"/>
                </a:lnTo>
                <a:lnTo>
                  <a:pt x="13588" y="12569"/>
                </a:lnTo>
                <a:lnTo>
                  <a:pt x="13730" y="12438"/>
                </a:lnTo>
                <a:lnTo>
                  <a:pt x="13997" y="12215"/>
                </a:lnTo>
                <a:lnTo>
                  <a:pt x="14334" y="12005"/>
                </a:lnTo>
                <a:lnTo>
                  <a:pt x="14690" y="11861"/>
                </a:lnTo>
                <a:lnTo>
                  <a:pt x="15063" y="11756"/>
                </a:lnTo>
                <a:lnTo>
                  <a:pt x="15436" y="11678"/>
                </a:lnTo>
                <a:lnTo>
                  <a:pt x="15809" y="11638"/>
                </a:lnTo>
                <a:lnTo>
                  <a:pt x="16182" y="11638"/>
                </a:lnTo>
                <a:lnTo>
                  <a:pt x="16555" y="11678"/>
                </a:lnTo>
                <a:lnTo>
                  <a:pt x="16910" y="11730"/>
                </a:lnTo>
                <a:lnTo>
                  <a:pt x="17248" y="11835"/>
                </a:lnTo>
                <a:lnTo>
                  <a:pt x="17514" y="11966"/>
                </a:lnTo>
                <a:lnTo>
                  <a:pt x="17763" y="12110"/>
                </a:lnTo>
                <a:lnTo>
                  <a:pt x="17887" y="12215"/>
                </a:lnTo>
                <a:lnTo>
                  <a:pt x="18065" y="12307"/>
                </a:lnTo>
                <a:lnTo>
                  <a:pt x="18260" y="12412"/>
                </a:lnTo>
                <a:lnTo>
                  <a:pt x="18438" y="12464"/>
                </a:lnTo>
                <a:lnTo>
                  <a:pt x="18669" y="12543"/>
                </a:lnTo>
                <a:lnTo>
                  <a:pt x="18882" y="12569"/>
                </a:lnTo>
                <a:lnTo>
                  <a:pt x="19113" y="12595"/>
                </a:lnTo>
                <a:lnTo>
                  <a:pt x="19361" y="12608"/>
                </a:lnTo>
                <a:lnTo>
                  <a:pt x="19592" y="12608"/>
                </a:lnTo>
                <a:lnTo>
                  <a:pt x="19841" y="12595"/>
                </a:lnTo>
                <a:lnTo>
                  <a:pt x="20072" y="12543"/>
                </a:lnTo>
                <a:lnTo>
                  <a:pt x="20321" y="12490"/>
                </a:lnTo>
                <a:lnTo>
                  <a:pt x="20551" y="12438"/>
                </a:lnTo>
                <a:lnTo>
                  <a:pt x="20800" y="12333"/>
                </a:lnTo>
                <a:lnTo>
                  <a:pt x="20996" y="12241"/>
                </a:lnTo>
                <a:lnTo>
                  <a:pt x="21244" y="12110"/>
                </a:lnTo>
                <a:lnTo>
                  <a:pt x="21298" y="12032"/>
                </a:lnTo>
                <a:lnTo>
                  <a:pt x="21404" y="11966"/>
                </a:lnTo>
                <a:lnTo>
                  <a:pt x="21475" y="11861"/>
                </a:lnTo>
                <a:lnTo>
                  <a:pt x="21511" y="11730"/>
                </a:lnTo>
                <a:lnTo>
                  <a:pt x="21617" y="11481"/>
                </a:lnTo>
                <a:lnTo>
                  <a:pt x="21653" y="11180"/>
                </a:lnTo>
                <a:lnTo>
                  <a:pt x="21653" y="10826"/>
                </a:lnTo>
                <a:lnTo>
                  <a:pt x="21653" y="10472"/>
                </a:lnTo>
                <a:lnTo>
                  <a:pt x="21582" y="10092"/>
                </a:lnTo>
                <a:lnTo>
                  <a:pt x="21511" y="9725"/>
                </a:lnTo>
                <a:lnTo>
                  <a:pt x="21298" y="8912"/>
                </a:lnTo>
                <a:lnTo>
                  <a:pt x="21067" y="8191"/>
                </a:lnTo>
                <a:lnTo>
                  <a:pt x="20800" y="7536"/>
                </a:lnTo>
                <a:lnTo>
                  <a:pt x="20551" y="7025"/>
                </a:lnTo>
                <a:lnTo>
                  <a:pt x="20001" y="7103"/>
                </a:lnTo>
                <a:lnTo>
                  <a:pt x="19432" y="7156"/>
                </a:lnTo>
                <a:lnTo>
                  <a:pt x="18846" y="7208"/>
                </a:lnTo>
                <a:lnTo>
                  <a:pt x="18225" y="7208"/>
                </a:lnTo>
                <a:lnTo>
                  <a:pt x="17656" y="7208"/>
                </a:lnTo>
                <a:lnTo>
                  <a:pt x="17070" y="7182"/>
                </a:lnTo>
                <a:lnTo>
                  <a:pt x="16484" y="7156"/>
                </a:lnTo>
                <a:lnTo>
                  <a:pt x="15986" y="7103"/>
                </a:lnTo>
                <a:lnTo>
                  <a:pt x="14992" y="6999"/>
                </a:lnTo>
                <a:lnTo>
                  <a:pt x="14210" y="6907"/>
                </a:lnTo>
                <a:lnTo>
                  <a:pt x="13695" y="6828"/>
                </a:lnTo>
                <a:lnTo>
                  <a:pt x="13517" y="6802"/>
                </a:lnTo>
                <a:lnTo>
                  <a:pt x="13073" y="6645"/>
                </a:lnTo>
                <a:lnTo>
                  <a:pt x="12700" y="6474"/>
                </a:lnTo>
                <a:lnTo>
                  <a:pt x="12363" y="6304"/>
                </a:lnTo>
                <a:lnTo>
                  <a:pt x="12132" y="6094"/>
                </a:lnTo>
                <a:lnTo>
                  <a:pt x="11919" y="5871"/>
                </a:lnTo>
                <a:lnTo>
                  <a:pt x="11776" y="5649"/>
                </a:lnTo>
                <a:lnTo>
                  <a:pt x="11688" y="5413"/>
                </a:lnTo>
                <a:lnTo>
                  <a:pt x="11617" y="5190"/>
                </a:lnTo>
                <a:lnTo>
                  <a:pt x="11617" y="4941"/>
                </a:lnTo>
                <a:lnTo>
                  <a:pt x="11652" y="4718"/>
                </a:lnTo>
                <a:lnTo>
                  <a:pt x="11723" y="4482"/>
                </a:lnTo>
                <a:lnTo>
                  <a:pt x="11812" y="4285"/>
                </a:lnTo>
                <a:lnTo>
                  <a:pt x="11919" y="4089"/>
                </a:lnTo>
                <a:lnTo>
                  <a:pt x="12096" y="3905"/>
                </a:lnTo>
                <a:lnTo>
                  <a:pt x="12292" y="3735"/>
                </a:lnTo>
                <a:lnTo>
                  <a:pt x="12505" y="3604"/>
                </a:lnTo>
                <a:lnTo>
                  <a:pt x="12700" y="3460"/>
                </a:lnTo>
                <a:lnTo>
                  <a:pt x="12878" y="3250"/>
                </a:lnTo>
                <a:lnTo>
                  <a:pt x="13038" y="3027"/>
                </a:lnTo>
                <a:lnTo>
                  <a:pt x="13180" y="2752"/>
                </a:lnTo>
                <a:lnTo>
                  <a:pt x="13286" y="2477"/>
                </a:lnTo>
                <a:lnTo>
                  <a:pt x="13322" y="2175"/>
                </a:lnTo>
                <a:lnTo>
                  <a:pt x="13357" y="1874"/>
                </a:lnTo>
                <a:lnTo>
                  <a:pt x="13286" y="1572"/>
                </a:lnTo>
                <a:lnTo>
                  <a:pt x="13180" y="1271"/>
                </a:lnTo>
                <a:lnTo>
                  <a:pt x="13038" y="983"/>
                </a:lnTo>
                <a:lnTo>
                  <a:pt x="12949" y="865"/>
                </a:lnTo>
                <a:lnTo>
                  <a:pt x="12807" y="733"/>
                </a:lnTo>
                <a:lnTo>
                  <a:pt x="12665" y="616"/>
                </a:lnTo>
                <a:lnTo>
                  <a:pt x="12505" y="511"/>
                </a:lnTo>
                <a:lnTo>
                  <a:pt x="12327" y="406"/>
                </a:lnTo>
                <a:lnTo>
                  <a:pt x="12132" y="314"/>
                </a:lnTo>
                <a:lnTo>
                  <a:pt x="11883" y="235"/>
                </a:lnTo>
                <a:lnTo>
                  <a:pt x="11652" y="183"/>
                </a:lnTo>
                <a:lnTo>
                  <a:pt x="11368" y="104"/>
                </a:lnTo>
                <a:lnTo>
                  <a:pt x="11101" y="78"/>
                </a:lnTo>
                <a:lnTo>
                  <a:pt x="10800" y="52"/>
                </a:lnTo>
                <a:lnTo>
                  <a:pt x="10444" y="52"/>
                </a:lnTo>
                <a:lnTo>
                  <a:pt x="10142" y="52"/>
                </a:lnTo>
                <a:lnTo>
                  <a:pt x="9840" y="78"/>
                </a:lnTo>
                <a:lnTo>
                  <a:pt x="9574" y="104"/>
                </a:lnTo>
                <a:lnTo>
                  <a:pt x="9325" y="157"/>
                </a:lnTo>
                <a:lnTo>
                  <a:pt x="9094" y="209"/>
                </a:lnTo>
                <a:lnTo>
                  <a:pt x="8846" y="262"/>
                </a:lnTo>
                <a:lnTo>
                  <a:pt x="8650" y="340"/>
                </a:lnTo>
                <a:lnTo>
                  <a:pt x="8437" y="432"/>
                </a:lnTo>
                <a:lnTo>
                  <a:pt x="8277" y="511"/>
                </a:lnTo>
                <a:lnTo>
                  <a:pt x="8100" y="616"/>
                </a:lnTo>
                <a:lnTo>
                  <a:pt x="7957" y="707"/>
                </a:lnTo>
                <a:lnTo>
                  <a:pt x="7833" y="838"/>
                </a:lnTo>
                <a:lnTo>
                  <a:pt x="7620" y="1061"/>
                </a:lnTo>
                <a:lnTo>
                  <a:pt x="7442" y="1336"/>
                </a:lnTo>
                <a:lnTo>
                  <a:pt x="7353" y="1599"/>
                </a:lnTo>
                <a:lnTo>
                  <a:pt x="7318" y="1900"/>
                </a:lnTo>
                <a:lnTo>
                  <a:pt x="7318" y="2175"/>
                </a:lnTo>
                <a:lnTo>
                  <a:pt x="7353" y="2450"/>
                </a:lnTo>
                <a:lnTo>
                  <a:pt x="7442" y="2726"/>
                </a:lnTo>
                <a:lnTo>
                  <a:pt x="7620" y="2975"/>
                </a:lnTo>
                <a:lnTo>
                  <a:pt x="7833" y="3198"/>
                </a:lnTo>
                <a:lnTo>
                  <a:pt x="8064" y="3433"/>
                </a:lnTo>
                <a:lnTo>
                  <a:pt x="8295" y="3630"/>
                </a:lnTo>
                <a:lnTo>
                  <a:pt x="8508" y="3853"/>
                </a:lnTo>
                <a:lnTo>
                  <a:pt x="8686" y="4089"/>
                </a:lnTo>
                <a:lnTo>
                  <a:pt x="8775" y="4312"/>
                </a:lnTo>
                <a:lnTo>
                  <a:pt x="8846" y="4561"/>
                </a:lnTo>
                <a:lnTo>
                  <a:pt x="8846" y="4810"/>
                </a:lnTo>
                <a:lnTo>
                  <a:pt x="8810" y="5059"/>
                </a:lnTo>
                <a:lnTo>
                  <a:pt x="8721" y="5295"/>
                </a:lnTo>
                <a:lnTo>
                  <a:pt x="8579" y="5544"/>
                </a:lnTo>
                <a:lnTo>
                  <a:pt x="8366" y="5766"/>
                </a:lnTo>
                <a:lnTo>
                  <a:pt x="8135" y="5976"/>
                </a:lnTo>
                <a:lnTo>
                  <a:pt x="7833" y="6199"/>
                </a:lnTo>
                <a:lnTo>
                  <a:pt x="7478" y="6369"/>
                </a:lnTo>
                <a:lnTo>
                  <a:pt x="7069" y="6527"/>
                </a:lnTo>
                <a:lnTo>
                  <a:pt x="6590" y="6671"/>
                </a:lnTo>
                <a:lnTo>
                  <a:pt x="6092" y="6802"/>
                </a:lnTo>
                <a:lnTo>
                  <a:pt x="5684" y="6802"/>
                </a:lnTo>
                <a:lnTo>
                  <a:pt x="5133" y="6802"/>
                </a:lnTo>
                <a:lnTo>
                  <a:pt x="4547" y="6802"/>
                </a:lnTo>
                <a:lnTo>
                  <a:pt x="3872" y="6802"/>
                </a:lnTo>
                <a:lnTo>
                  <a:pt x="3144" y="6802"/>
                </a:lnTo>
                <a:lnTo>
                  <a:pt x="2362" y="6802"/>
                </a:lnTo>
                <a:lnTo>
                  <a:pt x="1545" y="6802"/>
                </a:lnTo>
                <a:lnTo>
                  <a:pt x="692" y="6802"/>
                </a:lnTo>
                <a:lnTo>
                  <a:pt x="586" y="7234"/>
                </a:lnTo>
                <a:lnTo>
                  <a:pt x="461" y="7837"/>
                </a:lnTo>
                <a:lnTo>
                  <a:pt x="355" y="8493"/>
                </a:lnTo>
                <a:lnTo>
                  <a:pt x="248" y="9187"/>
                </a:lnTo>
                <a:lnTo>
                  <a:pt x="142" y="9869"/>
                </a:lnTo>
                <a:lnTo>
                  <a:pt x="106" y="10498"/>
                </a:lnTo>
                <a:lnTo>
                  <a:pt x="106" y="10983"/>
                </a:lnTo>
                <a:lnTo>
                  <a:pt x="106" y="11311"/>
                </a:lnTo>
                <a:lnTo>
                  <a:pt x="213" y="11481"/>
                </a:lnTo>
                <a:lnTo>
                  <a:pt x="319" y="11651"/>
                </a:lnTo>
                <a:lnTo>
                  <a:pt x="497" y="11783"/>
                </a:lnTo>
                <a:lnTo>
                  <a:pt x="692" y="11914"/>
                </a:lnTo>
                <a:lnTo>
                  <a:pt x="941" y="12032"/>
                </a:lnTo>
                <a:lnTo>
                  <a:pt x="1207" y="12110"/>
                </a:lnTo>
                <a:lnTo>
                  <a:pt x="1509" y="12189"/>
                </a:lnTo>
                <a:lnTo>
                  <a:pt x="1794" y="12241"/>
                </a:lnTo>
                <a:lnTo>
                  <a:pt x="2131" y="12267"/>
                </a:lnTo>
                <a:lnTo>
                  <a:pt x="2433" y="12281"/>
                </a:lnTo>
                <a:lnTo>
                  <a:pt x="2735" y="12267"/>
                </a:lnTo>
                <a:lnTo>
                  <a:pt x="3055" y="12241"/>
                </a:lnTo>
                <a:lnTo>
                  <a:pt x="3357" y="12189"/>
                </a:lnTo>
                <a:lnTo>
                  <a:pt x="3623" y="12084"/>
                </a:lnTo>
                <a:lnTo>
                  <a:pt x="3872" y="11979"/>
                </a:lnTo>
                <a:lnTo>
                  <a:pt x="4103" y="11861"/>
                </a:lnTo>
                <a:lnTo>
                  <a:pt x="4316" y="11704"/>
                </a:lnTo>
                <a:lnTo>
                  <a:pt x="4582" y="11612"/>
                </a:lnTo>
                <a:lnTo>
                  <a:pt x="4849" y="11533"/>
                </a:lnTo>
                <a:lnTo>
                  <a:pt x="5169" y="11507"/>
                </a:lnTo>
                <a:lnTo>
                  <a:pt x="5506" y="11481"/>
                </a:lnTo>
                <a:lnTo>
                  <a:pt x="5808" y="11507"/>
                </a:lnTo>
                <a:lnTo>
                  <a:pt x="6146" y="11560"/>
                </a:lnTo>
                <a:lnTo>
                  <a:pt x="6501" y="11651"/>
                </a:lnTo>
                <a:lnTo>
                  <a:pt x="6803" y="11783"/>
                </a:lnTo>
                <a:lnTo>
                  <a:pt x="7105" y="11940"/>
                </a:lnTo>
                <a:lnTo>
                  <a:pt x="7353" y="12110"/>
                </a:lnTo>
                <a:lnTo>
                  <a:pt x="7584" y="12333"/>
                </a:lnTo>
                <a:lnTo>
                  <a:pt x="7798" y="12595"/>
                </a:lnTo>
                <a:lnTo>
                  <a:pt x="7922" y="12870"/>
                </a:lnTo>
                <a:lnTo>
                  <a:pt x="8028" y="13198"/>
                </a:lnTo>
                <a:lnTo>
                  <a:pt x="8064" y="13526"/>
                </a:lnTo>
                <a:lnTo>
                  <a:pt x="8028" y="13775"/>
                </a:lnTo>
                <a:lnTo>
                  <a:pt x="7922" y="13998"/>
                </a:lnTo>
                <a:lnTo>
                  <a:pt x="7798" y="14220"/>
                </a:lnTo>
                <a:lnTo>
                  <a:pt x="7584" y="14404"/>
                </a:lnTo>
                <a:lnTo>
                  <a:pt x="7353" y="14574"/>
                </a:lnTo>
                <a:lnTo>
                  <a:pt x="7105" y="14732"/>
                </a:lnTo>
                <a:lnTo>
                  <a:pt x="6803" y="14850"/>
                </a:lnTo>
                <a:lnTo>
                  <a:pt x="6501" y="14954"/>
                </a:lnTo>
                <a:lnTo>
                  <a:pt x="6146" y="15033"/>
                </a:lnTo>
                <a:lnTo>
                  <a:pt x="5808" y="15085"/>
                </a:lnTo>
                <a:lnTo>
                  <a:pt x="5506" y="15085"/>
                </a:lnTo>
                <a:lnTo>
                  <a:pt x="5169" y="15059"/>
                </a:lnTo>
                <a:lnTo>
                  <a:pt x="4849" y="15007"/>
                </a:lnTo>
                <a:lnTo>
                  <a:pt x="4582" y="14902"/>
                </a:lnTo>
                <a:lnTo>
                  <a:pt x="4316" y="14784"/>
                </a:lnTo>
                <a:lnTo>
                  <a:pt x="4103" y="14600"/>
                </a:lnTo>
                <a:lnTo>
                  <a:pt x="3907" y="14430"/>
                </a:lnTo>
                <a:lnTo>
                  <a:pt x="3659" y="14299"/>
                </a:lnTo>
                <a:lnTo>
                  <a:pt x="3428" y="14194"/>
                </a:lnTo>
                <a:lnTo>
                  <a:pt x="3179" y="14129"/>
                </a:lnTo>
                <a:lnTo>
                  <a:pt x="2913" y="14102"/>
                </a:lnTo>
                <a:lnTo>
                  <a:pt x="2646" y="14102"/>
                </a:lnTo>
                <a:lnTo>
                  <a:pt x="2362" y="14129"/>
                </a:lnTo>
                <a:lnTo>
                  <a:pt x="2096" y="14168"/>
                </a:lnTo>
                <a:lnTo>
                  <a:pt x="1811" y="14273"/>
                </a:lnTo>
                <a:lnTo>
                  <a:pt x="1545" y="14378"/>
                </a:lnTo>
                <a:lnTo>
                  <a:pt x="1314" y="14496"/>
                </a:lnTo>
                <a:lnTo>
                  <a:pt x="1065" y="14653"/>
                </a:lnTo>
                <a:lnTo>
                  <a:pt x="870" y="14797"/>
                </a:lnTo>
                <a:lnTo>
                  <a:pt x="657" y="14981"/>
                </a:lnTo>
                <a:lnTo>
                  <a:pt x="497" y="15177"/>
                </a:lnTo>
                <a:lnTo>
                  <a:pt x="390" y="15413"/>
                </a:lnTo>
                <a:lnTo>
                  <a:pt x="284" y="15636"/>
                </a:lnTo>
                <a:lnTo>
                  <a:pt x="248" y="15911"/>
                </a:lnTo>
                <a:lnTo>
                  <a:pt x="284" y="16239"/>
                </a:lnTo>
                <a:lnTo>
                  <a:pt x="319" y="16566"/>
                </a:lnTo>
                <a:lnTo>
                  <a:pt x="497" y="17340"/>
                </a:lnTo>
                <a:lnTo>
                  <a:pt x="692" y="18152"/>
                </a:lnTo>
                <a:lnTo>
                  <a:pt x="799" y="18559"/>
                </a:lnTo>
                <a:lnTo>
                  <a:pt x="905" y="18978"/>
                </a:lnTo>
                <a:lnTo>
                  <a:pt x="959" y="19384"/>
                </a:lnTo>
                <a:lnTo>
                  <a:pt x="994" y="19791"/>
                </a:lnTo>
                <a:lnTo>
                  <a:pt x="994" y="20132"/>
                </a:lnTo>
                <a:lnTo>
                  <a:pt x="959" y="20485"/>
                </a:lnTo>
                <a:lnTo>
                  <a:pt x="941" y="20669"/>
                </a:lnTo>
                <a:lnTo>
                  <a:pt x="870" y="20813"/>
                </a:lnTo>
                <a:lnTo>
                  <a:pt x="799" y="20970"/>
                </a:lnTo>
                <a:lnTo>
                  <a:pt x="692" y="21088"/>
                </a:lnTo>
                <a:lnTo>
                  <a:pt x="1474" y="20997"/>
                </a:lnTo>
                <a:lnTo>
                  <a:pt x="2291" y="20866"/>
                </a:lnTo>
                <a:lnTo>
                  <a:pt x="3108" y="20787"/>
                </a:lnTo>
                <a:lnTo>
                  <a:pt x="3907" y="20721"/>
                </a:lnTo>
                <a:lnTo>
                  <a:pt x="4653" y="20695"/>
                </a:lnTo>
                <a:lnTo>
                  <a:pt x="5364" y="20695"/>
                </a:lnTo>
                <a:lnTo>
                  <a:pt x="5701" y="20721"/>
                </a:lnTo>
                <a:lnTo>
                  <a:pt x="6057" y="20761"/>
                </a:lnTo>
                <a:lnTo>
                  <a:pt x="6323" y="20813"/>
                </a:lnTo>
                <a:lnTo>
                  <a:pt x="6625" y="20892"/>
                </a:lnTo>
                <a:close/>
              </a:path>
            </a:pathLst>
          </a:custGeom>
          <a:solidFill>
            <a:srgbClr val="F8485E"/>
          </a:solidFill>
          <a:ln w="28575">
            <a:solidFill>
              <a:srgbClr val="F8485E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" name="Puzzle2"/>
          <p:cNvSpPr>
            <a:spLocks noEditPoints="1" noChangeArrowheads="1"/>
          </p:cNvSpPr>
          <p:nvPr/>
        </p:nvSpPr>
        <p:spPr bwMode="auto">
          <a:xfrm>
            <a:off x="4012047" y="2570085"/>
            <a:ext cx="1497942" cy="890285"/>
          </a:xfrm>
          <a:custGeom>
            <a:avLst/>
            <a:gdLst>
              <a:gd name="T0" fmla="*/ 11 w 21600"/>
              <a:gd name="T1" fmla="*/ 13386 h 21600"/>
              <a:gd name="T2" fmla="*/ 4202 w 21600"/>
              <a:gd name="T3" fmla="*/ 21161 h 21600"/>
              <a:gd name="T4" fmla="*/ 10400 w 21600"/>
              <a:gd name="T5" fmla="*/ 13909 h 21600"/>
              <a:gd name="T6" fmla="*/ 16821 w 21600"/>
              <a:gd name="T7" fmla="*/ 21190 h 21600"/>
              <a:gd name="T8" fmla="*/ 21600 w 21600"/>
              <a:gd name="T9" fmla="*/ 15083 h 21600"/>
              <a:gd name="T10" fmla="*/ 16889 w 21600"/>
              <a:gd name="T11" fmla="*/ 5739 h 21600"/>
              <a:gd name="T12" fmla="*/ 10800 w 21600"/>
              <a:gd name="T13" fmla="*/ 28 h 21600"/>
              <a:gd name="T14" fmla="*/ 4202 w 21600"/>
              <a:gd name="T15" fmla="*/ 5894 h 21600"/>
              <a:gd name="T16" fmla="*/ 5388 w 21600"/>
              <a:gd name="T17" fmla="*/ 6742 h 21600"/>
              <a:gd name="T18" fmla="*/ 16177 w 21600"/>
              <a:gd name="T19" fmla="*/ 20441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4247" y="12354"/>
                </a:moveTo>
                <a:lnTo>
                  <a:pt x="4134" y="12468"/>
                </a:lnTo>
                <a:lnTo>
                  <a:pt x="4010" y="12581"/>
                </a:lnTo>
                <a:lnTo>
                  <a:pt x="3897" y="12637"/>
                </a:lnTo>
                <a:lnTo>
                  <a:pt x="3773" y="12694"/>
                </a:lnTo>
                <a:lnTo>
                  <a:pt x="3637" y="12694"/>
                </a:lnTo>
                <a:lnTo>
                  <a:pt x="3524" y="12694"/>
                </a:lnTo>
                <a:lnTo>
                  <a:pt x="3400" y="12665"/>
                </a:lnTo>
                <a:lnTo>
                  <a:pt x="3287" y="12609"/>
                </a:lnTo>
                <a:lnTo>
                  <a:pt x="3027" y="12496"/>
                </a:lnTo>
                <a:lnTo>
                  <a:pt x="2790" y="12340"/>
                </a:lnTo>
                <a:lnTo>
                  <a:pt x="2530" y="12142"/>
                </a:lnTo>
                <a:lnTo>
                  <a:pt x="2293" y="11987"/>
                </a:lnTo>
                <a:lnTo>
                  <a:pt x="2033" y="11817"/>
                </a:lnTo>
                <a:lnTo>
                  <a:pt x="1773" y="11676"/>
                </a:lnTo>
                <a:lnTo>
                  <a:pt x="1638" y="11662"/>
                </a:lnTo>
                <a:lnTo>
                  <a:pt x="1513" y="11634"/>
                </a:lnTo>
                <a:lnTo>
                  <a:pt x="1378" y="11634"/>
                </a:lnTo>
                <a:lnTo>
                  <a:pt x="1253" y="11634"/>
                </a:lnTo>
                <a:lnTo>
                  <a:pt x="1118" y="11662"/>
                </a:lnTo>
                <a:lnTo>
                  <a:pt x="971" y="11732"/>
                </a:lnTo>
                <a:lnTo>
                  <a:pt x="835" y="11817"/>
                </a:lnTo>
                <a:lnTo>
                  <a:pt x="711" y="11959"/>
                </a:lnTo>
                <a:lnTo>
                  <a:pt x="553" y="12086"/>
                </a:lnTo>
                <a:lnTo>
                  <a:pt x="429" y="12284"/>
                </a:lnTo>
                <a:lnTo>
                  <a:pt x="271" y="12524"/>
                </a:lnTo>
                <a:lnTo>
                  <a:pt x="146" y="12793"/>
                </a:lnTo>
                <a:lnTo>
                  <a:pt x="79" y="12962"/>
                </a:lnTo>
                <a:lnTo>
                  <a:pt x="33" y="13146"/>
                </a:lnTo>
                <a:lnTo>
                  <a:pt x="11" y="13386"/>
                </a:lnTo>
                <a:lnTo>
                  <a:pt x="11" y="13641"/>
                </a:lnTo>
                <a:lnTo>
                  <a:pt x="33" y="13881"/>
                </a:lnTo>
                <a:lnTo>
                  <a:pt x="101" y="14150"/>
                </a:lnTo>
                <a:lnTo>
                  <a:pt x="192" y="14404"/>
                </a:lnTo>
                <a:lnTo>
                  <a:pt x="293" y="14645"/>
                </a:lnTo>
                <a:lnTo>
                  <a:pt x="451" y="14857"/>
                </a:lnTo>
                <a:lnTo>
                  <a:pt x="621" y="15054"/>
                </a:lnTo>
                <a:lnTo>
                  <a:pt x="734" y="15125"/>
                </a:lnTo>
                <a:lnTo>
                  <a:pt x="835" y="15210"/>
                </a:lnTo>
                <a:lnTo>
                  <a:pt x="948" y="15267"/>
                </a:lnTo>
                <a:lnTo>
                  <a:pt x="1084" y="15323"/>
                </a:lnTo>
                <a:lnTo>
                  <a:pt x="1208" y="15351"/>
                </a:lnTo>
                <a:lnTo>
                  <a:pt x="1355" y="15380"/>
                </a:lnTo>
                <a:lnTo>
                  <a:pt x="1513" y="15380"/>
                </a:lnTo>
                <a:lnTo>
                  <a:pt x="1683" y="15380"/>
                </a:lnTo>
                <a:lnTo>
                  <a:pt x="1864" y="15351"/>
                </a:lnTo>
                <a:lnTo>
                  <a:pt x="2033" y="15323"/>
                </a:lnTo>
                <a:lnTo>
                  <a:pt x="2225" y="15238"/>
                </a:lnTo>
                <a:lnTo>
                  <a:pt x="2428" y="15153"/>
                </a:lnTo>
                <a:lnTo>
                  <a:pt x="2745" y="15026"/>
                </a:lnTo>
                <a:lnTo>
                  <a:pt x="3005" y="14913"/>
                </a:lnTo>
                <a:lnTo>
                  <a:pt x="3264" y="14828"/>
                </a:lnTo>
                <a:lnTo>
                  <a:pt x="3513" y="14800"/>
                </a:lnTo>
                <a:lnTo>
                  <a:pt x="3615" y="14828"/>
                </a:lnTo>
                <a:lnTo>
                  <a:pt x="3728" y="14857"/>
                </a:lnTo>
                <a:lnTo>
                  <a:pt x="3807" y="14913"/>
                </a:lnTo>
                <a:lnTo>
                  <a:pt x="3920" y="14998"/>
                </a:lnTo>
                <a:lnTo>
                  <a:pt x="4010" y="15097"/>
                </a:lnTo>
                <a:lnTo>
                  <a:pt x="4089" y="15238"/>
                </a:lnTo>
                <a:lnTo>
                  <a:pt x="4179" y="15408"/>
                </a:lnTo>
                <a:lnTo>
                  <a:pt x="4247" y="15620"/>
                </a:lnTo>
                <a:lnTo>
                  <a:pt x="4326" y="15860"/>
                </a:lnTo>
                <a:lnTo>
                  <a:pt x="4394" y="16129"/>
                </a:lnTo>
                <a:lnTo>
                  <a:pt x="4439" y="16440"/>
                </a:lnTo>
                <a:lnTo>
                  <a:pt x="4507" y="16737"/>
                </a:lnTo>
                <a:lnTo>
                  <a:pt x="4552" y="17090"/>
                </a:lnTo>
                <a:lnTo>
                  <a:pt x="4575" y="17443"/>
                </a:lnTo>
                <a:lnTo>
                  <a:pt x="4586" y="17825"/>
                </a:lnTo>
                <a:lnTo>
                  <a:pt x="4586" y="18193"/>
                </a:lnTo>
                <a:lnTo>
                  <a:pt x="4586" y="18574"/>
                </a:lnTo>
                <a:lnTo>
                  <a:pt x="4586" y="18984"/>
                </a:lnTo>
                <a:lnTo>
                  <a:pt x="4552" y="19366"/>
                </a:lnTo>
                <a:lnTo>
                  <a:pt x="4507" y="19748"/>
                </a:lnTo>
                <a:lnTo>
                  <a:pt x="4462" y="20129"/>
                </a:lnTo>
                <a:lnTo>
                  <a:pt x="4371" y="20483"/>
                </a:lnTo>
                <a:lnTo>
                  <a:pt x="4292" y="20836"/>
                </a:lnTo>
                <a:lnTo>
                  <a:pt x="4202" y="21161"/>
                </a:lnTo>
                <a:lnTo>
                  <a:pt x="4744" y="21161"/>
                </a:lnTo>
                <a:lnTo>
                  <a:pt x="5264" y="21161"/>
                </a:lnTo>
                <a:lnTo>
                  <a:pt x="5784" y="21161"/>
                </a:lnTo>
                <a:lnTo>
                  <a:pt x="6235" y="21161"/>
                </a:lnTo>
                <a:lnTo>
                  <a:pt x="6676" y="21161"/>
                </a:lnTo>
                <a:lnTo>
                  <a:pt x="7060" y="21161"/>
                </a:lnTo>
                <a:lnTo>
                  <a:pt x="7410" y="21161"/>
                </a:lnTo>
                <a:lnTo>
                  <a:pt x="7670" y="21161"/>
                </a:lnTo>
                <a:lnTo>
                  <a:pt x="8020" y="21020"/>
                </a:lnTo>
                <a:lnTo>
                  <a:pt x="8303" y="20893"/>
                </a:lnTo>
                <a:lnTo>
                  <a:pt x="8563" y="20695"/>
                </a:lnTo>
                <a:lnTo>
                  <a:pt x="8800" y="20511"/>
                </a:lnTo>
                <a:lnTo>
                  <a:pt x="8969" y="20285"/>
                </a:lnTo>
                <a:lnTo>
                  <a:pt x="9150" y="20045"/>
                </a:lnTo>
                <a:lnTo>
                  <a:pt x="9252" y="19804"/>
                </a:lnTo>
                <a:lnTo>
                  <a:pt x="9342" y="19550"/>
                </a:lnTo>
                <a:lnTo>
                  <a:pt x="9410" y="19281"/>
                </a:lnTo>
                <a:lnTo>
                  <a:pt x="9433" y="19013"/>
                </a:lnTo>
                <a:lnTo>
                  <a:pt x="9433" y="18744"/>
                </a:lnTo>
                <a:lnTo>
                  <a:pt x="9387" y="18504"/>
                </a:lnTo>
                <a:lnTo>
                  <a:pt x="9320" y="18221"/>
                </a:lnTo>
                <a:lnTo>
                  <a:pt x="9207" y="17981"/>
                </a:lnTo>
                <a:lnTo>
                  <a:pt x="9105" y="17740"/>
                </a:lnTo>
                <a:lnTo>
                  <a:pt x="8924" y="17514"/>
                </a:lnTo>
                <a:lnTo>
                  <a:pt x="8777" y="17274"/>
                </a:lnTo>
                <a:lnTo>
                  <a:pt x="8642" y="17034"/>
                </a:lnTo>
                <a:lnTo>
                  <a:pt x="8563" y="16765"/>
                </a:lnTo>
                <a:lnTo>
                  <a:pt x="8472" y="16468"/>
                </a:lnTo>
                <a:lnTo>
                  <a:pt x="8450" y="16157"/>
                </a:lnTo>
                <a:lnTo>
                  <a:pt x="8450" y="15860"/>
                </a:lnTo>
                <a:lnTo>
                  <a:pt x="8472" y="15563"/>
                </a:lnTo>
                <a:lnTo>
                  <a:pt x="8540" y="15267"/>
                </a:lnTo>
                <a:lnTo>
                  <a:pt x="8642" y="14998"/>
                </a:lnTo>
                <a:lnTo>
                  <a:pt x="8777" y="14729"/>
                </a:lnTo>
                <a:lnTo>
                  <a:pt x="8868" y="14616"/>
                </a:lnTo>
                <a:lnTo>
                  <a:pt x="8969" y="14475"/>
                </a:lnTo>
                <a:lnTo>
                  <a:pt x="9060" y="14376"/>
                </a:lnTo>
                <a:lnTo>
                  <a:pt x="9184" y="14291"/>
                </a:lnTo>
                <a:lnTo>
                  <a:pt x="9297" y="14206"/>
                </a:lnTo>
                <a:lnTo>
                  <a:pt x="9433" y="14121"/>
                </a:lnTo>
                <a:lnTo>
                  <a:pt x="9579" y="14051"/>
                </a:lnTo>
                <a:lnTo>
                  <a:pt x="9726" y="13994"/>
                </a:lnTo>
                <a:lnTo>
                  <a:pt x="9884" y="13938"/>
                </a:lnTo>
                <a:lnTo>
                  <a:pt x="10054" y="13909"/>
                </a:lnTo>
                <a:lnTo>
                  <a:pt x="10257" y="13881"/>
                </a:lnTo>
                <a:lnTo>
                  <a:pt x="10449" y="13881"/>
                </a:lnTo>
                <a:lnTo>
                  <a:pt x="10664" y="13881"/>
                </a:lnTo>
                <a:lnTo>
                  <a:pt x="10856" y="13909"/>
                </a:lnTo>
                <a:lnTo>
                  <a:pt x="11037" y="13966"/>
                </a:lnTo>
                <a:lnTo>
                  <a:pt x="11206" y="14023"/>
                </a:lnTo>
                <a:lnTo>
                  <a:pt x="11353" y="14093"/>
                </a:lnTo>
                <a:lnTo>
                  <a:pt x="11511" y="14178"/>
                </a:lnTo>
                <a:lnTo>
                  <a:pt x="11635" y="14263"/>
                </a:lnTo>
                <a:lnTo>
                  <a:pt x="11748" y="14376"/>
                </a:lnTo>
                <a:lnTo>
                  <a:pt x="11861" y="14475"/>
                </a:lnTo>
                <a:lnTo>
                  <a:pt x="11941" y="14616"/>
                </a:lnTo>
                <a:lnTo>
                  <a:pt x="12031" y="14758"/>
                </a:lnTo>
                <a:lnTo>
                  <a:pt x="12099" y="14885"/>
                </a:lnTo>
                <a:lnTo>
                  <a:pt x="12200" y="15210"/>
                </a:lnTo>
                <a:lnTo>
                  <a:pt x="12268" y="15507"/>
                </a:lnTo>
                <a:lnTo>
                  <a:pt x="12291" y="15832"/>
                </a:lnTo>
                <a:lnTo>
                  <a:pt x="12291" y="16157"/>
                </a:lnTo>
                <a:lnTo>
                  <a:pt x="12246" y="16482"/>
                </a:lnTo>
                <a:lnTo>
                  <a:pt x="12178" y="16807"/>
                </a:lnTo>
                <a:lnTo>
                  <a:pt x="12099" y="17090"/>
                </a:lnTo>
                <a:lnTo>
                  <a:pt x="12008" y="17330"/>
                </a:lnTo>
                <a:lnTo>
                  <a:pt x="11884" y="17542"/>
                </a:lnTo>
                <a:lnTo>
                  <a:pt x="11748" y="17712"/>
                </a:lnTo>
                <a:lnTo>
                  <a:pt x="11613" y="17839"/>
                </a:lnTo>
                <a:lnTo>
                  <a:pt x="11489" y="18037"/>
                </a:lnTo>
                <a:lnTo>
                  <a:pt x="11398" y="18221"/>
                </a:lnTo>
                <a:lnTo>
                  <a:pt x="11319" y="18447"/>
                </a:lnTo>
                <a:lnTo>
                  <a:pt x="11251" y="18659"/>
                </a:lnTo>
                <a:lnTo>
                  <a:pt x="11206" y="18900"/>
                </a:lnTo>
                <a:lnTo>
                  <a:pt x="11184" y="19154"/>
                </a:lnTo>
                <a:lnTo>
                  <a:pt x="11184" y="19423"/>
                </a:lnTo>
                <a:lnTo>
                  <a:pt x="11229" y="19663"/>
                </a:lnTo>
                <a:lnTo>
                  <a:pt x="11297" y="19903"/>
                </a:lnTo>
                <a:lnTo>
                  <a:pt x="11376" y="20158"/>
                </a:lnTo>
                <a:lnTo>
                  <a:pt x="11511" y="20398"/>
                </a:lnTo>
                <a:lnTo>
                  <a:pt x="11681" y="20610"/>
                </a:lnTo>
                <a:lnTo>
                  <a:pt x="11884" y="20808"/>
                </a:lnTo>
                <a:lnTo>
                  <a:pt x="12121" y="20992"/>
                </a:lnTo>
                <a:lnTo>
                  <a:pt x="12404" y="21161"/>
                </a:lnTo>
                <a:lnTo>
                  <a:pt x="12528" y="21190"/>
                </a:lnTo>
                <a:lnTo>
                  <a:pt x="12856" y="21274"/>
                </a:lnTo>
                <a:lnTo>
                  <a:pt x="13330" y="21373"/>
                </a:lnTo>
                <a:lnTo>
                  <a:pt x="13963" y="21486"/>
                </a:lnTo>
                <a:lnTo>
                  <a:pt x="14313" y="21543"/>
                </a:lnTo>
                <a:lnTo>
                  <a:pt x="14652" y="21571"/>
                </a:lnTo>
                <a:lnTo>
                  <a:pt x="15025" y="21600"/>
                </a:lnTo>
                <a:lnTo>
                  <a:pt x="15409" y="21600"/>
                </a:lnTo>
                <a:lnTo>
                  <a:pt x="15782" y="21600"/>
                </a:lnTo>
                <a:lnTo>
                  <a:pt x="16177" y="21571"/>
                </a:lnTo>
                <a:lnTo>
                  <a:pt x="16516" y="21486"/>
                </a:lnTo>
                <a:lnTo>
                  <a:pt x="16889" y="21402"/>
                </a:lnTo>
                <a:lnTo>
                  <a:pt x="16821" y="21190"/>
                </a:lnTo>
                <a:lnTo>
                  <a:pt x="16776" y="20935"/>
                </a:lnTo>
                <a:lnTo>
                  <a:pt x="16742" y="20667"/>
                </a:lnTo>
                <a:lnTo>
                  <a:pt x="16719" y="20370"/>
                </a:lnTo>
                <a:lnTo>
                  <a:pt x="16697" y="19719"/>
                </a:lnTo>
                <a:lnTo>
                  <a:pt x="16697" y="19013"/>
                </a:lnTo>
                <a:lnTo>
                  <a:pt x="16719" y="18306"/>
                </a:lnTo>
                <a:lnTo>
                  <a:pt x="16753" y="17599"/>
                </a:lnTo>
                <a:lnTo>
                  <a:pt x="16821" y="16949"/>
                </a:lnTo>
                <a:lnTo>
                  <a:pt x="16889" y="16383"/>
                </a:lnTo>
                <a:lnTo>
                  <a:pt x="16934" y="16129"/>
                </a:lnTo>
                <a:lnTo>
                  <a:pt x="17002" y="15945"/>
                </a:lnTo>
                <a:lnTo>
                  <a:pt x="17081" y="15790"/>
                </a:lnTo>
                <a:lnTo>
                  <a:pt x="17194" y="15648"/>
                </a:lnTo>
                <a:lnTo>
                  <a:pt x="17318" y="15563"/>
                </a:lnTo>
                <a:lnTo>
                  <a:pt x="17453" y="15507"/>
                </a:lnTo>
                <a:lnTo>
                  <a:pt x="17600" y="15450"/>
                </a:lnTo>
                <a:lnTo>
                  <a:pt x="17758" y="15450"/>
                </a:lnTo>
                <a:lnTo>
                  <a:pt x="17905" y="15479"/>
                </a:lnTo>
                <a:lnTo>
                  <a:pt x="18064" y="15535"/>
                </a:lnTo>
                <a:lnTo>
                  <a:pt x="18233" y="15620"/>
                </a:lnTo>
                <a:lnTo>
                  <a:pt x="18380" y="15733"/>
                </a:lnTo>
                <a:lnTo>
                  <a:pt x="18561" y="15832"/>
                </a:lnTo>
                <a:lnTo>
                  <a:pt x="18707" y="15973"/>
                </a:lnTo>
                <a:lnTo>
                  <a:pt x="18866" y="16129"/>
                </a:lnTo>
                <a:lnTo>
                  <a:pt x="18990" y="16327"/>
                </a:lnTo>
                <a:lnTo>
                  <a:pt x="19125" y="16482"/>
                </a:lnTo>
                <a:lnTo>
                  <a:pt x="19295" y="16624"/>
                </a:lnTo>
                <a:lnTo>
                  <a:pt x="19464" y="16737"/>
                </a:lnTo>
                <a:lnTo>
                  <a:pt x="19668" y="16807"/>
                </a:lnTo>
                <a:lnTo>
                  <a:pt x="19860" y="16836"/>
                </a:lnTo>
                <a:lnTo>
                  <a:pt x="20052" y="16864"/>
                </a:lnTo>
                <a:lnTo>
                  <a:pt x="20266" y="16836"/>
                </a:lnTo>
                <a:lnTo>
                  <a:pt x="20470" y="16793"/>
                </a:lnTo>
                <a:lnTo>
                  <a:pt x="20662" y="16708"/>
                </a:lnTo>
                <a:lnTo>
                  <a:pt x="20854" y="16567"/>
                </a:lnTo>
                <a:lnTo>
                  <a:pt x="21035" y="16412"/>
                </a:lnTo>
                <a:lnTo>
                  <a:pt x="21182" y="16214"/>
                </a:lnTo>
                <a:lnTo>
                  <a:pt x="21340" y="16002"/>
                </a:lnTo>
                <a:lnTo>
                  <a:pt x="21441" y="15733"/>
                </a:lnTo>
                <a:lnTo>
                  <a:pt x="21532" y="15436"/>
                </a:lnTo>
                <a:lnTo>
                  <a:pt x="21600" y="15083"/>
                </a:lnTo>
                <a:lnTo>
                  <a:pt x="21600" y="14885"/>
                </a:lnTo>
                <a:lnTo>
                  <a:pt x="21600" y="14729"/>
                </a:lnTo>
                <a:lnTo>
                  <a:pt x="21600" y="14531"/>
                </a:lnTo>
                <a:lnTo>
                  <a:pt x="21577" y="14376"/>
                </a:lnTo>
                <a:lnTo>
                  <a:pt x="21532" y="14206"/>
                </a:lnTo>
                <a:lnTo>
                  <a:pt x="21487" y="14051"/>
                </a:lnTo>
                <a:lnTo>
                  <a:pt x="21419" y="13909"/>
                </a:lnTo>
                <a:lnTo>
                  <a:pt x="21351" y="13768"/>
                </a:lnTo>
                <a:lnTo>
                  <a:pt x="21204" y="13500"/>
                </a:lnTo>
                <a:lnTo>
                  <a:pt x="21035" y="13287"/>
                </a:lnTo>
                <a:lnTo>
                  <a:pt x="20809" y="13090"/>
                </a:lnTo>
                <a:lnTo>
                  <a:pt x="20594" y="12962"/>
                </a:lnTo>
                <a:lnTo>
                  <a:pt x="20357" y="12821"/>
                </a:lnTo>
                <a:lnTo>
                  <a:pt x="20120" y="12764"/>
                </a:lnTo>
                <a:lnTo>
                  <a:pt x="19882" y="12708"/>
                </a:lnTo>
                <a:lnTo>
                  <a:pt x="19645" y="12736"/>
                </a:lnTo>
                <a:lnTo>
                  <a:pt x="19430" y="12793"/>
                </a:lnTo>
                <a:lnTo>
                  <a:pt x="19227" y="12906"/>
                </a:lnTo>
                <a:lnTo>
                  <a:pt x="19148" y="12962"/>
                </a:lnTo>
                <a:lnTo>
                  <a:pt x="19058" y="13047"/>
                </a:lnTo>
                <a:lnTo>
                  <a:pt x="18990" y="13146"/>
                </a:lnTo>
                <a:lnTo>
                  <a:pt x="18911" y="13259"/>
                </a:lnTo>
                <a:lnTo>
                  <a:pt x="18775" y="13471"/>
                </a:lnTo>
                <a:lnTo>
                  <a:pt x="18628" y="13641"/>
                </a:lnTo>
                <a:lnTo>
                  <a:pt x="18470" y="13740"/>
                </a:lnTo>
                <a:lnTo>
                  <a:pt x="18301" y="13825"/>
                </a:lnTo>
                <a:lnTo>
                  <a:pt x="18143" y="13853"/>
                </a:lnTo>
                <a:lnTo>
                  <a:pt x="17973" y="13881"/>
                </a:lnTo>
                <a:lnTo>
                  <a:pt x="17804" y="13853"/>
                </a:lnTo>
                <a:lnTo>
                  <a:pt x="17646" y="13796"/>
                </a:lnTo>
                <a:lnTo>
                  <a:pt x="17499" y="13726"/>
                </a:lnTo>
                <a:lnTo>
                  <a:pt x="17341" y="13641"/>
                </a:lnTo>
                <a:lnTo>
                  <a:pt x="17216" y="13528"/>
                </a:lnTo>
                <a:lnTo>
                  <a:pt x="17103" y="13386"/>
                </a:lnTo>
                <a:lnTo>
                  <a:pt x="17024" y="13259"/>
                </a:lnTo>
                <a:lnTo>
                  <a:pt x="16934" y="13118"/>
                </a:lnTo>
                <a:lnTo>
                  <a:pt x="16889" y="12991"/>
                </a:lnTo>
                <a:lnTo>
                  <a:pt x="16889" y="12849"/>
                </a:lnTo>
                <a:lnTo>
                  <a:pt x="16889" y="12383"/>
                </a:lnTo>
                <a:lnTo>
                  <a:pt x="16889" y="11662"/>
                </a:lnTo>
                <a:lnTo>
                  <a:pt x="16889" y="10701"/>
                </a:lnTo>
                <a:lnTo>
                  <a:pt x="16889" y="9640"/>
                </a:lnTo>
                <a:lnTo>
                  <a:pt x="16889" y="8566"/>
                </a:lnTo>
                <a:lnTo>
                  <a:pt x="16889" y="7478"/>
                </a:lnTo>
                <a:lnTo>
                  <a:pt x="16889" y="6502"/>
                </a:lnTo>
                <a:lnTo>
                  <a:pt x="16889" y="5739"/>
                </a:lnTo>
                <a:lnTo>
                  <a:pt x="16674" y="5894"/>
                </a:lnTo>
                <a:lnTo>
                  <a:pt x="16414" y="6036"/>
                </a:lnTo>
                <a:lnTo>
                  <a:pt x="16154" y="6177"/>
                </a:lnTo>
                <a:lnTo>
                  <a:pt x="15849" y="6248"/>
                </a:lnTo>
                <a:lnTo>
                  <a:pt x="15544" y="6304"/>
                </a:lnTo>
                <a:lnTo>
                  <a:pt x="15217" y="6332"/>
                </a:lnTo>
                <a:lnTo>
                  <a:pt x="14866" y="6361"/>
                </a:lnTo>
                <a:lnTo>
                  <a:pt x="14550" y="6361"/>
                </a:lnTo>
                <a:lnTo>
                  <a:pt x="14200" y="6332"/>
                </a:lnTo>
                <a:lnTo>
                  <a:pt x="13850" y="6276"/>
                </a:lnTo>
                <a:lnTo>
                  <a:pt x="13522" y="6219"/>
                </a:lnTo>
                <a:lnTo>
                  <a:pt x="13206" y="6149"/>
                </a:lnTo>
                <a:lnTo>
                  <a:pt x="12901" y="6064"/>
                </a:lnTo>
                <a:lnTo>
                  <a:pt x="12618" y="5951"/>
                </a:lnTo>
                <a:lnTo>
                  <a:pt x="12358" y="5838"/>
                </a:lnTo>
                <a:lnTo>
                  <a:pt x="12121" y="5739"/>
                </a:lnTo>
                <a:lnTo>
                  <a:pt x="11941" y="5626"/>
                </a:lnTo>
                <a:lnTo>
                  <a:pt x="11794" y="5513"/>
                </a:lnTo>
                <a:lnTo>
                  <a:pt x="11658" y="5414"/>
                </a:lnTo>
                <a:lnTo>
                  <a:pt x="11556" y="5301"/>
                </a:lnTo>
                <a:lnTo>
                  <a:pt x="11466" y="5187"/>
                </a:lnTo>
                <a:lnTo>
                  <a:pt x="11398" y="5089"/>
                </a:lnTo>
                <a:lnTo>
                  <a:pt x="11376" y="4947"/>
                </a:lnTo>
                <a:lnTo>
                  <a:pt x="11353" y="4834"/>
                </a:lnTo>
                <a:lnTo>
                  <a:pt x="11353" y="4707"/>
                </a:lnTo>
                <a:lnTo>
                  <a:pt x="11376" y="4565"/>
                </a:lnTo>
                <a:lnTo>
                  <a:pt x="11443" y="4410"/>
                </a:lnTo>
                <a:lnTo>
                  <a:pt x="11511" y="4240"/>
                </a:lnTo>
                <a:lnTo>
                  <a:pt x="11703" y="3887"/>
                </a:lnTo>
                <a:lnTo>
                  <a:pt x="11986" y="3505"/>
                </a:lnTo>
                <a:lnTo>
                  <a:pt x="12144" y="3265"/>
                </a:lnTo>
                <a:lnTo>
                  <a:pt x="12246" y="3025"/>
                </a:lnTo>
                <a:lnTo>
                  <a:pt x="12336" y="2756"/>
                </a:lnTo>
                <a:lnTo>
                  <a:pt x="12404" y="2445"/>
                </a:lnTo>
                <a:lnTo>
                  <a:pt x="12438" y="2176"/>
                </a:lnTo>
                <a:lnTo>
                  <a:pt x="12438" y="1880"/>
                </a:lnTo>
                <a:lnTo>
                  <a:pt x="12404" y="1583"/>
                </a:lnTo>
                <a:lnTo>
                  <a:pt x="12336" y="1314"/>
                </a:lnTo>
                <a:lnTo>
                  <a:pt x="12246" y="1046"/>
                </a:lnTo>
                <a:lnTo>
                  <a:pt x="12099" y="791"/>
                </a:lnTo>
                <a:lnTo>
                  <a:pt x="12008" y="692"/>
                </a:lnTo>
                <a:lnTo>
                  <a:pt x="11918" y="579"/>
                </a:lnTo>
                <a:lnTo>
                  <a:pt x="11816" y="466"/>
                </a:lnTo>
                <a:lnTo>
                  <a:pt x="11703" y="381"/>
                </a:lnTo>
                <a:lnTo>
                  <a:pt x="11579" y="310"/>
                </a:lnTo>
                <a:lnTo>
                  <a:pt x="11443" y="226"/>
                </a:lnTo>
                <a:lnTo>
                  <a:pt x="11297" y="169"/>
                </a:lnTo>
                <a:lnTo>
                  <a:pt x="11138" y="113"/>
                </a:lnTo>
                <a:lnTo>
                  <a:pt x="10969" y="56"/>
                </a:lnTo>
                <a:lnTo>
                  <a:pt x="10800" y="28"/>
                </a:lnTo>
                <a:lnTo>
                  <a:pt x="10619" y="28"/>
                </a:lnTo>
                <a:lnTo>
                  <a:pt x="10404" y="28"/>
                </a:lnTo>
                <a:lnTo>
                  <a:pt x="10257" y="28"/>
                </a:lnTo>
                <a:lnTo>
                  <a:pt x="10076" y="56"/>
                </a:lnTo>
                <a:lnTo>
                  <a:pt x="9952" y="84"/>
                </a:lnTo>
                <a:lnTo>
                  <a:pt x="9794" y="141"/>
                </a:lnTo>
                <a:lnTo>
                  <a:pt x="9692" y="226"/>
                </a:lnTo>
                <a:lnTo>
                  <a:pt x="9557" y="282"/>
                </a:lnTo>
                <a:lnTo>
                  <a:pt x="9455" y="381"/>
                </a:lnTo>
                <a:lnTo>
                  <a:pt x="9365" y="466"/>
                </a:lnTo>
                <a:lnTo>
                  <a:pt x="9274" y="579"/>
                </a:lnTo>
                <a:lnTo>
                  <a:pt x="9184" y="692"/>
                </a:lnTo>
                <a:lnTo>
                  <a:pt x="9128" y="791"/>
                </a:lnTo>
                <a:lnTo>
                  <a:pt x="9060" y="932"/>
                </a:lnTo>
                <a:lnTo>
                  <a:pt x="8969" y="1201"/>
                </a:lnTo>
                <a:lnTo>
                  <a:pt x="8913" y="1498"/>
                </a:lnTo>
                <a:lnTo>
                  <a:pt x="8890" y="1795"/>
                </a:lnTo>
                <a:lnTo>
                  <a:pt x="8890" y="2120"/>
                </a:lnTo>
                <a:lnTo>
                  <a:pt x="8913" y="2445"/>
                </a:lnTo>
                <a:lnTo>
                  <a:pt x="8969" y="2756"/>
                </a:lnTo>
                <a:lnTo>
                  <a:pt x="9060" y="3081"/>
                </a:lnTo>
                <a:lnTo>
                  <a:pt x="9173" y="3378"/>
                </a:lnTo>
                <a:lnTo>
                  <a:pt x="9297" y="3647"/>
                </a:lnTo>
                <a:lnTo>
                  <a:pt x="9466" y="3887"/>
                </a:lnTo>
                <a:lnTo>
                  <a:pt x="9579" y="4085"/>
                </a:lnTo>
                <a:lnTo>
                  <a:pt x="9670" y="4269"/>
                </a:lnTo>
                <a:lnTo>
                  <a:pt x="9726" y="4467"/>
                </a:lnTo>
                <a:lnTo>
                  <a:pt x="9771" y="4650"/>
                </a:lnTo>
                <a:lnTo>
                  <a:pt x="9771" y="4834"/>
                </a:lnTo>
                <a:lnTo>
                  <a:pt x="9749" y="5032"/>
                </a:lnTo>
                <a:lnTo>
                  <a:pt x="9715" y="5216"/>
                </a:lnTo>
                <a:lnTo>
                  <a:pt x="9625" y="5385"/>
                </a:lnTo>
                <a:lnTo>
                  <a:pt x="9534" y="5513"/>
                </a:lnTo>
                <a:lnTo>
                  <a:pt x="9410" y="5626"/>
                </a:lnTo>
                <a:lnTo>
                  <a:pt x="9229" y="5710"/>
                </a:lnTo>
                <a:lnTo>
                  <a:pt x="9060" y="5767"/>
                </a:lnTo>
                <a:lnTo>
                  <a:pt x="8845" y="5767"/>
                </a:lnTo>
                <a:lnTo>
                  <a:pt x="8585" y="5739"/>
                </a:lnTo>
                <a:lnTo>
                  <a:pt x="8325" y="5654"/>
                </a:lnTo>
                <a:lnTo>
                  <a:pt x="8020" y="5513"/>
                </a:lnTo>
                <a:lnTo>
                  <a:pt x="7840" y="5442"/>
                </a:lnTo>
                <a:lnTo>
                  <a:pt x="7648" y="5385"/>
                </a:lnTo>
                <a:lnTo>
                  <a:pt x="7433" y="5329"/>
                </a:lnTo>
                <a:lnTo>
                  <a:pt x="7241" y="5301"/>
                </a:lnTo>
                <a:lnTo>
                  <a:pt x="6755" y="5301"/>
                </a:lnTo>
                <a:lnTo>
                  <a:pt x="6281" y="5329"/>
                </a:lnTo>
                <a:lnTo>
                  <a:pt x="5784" y="5385"/>
                </a:lnTo>
                <a:lnTo>
                  <a:pt x="5264" y="5498"/>
                </a:lnTo>
                <a:lnTo>
                  <a:pt x="4744" y="5597"/>
                </a:lnTo>
                <a:lnTo>
                  <a:pt x="4247" y="5739"/>
                </a:lnTo>
                <a:lnTo>
                  <a:pt x="4202" y="5894"/>
                </a:lnTo>
                <a:lnTo>
                  <a:pt x="4202" y="6191"/>
                </a:lnTo>
                <a:lnTo>
                  <a:pt x="4202" y="6545"/>
                </a:lnTo>
                <a:lnTo>
                  <a:pt x="4225" y="6954"/>
                </a:lnTo>
                <a:lnTo>
                  <a:pt x="4315" y="7930"/>
                </a:lnTo>
                <a:lnTo>
                  <a:pt x="4394" y="9018"/>
                </a:lnTo>
                <a:lnTo>
                  <a:pt x="4439" y="9570"/>
                </a:lnTo>
                <a:lnTo>
                  <a:pt x="4462" y="10107"/>
                </a:lnTo>
                <a:lnTo>
                  <a:pt x="4484" y="10630"/>
                </a:lnTo>
                <a:lnTo>
                  <a:pt x="4507" y="11082"/>
                </a:lnTo>
                <a:lnTo>
                  <a:pt x="4484" y="11520"/>
                </a:lnTo>
                <a:lnTo>
                  <a:pt x="4439" y="11874"/>
                </a:lnTo>
                <a:lnTo>
                  <a:pt x="4394" y="12029"/>
                </a:lnTo>
                <a:lnTo>
                  <a:pt x="4349" y="12171"/>
                </a:lnTo>
                <a:lnTo>
                  <a:pt x="4315" y="12284"/>
                </a:lnTo>
                <a:lnTo>
                  <a:pt x="4247" y="12354"/>
                </a:lnTo>
                <a:close/>
              </a:path>
            </a:pathLst>
          </a:custGeom>
          <a:solidFill>
            <a:schemeClr val="accent3"/>
          </a:solidFill>
          <a:ln w="28575">
            <a:solidFill>
              <a:schemeClr val="accent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Puzzle4"/>
          <p:cNvSpPr>
            <a:spLocks noEditPoints="1" noChangeArrowheads="1"/>
          </p:cNvSpPr>
          <p:nvPr/>
        </p:nvSpPr>
        <p:spPr bwMode="auto">
          <a:xfrm>
            <a:off x="3459728" y="2547725"/>
            <a:ext cx="864197" cy="1135881"/>
          </a:xfrm>
          <a:custGeom>
            <a:avLst/>
            <a:gdLst>
              <a:gd name="T0" fmla="*/ 8307 w 21600"/>
              <a:gd name="T1" fmla="*/ 11593 h 21600"/>
              <a:gd name="T2" fmla="*/ 453 w 21600"/>
              <a:gd name="T3" fmla="*/ 16938 h 21600"/>
              <a:gd name="T4" fmla="*/ 11500 w 21600"/>
              <a:gd name="T5" fmla="*/ 21600 h 21600"/>
              <a:gd name="T6" fmla="*/ 20920 w 21600"/>
              <a:gd name="T7" fmla="*/ 16751 h 21600"/>
              <a:gd name="T8" fmla="*/ 13972 w 21600"/>
              <a:gd name="T9" fmla="*/ 10888 h 21600"/>
              <a:gd name="T10" fmla="*/ 21033 w 21600"/>
              <a:gd name="T11" fmla="*/ 4716 h 21600"/>
              <a:gd name="T12" fmla="*/ 11102 w 21600"/>
              <a:gd name="T13" fmla="*/ 11 h 21600"/>
              <a:gd name="T14" fmla="*/ 453 w 21600"/>
              <a:gd name="T15" fmla="*/ 4716 h 21600"/>
              <a:gd name="T16" fmla="*/ 2076 w 21600"/>
              <a:gd name="T17" fmla="*/ 5664 h 21600"/>
              <a:gd name="T18" fmla="*/ 20203 w 21600"/>
              <a:gd name="T19" fmla="*/ 1598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3813" y="10590"/>
                </a:moveTo>
                <a:lnTo>
                  <a:pt x="3927" y="10513"/>
                </a:lnTo>
                <a:lnTo>
                  <a:pt x="4078" y="10425"/>
                </a:lnTo>
                <a:lnTo>
                  <a:pt x="4210" y="10359"/>
                </a:lnTo>
                <a:lnTo>
                  <a:pt x="4361" y="10315"/>
                </a:lnTo>
                <a:lnTo>
                  <a:pt x="4682" y="10237"/>
                </a:lnTo>
                <a:lnTo>
                  <a:pt x="5041" y="10193"/>
                </a:lnTo>
                <a:lnTo>
                  <a:pt x="5456" y="10171"/>
                </a:lnTo>
                <a:lnTo>
                  <a:pt x="5853" y="10193"/>
                </a:lnTo>
                <a:lnTo>
                  <a:pt x="6249" y="10260"/>
                </a:lnTo>
                <a:lnTo>
                  <a:pt x="6646" y="10337"/>
                </a:lnTo>
                <a:lnTo>
                  <a:pt x="7004" y="10469"/>
                </a:lnTo>
                <a:lnTo>
                  <a:pt x="7363" y="10612"/>
                </a:lnTo>
                <a:lnTo>
                  <a:pt x="7665" y="10788"/>
                </a:lnTo>
                <a:lnTo>
                  <a:pt x="7911" y="10998"/>
                </a:lnTo>
                <a:lnTo>
                  <a:pt x="8024" y="11097"/>
                </a:lnTo>
                <a:lnTo>
                  <a:pt x="8137" y="11207"/>
                </a:lnTo>
                <a:lnTo>
                  <a:pt x="8194" y="11340"/>
                </a:lnTo>
                <a:lnTo>
                  <a:pt x="8269" y="11461"/>
                </a:lnTo>
                <a:lnTo>
                  <a:pt x="8307" y="11593"/>
                </a:lnTo>
                <a:lnTo>
                  <a:pt x="8307" y="11714"/>
                </a:lnTo>
                <a:lnTo>
                  <a:pt x="8307" y="11868"/>
                </a:lnTo>
                <a:lnTo>
                  <a:pt x="8307" y="12012"/>
                </a:lnTo>
                <a:lnTo>
                  <a:pt x="8194" y="12265"/>
                </a:lnTo>
                <a:lnTo>
                  <a:pt x="8062" y="12519"/>
                </a:lnTo>
                <a:lnTo>
                  <a:pt x="7873" y="12706"/>
                </a:lnTo>
                <a:lnTo>
                  <a:pt x="7627" y="12904"/>
                </a:lnTo>
                <a:lnTo>
                  <a:pt x="7363" y="13048"/>
                </a:lnTo>
                <a:lnTo>
                  <a:pt x="7080" y="13180"/>
                </a:lnTo>
                <a:lnTo>
                  <a:pt x="6759" y="13257"/>
                </a:lnTo>
                <a:lnTo>
                  <a:pt x="6419" y="13345"/>
                </a:lnTo>
                <a:lnTo>
                  <a:pt x="6098" y="13389"/>
                </a:lnTo>
                <a:lnTo>
                  <a:pt x="5739" y="13389"/>
                </a:lnTo>
                <a:lnTo>
                  <a:pt x="5418" y="13389"/>
                </a:lnTo>
                <a:lnTo>
                  <a:pt x="5079" y="13345"/>
                </a:lnTo>
                <a:lnTo>
                  <a:pt x="4758" y="13301"/>
                </a:lnTo>
                <a:lnTo>
                  <a:pt x="4474" y="13213"/>
                </a:lnTo>
                <a:lnTo>
                  <a:pt x="4172" y="13114"/>
                </a:lnTo>
                <a:lnTo>
                  <a:pt x="3965" y="12982"/>
                </a:lnTo>
                <a:lnTo>
                  <a:pt x="3738" y="12838"/>
                </a:lnTo>
                <a:lnTo>
                  <a:pt x="3493" y="12706"/>
                </a:lnTo>
                <a:lnTo>
                  <a:pt x="3228" y="12607"/>
                </a:lnTo>
                <a:lnTo>
                  <a:pt x="2945" y="12519"/>
                </a:lnTo>
                <a:lnTo>
                  <a:pt x="2700" y="12431"/>
                </a:lnTo>
                <a:lnTo>
                  <a:pt x="2397" y="12375"/>
                </a:lnTo>
                <a:lnTo>
                  <a:pt x="2152" y="12331"/>
                </a:lnTo>
                <a:lnTo>
                  <a:pt x="1888" y="12309"/>
                </a:lnTo>
                <a:lnTo>
                  <a:pt x="1642" y="12309"/>
                </a:lnTo>
                <a:lnTo>
                  <a:pt x="1397" y="12331"/>
                </a:lnTo>
                <a:lnTo>
                  <a:pt x="1170" y="12397"/>
                </a:lnTo>
                <a:lnTo>
                  <a:pt x="962" y="12453"/>
                </a:lnTo>
                <a:lnTo>
                  <a:pt x="774" y="12563"/>
                </a:lnTo>
                <a:lnTo>
                  <a:pt x="623" y="12684"/>
                </a:lnTo>
                <a:lnTo>
                  <a:pt x="528" y="12838"/>
                </a:lnTo>
                <a:lnTo>
                  <a:pt x="453" y="13026"/>
                </a:lnTo>
                <a:lnTo>
                  <a:pt x="339" y="13477"/>
                </a:lnTo>
                <a:lnTo>
                  <a:pt x="226" y="13984"/>
                </a:lnTo>
                <a:lnTo>
                  <a:pt x="151" y="14535"/>
                </a:lnTo>
                <a:lnTo>
                  <a:pt x="113" y="15075"/>
                </a:lnTo>
                <a:lnTo>
                  <a:pt x="113" y="15626"/>
                </a:lnTo>
                <a:lnTo>
                  <a:pt x="151" y="16133"/>
                </a:lnTo>
                <a:lnTo>
                  <a:pt x="188" y="16376"/>
                </a:lnTo>
                <a:lnTo>
                  <a:pt x="264" y="16585"/>
                </a:lnTo>
                <a:lnTo>
                  <a:pt x="339" y="16773"/>
                </a:lnTo>
                <a:lnTo>
                  <a:pt x="453" y="16938"/>
                </a:lnTo>
                <a:lnTo>
                  <a:pt x="1095" y="16883"/>
                </a:lnTo>
                <a:lnTo>
                  <a:pt x="1963" y="16795"/>
                </a:lnTo>
                <a:lnTo>
                  <a:pt x="2945" y="16751"/>
                </a:lnTo>
                <a:lnTo>
                  <a:pt x="3965" y="16706"/>
                </a:lnTo>
                <a:lnTo>
                  <a:pt x="5022" y="16684"/>
                </a:lnTo>
                <a:lnTo>
                  <a:pt x="5947" y="16684"/>
                </a:lnTo>
                <a:lnTo>
                  <a:pt x="6759" y="16706"/>
                </a:lnTo>
                <a:lnTo>
                  <a:pt x="7363" y="16751"/>
                </a:lnTo>
                <a:lnTo>
                  <a:pt x="7948" y="16839"/>
                </a:lnTo>
                <a:lnTo>
                  <a:pt x="8458" y="16916"/>
                </a:lnTo>
                <a:lnTo>
                  <a:pt x="8893" y="17026"/>
                </a:lnTo>
                <a:lnTo>
                  <a:pt x="9289" y="17158"/>
                </a:lnTo>
                <a:lnTo>
                  <a:pt x="9572" y="17280"/>
                </a:lnTo>
                <a:lnTo>
                  <a:pt x="9799" y="17412"/>
                </a:lnTo>
                <a:lnTo>
                  <a:pt x="9969" y="17555"/>
                </a:lnTo>
                <a:lnTo>
                  <a:pt x="10120" y="17687"/>
                </a:lnTo>
                <a:lnTo>
                  <a:pt x="10158" y="17831"/>
                </a:lnTo>
                <a:lnTo>
                  <a:pt x="10195" y="17974"/>
                </a:lnTo>
                <a:lnTo>
                  <a:pt x="10158" y="18128"/>
                </a:lnTo>
                <a:lnTo>
                  <a:pt x="10082" y="18271"/>
                </a:lnTo>
                <a:lnTo>
                  <a:pt x="9969" y="18426"/>
                </a:lnTo>
                <a:lnTo>
                  <a:pt x="9837" y="18569"/>
                </a:lnTo>
                <a:lnTo>
                  <a:pt x="9648" y="18701"/>
                </a:lnTo>
                <a:lnTo>
                  <a:pt x="9440" y="18822"/>
                </a:lnTo>
                <a:lnTo>
                  <a:pt x="9213" y="18999"/>
                </a:lnTo>
                <a:lnTo>
                  <a:pt x="9044" y="19186"/>
                </a:lnTo>
                <a:lnTo>
                  <a:pt x="8893" y="19395"/>
                </a:lnTo>
                <a:lnTo>
                  <a:pt x="8817" y="19627"/>
                </a:lnTo>
                <a:lnTo>
                  <a:pt x="8779" y="19858"/>
                </a:lnTo>
                <a:lnTo>
                  <a:pt x="8779" y="20112"/>
                </a:lnTo>
                <a:lnTo>
                  <a:pt x="8855" y="20354"/>
                </a:lnTo>
                <a:lnTo>
                  <a:pt x="8968" y="20586"/>
                </a:lnTo>
                <a:lnTo>
                  <a:pt x="9138" y="20817"/>
                </a:lnTo>
                <a:lnTo>
                  <a:pt x="9365" y="21026"/>
                </a:lnTo>
                <a:lnTo>
                  <a:pt x="9610" y="21192"/>
                </a:lnTo>
                <a:lnTo>
                  <a:pt x="9950" y="21368"/>
                </a:lnTo>
                <a:lnTo>
                  <a:pt x="10120" y="21445"/>
                </a:lnTo>
                <a:lnTo>
                  <a:pt x="10346" y="21511"/>
                </a:lnTo>
                <a:lnTo>
                  <a:pt x="10516" y="21555"/>
                </a:lnTo>
                <a:lnTo>
                  <a:pt x="10743" y="21600"/>
                </a:lnTo>
                <a:lnTo>
                  <a:pt x="10988" y="21644"/>
                </a:lnTo>
                <a:lnTo>
                  <a:pt x="11215" y="21666"/>
                </a:lnTo>
                <a:lnTo>
                  <a:pt x="11498" y="21666"/>
                </a:lnTo>
                <a:lnTo>
                  <a:pt x="11762" y="21666"/>
                </a:lnTo>
                <a:lnTo>
                  <a:pt x="12253" y="21644"/>
                </a:lnTo>
                <a:lnTo>
                  <a:pt x="12763" y="21577"/>
                </a:lnTo>
                <a:lnTo>
                  <a:pt x="13197" y="21467"/>
                </a:lnTo>
                <a:lnTo>
                  <a:pt x="13556" y="21346"/>
                </a:lnTo>
                <a:lnTo>
                  <a:pt x="13896" y="21192"/>
                </a:lnTo>
                <a:lnTo>
                  <a:pt x="14179" y="21026"/>
                </a:lnTo>
                <a:lnTo>
                  <a:pt x="14444" y="20839"/>
                </a:lnTo>
                <a:lnTo>
                  <a:pt x="14576" y="20641"/>
                </a:lnTo>
                <a:lnTo>
                  <a:pt x="14727" y="20431"/>
                </a:lnTo>
                <a:lnTo>
                  <a:pt x="14765" y="20200"/>
                </a:lnTo>
                <a:lnTo>
                  <a:pt x="14802" y="19991"/>
                </a:lnTo>
                <a:lnTo>
                  <a:pt x="14727" y="19759"/>
                </a:lnTo>
                <a:lnTo>
                  <a:pt x="14613" y="19550"/>
                </a:lnTo>
                <a:lnTo>
                  <a:pt x="14444" y="19307"/>
                </a:lnTo>
                <a:lnTo>
                  <a:pt x="14217" y="19098"/>
                </a:lnTo>
                <a:lnTo>
                  <a:pt x="13934" y="18911"/>
                </a:lnTo>
                <a:lnTo>
                  <a:pt x="13669" y="18745"/>
                </a:lnTo>
                <a:lnTo>
                  <a:pt x="13462" y="18547"/>
                </a:lnTo>
                <a:lnTo>
                  <a:pt x="13311" y="18337"/>
                </a:lnTo>
                <a:lnTo>
                  <a:pt x="13197" y="18150"/>
                </a:lnTo>
                <a:lnTo>
                  <a:pt x="13122" y="17941"/>
                </a:lnTo>
                <a:lnTo>
                  <a:pt x="13122" y="17720"/>
                </a:lnTo>
                <a:lnTo>
                  <a:pt x="13122" y="17533"/>
                </a:lnTo>
                <a:lnTo>
                  <a:pt x="13197" y="17346"/>
                </a:lnTo>
                <a:lnTo>
                  <a:pt x="13273" y="17158"/>
                </a:lnTo>
                <a:lnTo>
                  <a:pt x="13386" y="16982"/>
                </a:lnTo>
                <a:lnTo>
                  <a:pt x="13537" y="16839"/>
                </a:lnTo>
                <a:lnTo>
                  <a:pt x="13707" y="16706"/>
                </a:lnTo>
                <a:lnTo>
                  <a:pt x="13896" y="16607"/>
                </a:lnTo>
                <a:lnTo>
                  <a:pt x="14104" y="16519"/>
                </a:lnTo>
                <a:lnTo>
                  <a:pt x="14330" y="16453"/>
                </a:lnTo>
                <a:lnTo>
                  <a:pt x="14538" y="16431"/>
                </a:lnTo>
                <a:lnTo>
                  <a:pt x="14897" y="16453"/>
                </a:lnTo>
                <a:lnTo>
                  <a:pt x="15406" y="16497"/>
                </a:lnTo>
                <a:lnTo>
                  <a:pt x="16105" y="16541"/>
                </a:lnTo>
                <a:lnTo>
                  <a:pt x="16898" y="16607"/>
                </a:lnTo>
                <a:lnTo>
                  <a:pt x="17804" y="16651"/>
                </a:lnTo>
                <a:lnTo>
                  <a:pt x="18786" y="16684"/>
                </a:lnTo>
                <a:lnTo>
                  <a:pt x="19844" y="16728"/>
                </a:lnTo>
                <a:lnTo>
                  <a:pt x="20920" y="16751"/>
                </a:lnTo>
                <a:lnTo>
                  <a:pt x="21109" y="16497"/>
                </a:lnTo>
                <a:lnTo>
                  <a:pt x="21241" y="16222"/>
                </a:lnTo>
                <a:lnTo>
                  <a:pt x="21392" y="15946"/>
                </a:lnTo>
                <a:lnTo>
                  <a:pt x="21467" y="15648"/>
                </a:lnTo>
                <a:lnTo>
                  <a:pt x="21543" y="15351"/>
                </a:lnTo>
                <a:lnTo>
                  <a:pt x="21618" y="15042"/>
                </a:lnTo>
                <a:lnTo>
                  <a:pt x="21618" y="14745"/>
                </a:lnTo>
                <a:lnTo>
                  <a:pt x="21618" y="14447"/>
                </a:lnTo>
                <a:lnTo>
                  <a:pt x="21618" y="14150"/>
                </a:lnTo>
                <a:lnTo>
                  <a:pt x="21581" y="13852"/>
                </a:lnTo>
                <a:lnTo>
                  <a:pt x="21505" y="13577"/>
                </a:lnTo>
                <a:lnTo>
                  <a:pt x="21430" y="13301"/>
                </a:lnTo>
                <a:lnTo>
                  <a:pt x="21354" y="13048"/>
                </a:lnTo>
                <a:lnTo>
                  <a:pt x="21241" y="12816"/>
                </a:lnTo>
                <a:lnTo>
                  <a:pt x="21146" y="12607"/>
                </a:lnTo>
                <a:lnTo>
                  <a:pt x="21033" y="12431"/>
                </a:lnTo>
                <a:lnTo>
                  <a:pt x="20920" y="12265"/>
                </a:lnTo>
                <a:lnTo>
                  <a:pt x="20769" y="12144"/>
                </a:lnTo>
                <a:lnTo>
                  <a:pt x="20637" y="12034"/>
                </a:lnTo>
                <a:lnTo>
                  <a:pt x="20486" y="11946"/>
                </a:lnTo>
                <a:lnTo>
                  <a:pt x="20297" y="11891"/>
                </a:lnTo>
                <a:lnTo>
                  <a:pt x="20165" y="11846"/>
                </a:lnTo>
                <a:lnTo>
                  <a:pt x="19976" y="11824"/>
                </a:lnTo>
                <a:lnTo>
                  <a:pt x="19806" y="11802"/>
                </a:lnTo>
                <a:lnTo>
                  <a:pt x="19390" y="11824"/>
                </a:lnTo>
                <a:lnTo>
                  <a:pt x="18956" y="11891"/>
                </a:lnTo>
                <a:lnTo>
                  <a:pt x="18503" y="11968"/>
                </a:lnTo>
                <a:lnTo>
                  <a:pt x="17993" y="12078"/>
                </a:lnTo>
                <a:lnTo>
                  <a:pt x="17653" y="12144"/>
                </a:lnTo>
                <a:lnTo>
                  <a:pt x="17332" y="12199"/>
                </a:lnTo>
                <a:lnTo>
                  <a:pt x="17049" y="12221"/>
                </a:lnTo>
                <a:lnTo>
                  <a:pt x="16747" y="12243"/>
                </a:lnTo>
                <a:lnTo>
                  <a:pt x="16464" y="12243"/>
                </a:lnTo>
                <a:lnTo>
                  <a:pt x="16218" y="12243"/>
                </a:lnTo>
                <a:lnTo>
                  <a:pt x="15992" y="12221"/>
                </a:lnTo>
                <a:lnTo>
                  <a:pt x="15746" y="12199"/>
                </a:lnTo>
                <a:lnTo>
                  <a:pt x="15520" y="12155"/>
                </a:lnTo>
                <a:lnTo>
                  <a:pt x="15350" y="12122"/>
                </a:lnTo>
                <a:lnTo>
                  <a:pt x="15161" y="12056"/>
                </a:lnTo>
                <a:lnTo>
                  <a:pt x="14972" y="11990"/>
                </a:lnTo>
                <a:lnTo>
                  <a:pt x="14689" y="11846"/>
                </a:lnTo>
                <a:lnTo>
                  <a:pt x="14444" y="11670"/>
                </a:lnTo>
                <a:lnTo>
                  <a:pt x="14255" y="11483"/>
                </a:lnTo>
                <a:lnTo>
                  <a:pt x="14104" y="11295"/>
                </a:lnTo>
                <a:lnTo>
                  <a:pt x="14028" y="11086"/>
                </a:lnTo>
                <a:lnTo>
                  <a:pt x="13972" y="10888"/>
                </a:lnTo>
                <a:lnTo>
                  <a:pt x="13972" y="10700"/>
                </a:lnTo>
                <a:lnTo>
                  <a:pt x="14009" y="10513"/>
                </a:lnTo>
                <a:lnTo>
                  <a:pt x="14066" y="10359"/>
                </a:lnTo>
                <a:lnTo>
                  <a:pt x="14179" y="10215"/>
                </a:lnTo>
                <a:lnTo>
                  <a:pt x="14406" y="10006"/>
                </a:lnTo>
                <a:lnTo>
                  <a:pt x="14651" y="9830"/>
                </a:lnTo>
                <a:lnTo>
                  <a:pt x="14878" y="9686"/>
                </a:lnTo>
                <a:lnTo>
                  <a:pt x="15123" y="9554"/>
                </a:lnTo>
                <a:lnTo>
                  <a:pt x="15350" y="9477"/>
                </a:lnTo>
                <a:lnTo>
                  <a:pt x="15558" y="9411"/>
                </a:lnTo>
                <a:lnTo>
                  <a:pt x="15803" y="9345"/>
                </a:lnTo>
                <a:lnTo>
                  <a:pt x="16030" y="9323"/>
                </a:lnTo>
                <a:lnTo>
                  <a:pt x="16256" y="9301"/>
                </a:lnTo>
                <a:lnTo>
                  <a:pt x="16464" y="9323"/>
                </a:lnTo>
                <a:lnTo>
                  <a:pt x="16690" y="9345"/>
                </a:lnTo>
                <a:lnTo>
                  <a:pt x="16898" y="9367"/>
                </a:lnTo>
                <a:lnTo>
                  <a:pt x="17332" y="9477"/>
                </a:lnTo>
                <a:lnTo>
                  <a:pt x="17767" y="9598"/>
                </a:lnTo>
                <a:lnTo>
                  <a:pt x="18163" y="9731"/>
                </a:lnTo>
                <a:lnTo>
                  <a:pt x="18597" y="9874"/>
                </a:lnTo>
                <a:lnTo>
                  <a:pt x="18994" y="10006"/>
                </a:lnTo>
                <a:lnTo>
                  <a:pt x="19428" y="10083"/>
                </a:lnTo>
                <a:lnTo>
                  <a:pt x="19617" y="10127"/>
                </a:lnTo>
                <a:lnTo>
                  <a:pt x="19844" y="10149"/>
                </a:lnTo>
                <a:lnTo>
                  <a:pt x="20013" y="10149"/>
                </a:lnTo>
                <a:lnTo>
                  <a:pt x="20240" y="10127"/>
                </a:lnTo>
                <a:lnTo>
                  <a:pt x="20410" y="10105"/>
                </a:lnTo>
                <a:lnTo>
                  <a:pt x="20637" y="10061"/>
                </a:lnTo>
                <a:lnTo>
                  <a:pt x="20844" y="9984"/>
                </a:lnTo>
                <a:lnTo>
                  <a:pt x="21033" y="9896"/>
                </a:lnTo>
                <a:lnTo>
                  <a:pt x="21146" y="9830"/>
                </a:lnTo>
                <a:lnTo>
                  <a:pt x="21203" y="9753"/>
                </a:lnTo>
                <a:lnTo>
                  <a:pt x="21279" y="9642"/>
                </a:lnTo>
                <a:lnTo>
                  <a:pt x="21354" y="9521"/>
                </a:lnTo>
                <a:lnTo>
                  <a:pt x="21430" y="9246"/>
                </a:lnTo>
                <a:lnTo>
                  <a:pt x="21430" y="8904"/>
                </a:lnTo>
                <a:lnTo>
                  <a:pt x="21430" y="8540"/>
                </a:lnTo>
                <a:lnTo>
                  <a:pt x="21392" y="8144"/>
                </a:lnTo>
                <a:lnTo>
                  <a:pt x="21354" y="7714"/>
                </a:lnTo>
                <a:lnTo>
                  <a:pt x="21279" y="7295"/>
                </a:lnTo>
                <a:lnTo>
                  <a:pt x="21146" y="6446"/>
                </a:lnTo>
                <a:lnTo>
                  <a:pt x="20995" y="5686"/>
                </a:lnTo>
                <a:lnTo>
                  <a:pt x="20958" y="5366"/>
                </a:lnTo>
                <a:lnTo>
                  <a:pt x="20958" y="5091"/>
                </a:lnTo>
                <a:lnTo>
                  <a:pt x="20958" y="4860"/>
                </a:lnTo>
                <a:lnTo>
                  <a:pt x="21033" y="4716"/>
                </a:lnTo>
                <a:lnTo>
                  <a:pt x="20637" y="4860"/>
                </a:lnTo>
                <a:lnTo>
                  <a:pt x="20127" y="4992"/>
                </a:lnTo>
                <a:lnTo>
                  <a:pt x="19617" y="5069"/>
                </a:lnTo>
                <a:lnTo>
                  <a:pt x="19032" y="5157"/>
                </a:lnTo>
                <a:lnTo>
                  <a:pt x="18465" y="5201"/>
                </a:lnTo>
                <a:lnTo>
                  <a:pt x="17842" y="5245"/>
                </a:lnTo>
                <a:lnTo>
                  <a:pt x="17219" y="5267"/>
                </a:lnTo>
                <a:lnTo>
                  <a:pt x="16615" y="5267"/>
                </a:lnTo>
                <a:lnTo>
                  <a:pt x="15992" y="5245"/>
                </a:lnTo>
                <a:lnTo>
                  <a:pt x="15369" y="5201"/>
                </a:lnTo>
                <a:lnTo>
                  <a:pt x="14840" y="5157"/>
                </a:lnTo>
                <a:lnTo>
                  <a:pt x="14293" y="5091"/>
                </a:lnTo>
                <a:lnTo>
                  <a:pt x="13783" y="5014"/>
                </a:lnTo>
                <a:lnTo>
                  <a:pt x="13386" y="4926"/>
                </a:lnTo>
                <a:lnTo>
                  <a:pt x="13027" y="4815"/>
                </a:lnTo>
                <a:lnTo>
                  <a:pt x="12725" y="4716"/>
                </a:lnTo>
                <a:lnTo>
                  <a:pt x="12480" y="4606"/>
                </a:lnTo>
                <a:lnTo>
                  <a:pt x="12291" y="4496"/>
                </a:lnTo>
                <a:lnTo>
                  <a:pt x="12197" y="4397"/>
                </a:lnTo>
                <a:lnTo>
                  <a:pt x="12083" y="4286"/>
                </a:lnTo>
                <a:lnTo>
                  <a:pt x="12046" y="4187"/>
                </a:lnTo>
                <a:lnTo>
                  <a:pt x="12008" y="4077"/>
                </a:lnTo>
                <a:lnTo>
                  <a:pt x="12046" y="3967"/>
                </a:lnTo>
                <a:lnTo>
                  <a:pt x="12121" y="3868"/>
                </a:lnTo>
                <a:lnTo>
                  <a:pt x="12197" y="3735"/>
                </a:lnTo>
                <a:lnTo>
                  <a:pt x="12291" y="3614"/>
                </a:lnTo>
                <a:lnTo>
                  <a:pt x="12442" y="3482"/>
                </a:lnTo>
                <a:lnTo>
                  <a:pt x="12631" y="3361"/>
                </a:lnTo>
                <a:lnTo>
                  <a:pt x="13065" y="3085"/>
                </a:lnTo>
                <a:lnTo>
                  <a:pt x="13537" y="2766"/>
                </a:lnTo>
                <a:lnTo>
                  <a:pt x="13783" y="2578"/>
                </a:lnTo>
                <a:lnTo>
                  <a:pt x="13934" y="2380"/>
                </a:lnTo>
                <a:lnTo>
                  <a:pt x="14028" y="2171"/>
                </a:lnTo>
                <a:lnTo>
                  <a:pt x="14104" y="1961"/>
                </a:lnTo>
                <a:lnTo>
                  <a:pt x="14104" y="1730"/>
                </a:lnTo>
                <a:lnTo>
                  <a:pt x="14066" y="1498"/>
                </a:lnTo>
                <a:lnTo>
                  <a:pt x="13972" y="1267"/>
                </a:lnTo>
                <a:lnTo>
                  <a:pt x="13820" y="1057"/>
                </a:lnTo>
                <a:lnTo>
                  <a:pt x="13594" y="837"/>
                </a:lnTo>
                <a:lnTo>
                  <a:pt x="13386" y="628"/>
                </a:lnTo>
                <a:lnTo>
                  <a:pt x="13103" y="462"/>
                </a:lnTo>
                <a:lnTo>
                  <a:pt x="12763" y="308"/>
                </a:lnTo>
                <a:lnTo>
                  <a:pt x="12404" y="187"/>
                </a:lnTo>
                <a:lnTo>
                  <a:pt x="12008" y="77"/>
                </a:lnTo>
                <a:lnTo>
                  <a:pt x="11574" y="33"/>
                </a:lnTo>
                <a:lnTo>
                  <a:pt x="11102" y="11"/>
                </a:lnTo>
                <a:lnTo>
                  <a:pt x="10667" y="11"/>
                </a:lnTo>
                <a:lnTo>
                  <a:pt x="10233" y="77"/>
                </a:lnTo>
                <a:lnTo>
                  <a:pt x="9837" y="187"/>
                </a:lnTo>
                <a:lnTo>
                  <a:pt x="9440" y="286"/>
                </a:lnTo>
                <a:lnTo>
                  <a:pt x="9062" y="462"/>
                </a:lnTo>
                <a:lnTo>
                  <a:pt x="8741" y="628"/>
                </a:lnTo>
                <a:lnTo>
                  <a:pt x="8458" y="815"/>
                </a:lnTo>
                <a:lnTo>
                  <a:pt x="8232" y="1035"/>
                </a:lnTo>
                <a:lnTo>
                  <a:pt x="8062" y="1245"/>
                </a:lnTo>
                <a:lnTo>
                  <a:pt x="7911" y="1476"/>
                </a:lnTo>
                <a:lnTo>
                  <a:pt x="7835" y="1708"/>
                </a:lnTo>
                <a:lnTo>
                  <a:pt x="7797" y="1961"/>
                </a:lnTo>
                <a:lnTo>
                  <a:pt x="7835" y="2193"/>
                </a:lnTo>
                <a:lnTo>
                  <a:pt x="7948" y="2402"/>
                </a:lnTo>
                <a:lnTo>
                  <a:pt x="8062" y="2534"/>
                </a:lnTo>
                <a:lnTo>
                  <a:pt x="8175" y="2644"/>
                </a:lnTo>
                <a:lnTo>
                  <a:pt x="8269" y="2744"/>
                </a:lnTo>
                <a:lnTo>
                  <a:pt x="8420" y="2832"/>
                </a:lnTo>
                <a:lnTo>
                  <a:pt x="8704" y="3019"/>
                </a:lnTo>
                <a:lnTo>
                  <a:pt x="8968" y="3206"/>
                </a:lnTo>
                <a:lnTo>
                  <a:pt x="9138" y="3405"/>
                </a:lnTo>
                <a:lnTo>
                  <a:pt x="9327" y="3570"/>
                </a:lnTo>
                <a:lnTo>
                  <a:pt x="9440" y="3735"/>
                </a:lnTo>
                <a:lnTo>
                  <a:pt x="9516" y="3890"/>
                </a:lnTo>
                <a:lnTo>
                  <a:pt x="9534" y="4033"/>
                </a:lnTo>
                <a:lnTo>
                  <a:pt x="9534" y="4165"/>
                </a:lnTo>
                <a:lnTo>
                  <a:pt x="9516" y="4286"/>
                </a:lnTo>
                <a:lnTo>
                  <a:pt x="9440" y="4397"/>
                </a:lnTo>
                <a:lnTo>
                  <a:pt x="9327" y="4496"/>
                </a:lnTo>
                <a:lnTo>
                  <a:pt x="9176" y="4562"/>
                </a:lnTo>
                <a:lnTo>
                  <a:pt x="9006" y="4628"/>
                </a:lnTo>
                <a:lnTo>
                  <a:pt x="8779" y="4694"/>
                </a:lnTo>
                <a:lnTo>
                  <a:pt x="8534" y="4716"/>
                </a:lnTo>
                <a:lnTo>
                  <a:pt x="8232" y="4716"/>
                </a:lnTo>
                <a:lnTo>
                  <a:pt x="7118" y="4738"/>
                </a:lnTo>
                <a:lnTo>
                  <a:pt x="5947" y="4771"/>
                </a:lnTo>
                <a:lnTo>
                  <a:pt x="4795" y="4815"/>
                </a:lnTo>
                <a:lnTo>
                  <a:pt x="3681" y="4860"/>
                </a:lnTo>
                <a:lnTo>
                  <a:pt x="2662" y="4882"/>
                </a:lnTo>
                <a:lnTo>
                  <a:pt x="1755" y="4882"/>
                </a:lnTo>
                <a:lnTo>
                  <a:pt x="1359" y="4860"/>
                </a:lnTo>
                <a:lnTo>
                  <a:pt x="981" y="4837"/>
                </a:lnTo>
                <a:lnTo>
                  <a:pt x="698" y="4771"/>
                </a:lnTo>
                <a:lnTo>
                  <a:pt x="453" y="4716"/>
                </a:lnTo>
                <a:lnTo>
                  <a:pt x="453" y="5322"/>
                </a:lnTo>
                <a:lnTo>
                  <a:pt x="453" y="6083"/>
                </a:lnTo>
                <a:lnTo>
                  <a:pt x="453" y="6909"/>
                </a:lnTo>
                <a:lnTo>
                  <a:pt x="453" y="7780"/>
                </a:lnTo>
                <a:lnTo>
                  <a:pt x="453" y="8606"/>
                </a:lnTo>
                <a:lnTo>
                  <a:pt x="453" y="9345"/>
                </a:lnTo>
                <a:lnTo>
                  <a:pt x="453" y="9918"/>
                </a:lnTo>
                <a:lnTo>
                  <a:pt x="453" y="10282"/>
                </a:lnTo>
                <a:lnTo>
                  <a:pt x="490" y="10381"/>
                </a:lnTo>
                <a:lnTo>
                  <a:pt x="547" y="10491"/>
                </a:lnTo>
                <a:lnTo>
                  <a:pt x="660" y="10590"/>
                </a:lnTo>
                <a:lnTo>
                  <a:pt x="811" y="10700"/>
                </a:lnTo>
                <a:lnTo>
                  <a:pt x="981" y="10811"/>
                </a:lnTo>
                <a:lnTo>
                  <a:pt x="1208" y="10888"/>
                </a:lnTo>
                <a:lnTo>
                  <a:pt x="1453" y="10954"/>
                </a:lnTo>
                <a:lnTo>
                  <a:pt x="1718" y="11020"/>
                </a:lnTo>
                <a:lnTo>
                  <a:pt x="1963" y="11064"/>
                </a:lnTo>
                <a:lnTo>
                  <a:pt x="2265" y="11086"/>
                </a:lnTo>
                <a:lnTo>
                  <a:pt x="2548" y="11064"/>
                </a:lnTo>
                <a:lnTo>
                  <a:pt x="2794" y="11042"/>
                </a:lnTo>
                <a:lnTo>
                  <a:pt x="3096" y="10976"/>
                </a:lnTo>
                <a:lnTo>
                  <a:pt x="3341" y="10888"/>
                </a:lnTo>
                <a:lnTo>
                  <a:pt x="3606" y="10766"/>
                </a:lnTo>
                <a:lnTo>
                  <a:pt x="3813" y="10590"/>
                </a:lnTo>
                <a:close/>
              </a:path>
            </a:pathLst>
          </a:custGeom>
          <a:solidFill>
            <a:schemeClr val="accent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Puzzle1"/>
          <p:cNvSpPr>
            <a:spLocks noEditPoints="1" noChangeArrowheads="1"/>
          </p:cNvSpPr>
          <p:nvPr/>
        </p:nvSpPr>
        <p:spPr bwMode="auto">
          <a:xfrm>
            <a:off x="3174866" y="2075623"/>
            <a:ext cx="1440329" cy="767487"/>
          </a:xfrm>
          <a:custGeom>
            <a:avLst/>
            <a:gdLst>
              <a:gd name="T0" fmla="*/ 16740 w 21600"/>
              <a:gd name="T1" fmla="*/ 21078 h 21600"/>
              <a:gd name="T2" fmla="*/ 16976 w 21600"/>
              <a:gd name="T3" fmla="*/ 521 h 21600"/>
              <a:gd name="T4" fmla="*/ 4725 w 21600"/>
              <a:gd name="T5" fmla="*/ 856 h 21600"/>
              <a:gd name="T6" fmla="*/ 5040 w 21600"/>
              <a:gd name="T7" fmla="*/ 21004 h 21600"/>
              <a:gd name="T8" fmla="*/ 10811 w 21600"/>
              <a:gd name="T9" fmla="*/ 12885 h 21600"/>
              <a:gd name="T10" fmla="*/ 10845 w 21600"/>
              <a:gd name="T11" fmla="*/ 8714 h 21600"/>
              <a:gd name="T12" fmla="*/ 21600 w 21600"/>
              <a:gd name="T13" fmla="*/ 10000 h 21600"/>
              <a:gd name="T14" fmla="*/ 56 w 21600"/>
              <a:gd name="T15" fmla="*/ 10000 h 21600"/>
              <a:gd name="T16" fmla="*/ 6086 w 21600"/>
              <a:gd name="T17" fmla="*/ 2569 h 21600"/>
              <a:gd name="T18" fmla="*/ 16132 w 21600"/>
              <a:gd name="T19" fmla="*/ 1955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9360" y="20836"/>
                </a:moveTo>
                <a:lnTo>
                  <a:pt x="9528" y="20836"/>
                </a:lnTo>
                <a:lnTo>
                  <a:pt x="9686" y="20762"/>
                </a:lnTo>
                <a:lnTo>
                  <a:pt x="9810" y="20687"/>
                </a:lnTo>
                <a:lnTo>
                  <a:pt x="9922" y="20575"/>
                </a:lnTo>
                <a:lnTo>
                  <a:pt x="10012" y="20426"/>
                </a:lnTo>
                <a:lnTo>
                  <a:pt x="10068" y="20296"/>
                </a:lnTo>
                <a:lnTo>
                  <a:pt x="10113" y="20110"/>
                </a:lnTo>
                <a:lnTo>
                  <a:pt x="10136" y="19905"/>
                </a:lnTo>
                <a:lnTo>
                  <a:pt x="10136" y="19682"/>
                </a:lnTo>
                <a:lnTo>
                  <a:pt x="10113" y="19440"/>
                </a:lnTo>
                <a:lnTo>
                  <a:pt x="10068" y="19142"/>
                </a:lnTo>
                <a:lnTo>
                  <a:pt x="10012" y="18900"/>
                </a:lnTo>
                <a:lnTo>
                  <a:pt x="9900" y="18620"/>
                </a:lnTo>
                <a:lnTo>
                  <a:pt x="9787" y="18285"/>
                </a:lnTo>
                <a:lnTo>
                  <a:pt x="9641" y="17968"/>
                </a:lnTo>
                <a:lnTo>
                  <a:pt x="9472" y="17652"/>
                </a:lnTo>
                <a:lnTo>
                  <a:pt x="9382" y="17466"/>
                </a:lnTo>
                <a:lnTo>
                  <a:pt x="9315" y="17298"/>
                </a:lnTo>
                <a:lnTo>
                  <a:pt x="9258" y="17112"/>
                </a:lnTo>
                <a:lnTo>
                  <a:pt x="9191" y="16926"/>
                </a:lnTo>
                <a:lnTo>
                  <a:pt x="9123" y="16535"/>
                </a:lnTo>
                <a:lnTo>
                  <a:pt x="9101" y="16144"/>
                </a:lnTo>
                <a:lnTo>
                  <a:pt x="9101" y="15753"/>
                </a:lnTo>
                <a:lnTo>
                  <a:pt x="9168" y="15362"/>
                </a:lnTo>
                <a:lnTo>
                  <a:pt x="9236" y="14971"/>
                </a:lnTo>
                <a:lnTo>
                  <a:pt x="9360" y="14580"/>
                </a:lnTo>
                <a:lnTo>
                  <a:pt x="9495" y="14244"/>
                </a:lnTo>
                <a:lnTo>
                  <a:pt x="9663" y="13891"/>
                </a:lnTo>
                <a:lnTo>
                  <a:pt x="9855" y="13611"/>
                </a:lnTo>
                <a:lnTo>
                  <a:pt x="10068" y="13351"/>
                </a:lnTo>
                <a:lnTo>
                  <a:pt x="10293" y="13146"/>
                </a:lnTo>
                <a:lnTo>
                  <a:pt x="10552" y="12997"/>
                </a:lnTo>
                <a:lnTo>
                  <a:pt x="10811" y="12885"/>
                </a:lnTo>
                <a:lnTo>
                  <a:pt x="11069" y="12866"/>
                </a:lnTo>
                <a:lnTo>
                  <a:pt x="11351" y="12885"/>
                </a:lnTo>
                <a:lnTo>
                  <a:pt x="11610" y="12997"/>
                </a:lnTo>
                <a:lnTo>
                  <a:pt x="11846" y="13183"/>
                </a:lnTo>
                <a:lnTo>
                  <a:pt x="12060" y="13388"/>
                </a:lnTo>
                <a:lnTo>
                  <a:pt x="12251" y="13648"/>
                </a:lnTo>
                <a:lnTo>
                  <a:pt x="12419" y="13928"/>
                </a:lnTo>
                <a:lnTo>
                  <a:pt x="12555" y="14244"/>
                </a:lnTo>
                <a:lnTo>
                  <a:pt x="12690" y="14617"/>
                </a:lnTo>
                <a:lnTo>
                  <a:pt x="12768" y="15008"/>
                </a:lnTo>
                <a:lnTo>
                  <a:pt x="12836" y="15399"/>
                </a:lnTo>
                <a:lnTo>
                  <a:pt x="12858" y="15753"/>
                </a:lnTo>
                <a:lnTo>
                  <a:pt x="12858" y="16144"/>
                </a:lnTo>
                <a:lnTo>
                  <a:pt x="12813" y="16535"/>
                </a:lnTo>
                <a:lnTo>
                  <a:pt x="12746" y="16888"/>
                </a:lnTo>
                <a:lnTo>
                  <a:pt x="12667" y="17224"/>
                </a:lnTo>
                <a:lnTo>
                  <a:pt x="12510" y="17503"/>
                </a:lnTo>
                <a:lnTo>
                  <a:pt x="12228" y="18043"/>
                </a:lnTo>
                <a:lnTo>
                  <a:pt x="11970" y="18546"/>
                </a:lnTo>
                <a:lnTo>
                  <a:pt x="11868" y="18751"/>
                </a:lnTo>
                <a:lnTo>
                  <a:pt x="11778" y="18974"/>
                </a:lnTo>
                <a:lnTo>
                  <a:pt x="11711" y="19179"/>
                </a:lnTo>
                <a:lnTo>
                  <a:pt x="11666" y="19365"/>
                </a:lnTo>
                <a:lnTo>
                  <a:pt x="11632" y="19570"/>
                </a:lnTo>
                <a:lnTo>
                  <a:pt x="11632" y="19756"/>
                </a:lnTo>
                <a:lnTo>
                  <a:pt x="11632" y="19942"/>
                </a:lnTo>
                <a:lnTo>
                  <a:pt x="11643" y="20110"/>
                </a:lnTo>
                <a:lnTo>
                  <a:pt x="11711" y="20296"/>
                </a:lnTo>
                <a:lnTo>
                  <a:pt x="11801" y="20464"/>
                </a:lnTo>
                <a:lnTo>
                  <a:pt x="11891" y="20650"/>
                </a:lnTo>
                <a:lnTo>
                  <a:pt x="12037" y="20836"/>
                </a:lnTo>
                <a:lnTo>
                  <a:pt x="12206" y="21004"/>
                </a:lnTo>
                <a:lnTo>
                  <a:pt x="12419" y="21190"/>
                </a:lnTo>
                <a:lnTo>
                  <a:pt x="12667" y="21320"/>
                </a:lnTo>
                <a:lnTo>
                  <a:pt x="12960" y="21432"/>
                </a:lnTo>
                <a:lnTo>
                  <a:pt x="13286" y="21544"/>
                </a:lnTo>
                <a:lnTo>
                  <a:pt x="13612" y="21655"/>
                </a:lnTo>
                <a:lnTo>
                  <a:pt x="13983" y="21693"/>
                </a:lnTo>
                <a:lnTo>
                  <a:pt x="14343" y="21730"/>
                </a:lnTo>
                <a:lnTo>
                  <a:pt x="14715" y="21730"/>
                </a:lnTo>
                <a:lnTo>
                  <a:pt x="15075" y="21730"/>
                </a:lnTo>
                <a:lnTo>
                  <a:pt x="15446" y="21655"/>
                </a:lnTo>
                <a:lnTo>
                  <a:pt x="15794" y="21581"/>
                </a:lnTo>
                <a:lnTo>
                  <a:pt x="16132" y="21432"/>
                </a:lnTo>
                <a:lnTo>
                  <a:pt x="16458" y="21302"/>
                </a:lnTo>
                <a:lnTo>
                  <a:pt x="16740" y="21078"/>
                </a:lnTo>
                <a:lnTo>
                  <a:pt x="16976" y="20836"/>
                </a:lnTo>
                <a:lnTo>
                  <a:pt x="17043" y="20650"/>
                </a:lnTo>
                <a:lnTo>
                  <a:pt x="17088" y="20426"/>
                </a:lnTo>
                <a:lnTo>
                  <a:pt x="17133" y="20222"/>
                </a:lnTo>
                <a:lnTo>
                  <a:pt x="17156" y="19980"/>
                </a:lnTo>
                <a:lnTo>
                  <a:pt x="17167" y="19477"/>
                </a:lnTo>
                <a:lnTo>
                  <a:pt x="17167" y="18974"/>
                </a:lnTo>
                <a:lnTo>
                  <a:pt x="17156" y="18397"/>
                </a:lnTo>
                <a:lnTo>
                  <a:pt x="17111" y="17820"/>
                </a:lnTo>
                <a:lnTo>
                  <a:pt x="17066" y="17261"/>
                </a:lnTo>
                <a:lnTo>
                  <a:pt x="16998" y="16646"/>
                </a:lnTo>
                <a:lnTo>
                  <a:pt x="16852" y="15511"/>
                </a:lnTo>
                <a:lnTo>
                  <a:pt x="16740" y="14393"/>
                </a:lnTo>
                <a:lnTo>
                  <a:pt x="16717" y="13928"/>
                </a:lnTo>
                <a:lnTo>
                  <a:pt x="16695" y="13462"/>
                </a:lnTo>
                <a:lnTo>
                  <a:pt x="16717" y="13071"/>
                </a:lnTo>
                <a:lnTo>
                  <a:pt x="16785" y="12755"/>
                </a:lnTo>
                <a:lnTo>
                  <a:pt x="16852" y="12419"/>
                </a:lnTo>
                <a:lnTo>
                  <a:pt x="16953" y="12140"/>
                </a:lnTo>
                <a:lnTo>
                  <a:pt x="17088" y="11898"/>
                </a:lnTo>
                <a:lnTo>
                  <a:pt x="17212" y="11675"/>
                </a:lnTo>
                <a:lnTo>
                  <a:pt x="17370" y="11470"/>
                </a:lnTo>
                <a:lnTo>
                  <a:pt x="17516" y="11284"/>
                </a:lnTo>
                <a:lnTo>
                  <a:pt x="17696" y="11135"/>
                </a:lnTo>
                <a:lnTo>
                  <a:pt x="17865" y="11042"/>
                </a:lnTo>
                <a:lnTo>
                  <a:pt x="18033" y="10930"/>
                </a:lnTo>
                <a:lnTo>
                  <a:pt x="18213" y="10893"/>
                </a:lnTo>
                <a:lnTo>
                  <a:pt x="18382" y="10893"/>
                </a:lnTo>
                <a:lnTo>
                  <a:pt x="18551" y="10967"/>
                </a:lnTo>
                <a:lnTo>
                  <a:pt x="18708" y="11042"/>
                </a:lnTo>
                <a:lnTo>
                  <a:pt x="18855" y="11172"/>
                </a:lnTo>
                <a:lnTo>
                  <a:pt x="19012" y="11358"/>
                </a:lnTo>
                <a:lnTo>
                  <a:pt x="19136" y="11600"/>
                </a:lnTo>
                <a:lnTo>
                  <a:pt x="19271" y="11861"/>
                </a:lnTo>
                <a:lnTo>
                  <a:pt x="19440" y="12028"/>
                </a:lnTo>
                <a:lnTo>
                  <a:pt x="19608" y="12177"/>
                </a:lnTo>
                <a:lnTo>
                  <a:pt x="19822" y="12289"/>
                </a:lnTo>
                <a:lnTo>
                  <a:pt x="20025" y="12289"/>
                </a:lnTo>
                <a:lnTo>
                  <a:pt x="20238" y="12289"/>
                </a:lnTo>
                <a:lnTo>
                  <a:pt x="20452" y="12215"/>
                </a:lnTo>
                <a:lnTo>
                  <a:pt x="20643" y="12103"/>
                </a:lnTo>
                <a:lnTo>
                  <a:pt x="20846" y="11973"/>
                </a:lnTo>
                <a:lnTo>
                  <a:pt x="21037" y="11786"/>
                </a:lnTo>
                <a:lnTo>
                  <a:pt x="21206" y="11563"/>
                </a:lnTo>
                <a:lnTo>
                  <a:pt x="21363" y="11321"/>
                </a:lnTo>
                <a:lnTo>
                  <a:pt x="21465" y="11079"/>
                </a:lnTo>
                <a:lnTo>
                  <a:pt x="21577" y="10744"/>
                </a:lnTo>
                <a:lnTo>
                  <a:pt x="21622" y="10427"/>
                </a:lnTo>
                <a:lnTo>
                  <a:pt x="21645" y="10111"/>
                </a:lnTo>
                <a:lnTo>
                  <a:pt x="21622" y="9608"/>
                </a:lnTo>
                <a:lnTo>
                  <a:pt x="21577" y="9142"/>
                </a:lnTo>
                <a:lnTo>
                  <a:pt x="21465" y="8751"/>
                </a:lnTo>
                <a:lnTo>
                  <a:pt x="21363" y="8397"/>
                </a:lnTo>
                <a:lnTo>
                  <a:pt x="21206" y="8062"/>
                </a:lnTo>
                <a:lnTo>
                  <a:pt x="21037" y="7820"/>
                </a:lnTo>
                <a:lnTo>
                  <a:pt x="20846" y="7597"/>
                </a:lnTo>
                <a:lnTo>
                  <a:pt x="20643" y="7429"/>
                </a:lnTo>
                <a:lnTo>
                  <a:pt x="20452" y="7317"/>
                </a:lnTo>
                <a:lnTo>
                  <a:pt x="20238" y="7206"/>
                </a:lnTo>
                <a:lnTo>
                  <a:pt x="20025" y="7168"/>
                </a:lnTo>
                <a:lnTo>
                  <a:pt x="19822" y="7206"/>
                </a:lnTo>
                <a:lnTo>
                  <a:pt x="19608" y="7243"/>
                </a:lnTo>
                <a:lnTo>
                  <a:pt x="19440" y="7355"/>
                </a:lnTo>
                <a:lnTo>
                  <a:pt x="19271" y="7504"/>
                </a:lnTo>
                <a:lnTo>
                  <a:pt x="19136" y="7708"/>
                </a:lnTo>
                <a:lnTo>
                  <a:pt x="19012" y="7895"/>
                </a:lnTo>
                <a:lnTo>
                  <a:pt x="18832" y="8025"/>
                </a:lnTo>
                <a:lnTo>
                  <a:pt x="18663" y="8174"/>
                </a:lnTo>
                <a:lnTo>
                  <a:pt x="18472" y="8248"/>
                </a:lnTo>
                <a:lnTo>
                  <a:pt x="18270" y="8286"/>
                </a:lnTo>
                <a:lnTo>
                  <a:pt x="18078" y="8323"/>
                </a:lnTo>
                <a:lnTo>
                  <a:pt x="17887" y="8323"/>
                </a:lnTo>
                <a:lnTo>
                  <a:pt x="17696" y="8248"/>
                </a:lnTo>
                <a:lnTo>
                  <a:pt x="17493" y="8174"/>
                </a:lnTo>
                <a:lnTo>
                  <a:pt x="17302" y="8062"/>
                </a:lnTo>
                <a:lnTo>
                  <a:pt x="17133" y="7969"/>
                </a:lnTo>
                <a:lnTo>
                  <a:pt x="16976" y="7783"/>
                </a:lnTo>
                <a:lnTo>
                  <a:pt x="16852" y="7597"/>
                </a:lnTo>
                <a:lnTo>
                  <a:pt x="16740" y="7429"/>
                </a:lnTo>
                <a:lnTo>
                  <a:pt x="16672" y="7168"/>
                </a:lnTo>
                <a:lnTo>
                  <a:pt x="16638" y="6926"/>
                </a:lnTo>
                <a:lnTo>
                  <a:pt x="16616" y="6498"/>
                </a:lnTo>
                <a:lnTo>
                  <a:pt x="16616" y="5772"/>
                </a:lnTo>
                <a:lnTo>
                  <a:pt x="16650" y="4915"/>
                </a:lnTo>
                <a:lnTo>
                  <a:pt x="16695" y="3928"/>
                </a:lnTo>
                <a:lnTo>
                  <a:pt x="16762" y="2960"/>
                </a:lnTo>
                <a:lnTo>
                  <a:pt x="16830" y="1992"/>
                </a:lnTo>
                <a:lnTo>
                  <a:pt x="16908" y="1173"/>
                </a:lnTo>
                <a:lnTo>
                  <a:pt x="16976" y="521"/>
                </a:lnTo>
                <a:lnTo>
                  <a:pt x="16953" y="521"/>
                </a:lnTo>
                <a:lnTo>
                  <a:pt x="16931" y="521"/>
                </a:lnTo>
                <a:lnTo>
                  <a:pt x="16267" y="484"/>
                </a:lnTo>
                <a:lnTo>
                  <a:pt x="15637" y="428"/>
                </a:lnTo>
                <a:lnTo>
                  <a:pt x="15063" y="353"/>
                </a:lnTo>
                <a:lnTo>
                  <a:pt x="14523" y="279"/>
                </a:lnTo>
                <a:lnTo>
                  <a:pt x="14040" y="167"/>
                </a:lnTo>
                <a:lnTo>
                  <a:pt x="13635" y="93"/>
                </a:lnTo>
                <a:lnTo>
                  <a:pt x="13331" y="18"/>
                </a:lnTo>
                <a:lnTo>
                  <a:pt x="13117" y="18"/>
                </a:lnTo>
                <a:lnTo>
                  <a:pt x="12982" y="18"/>
                </a:lnTo>
                <a:lnTo>
                  <a:pt x="12858" y="130"/>
                </a:lnTo>
                <a:lnTo>
                  <a:pt x="12723" y="279"/>
                </a:lnTo>
                <a:lnTo>
                  <a:pt x="12622" y="446"/>
                </a:lnTo>
                <a:lnTo>
                  <a:pt x="12510" y="670"/>
                </a:lnTo>
                <a:lnTo>
                  <a:pt x="12419" y="912"/>
                </a:lnTo>
                <a:lnTo>
                  <a:pt x="12363" y="1210"/>
                </a:lnTo>
                <a:lnTo>
                  <a:pt x="12318" y="1526"/>
                </a:lnTo>
                <a:lnTo>
                  <a:pt x="12273" y="1843"/>
                </a:lnTo>
                <a:lnTo>
                  <a:pt x="12251" y="2215"/>
                </a:lnTo>
                <a:lnTo>
                  <a:pt x="12273" y="2532"/>
                </a:lnTo>
                <a:lnTo>
                  <a:pt x="12318" y="2886"/>
                </a:lnTo>
                <a:lnTo>
                  <a:pt x="12386" y="3240"/>
                </a:lnTo>
                <a:lnTo>
                  <a:pt x="12464" y="3556"/>
                </a:lnTo>
                <a:lnTo>
                  <a:pt x="12577" y="3891"/>
                </a:lnTo>
                <a:lnTo>
                  <a:pt x="12746" y="4171"/>
                </a:lnTo>
                <a:lnTo>
                  <a:pt x="12926" y="4487"/>
                </a:lnTo>
                <a:lnTo>
                  <a:pt x="13050" y="4860"/>
                </a:lnTo>
                <a:lnTo>
                  <a:pt x="13162" y="5251"/>
                </a:lnTo>
                <a:lnTo>
                  <a:pt x="13218" y="5604"/>
                </a:lnTo>
                <a:lnTo>
                  <a:pt x="13263" y="5995"/>
                </a:lnTo>
                <a:lnTo>
                  <a:pt x="13241" y="6386"/>
                </a:lnTo>
                <a:lnTo>
                  <a:pt x="13218" y="6740"/>
                </a:lnTo>
                <a:lnTo>
                  <a:pt x="13139" y="7094"/>
                </a:lnTo>
                <a:lnTo>
                  <a:pt x="13050" y="7429"/>
                </a:lnTo>
                <a:lnTo>
                  <a:pt x="12903" y="7746"/>
                </a:lnTo>
                <a:lnTo>
                  <a:pt x="12723" y="8025"/>
                </a:lnTo>
                <a:lnTo>
                  <a:pt x="12532" y="8286"/>
                </a:lnTo>
                <a:lnTo>
                  <a:pt x="12318" y="8491"/>
                </a:lnTo>
                <a:lnTo>
                  <a:pt x="12060" y="8677"/>
                </a:lnTo>
                <a:lnTo>
                  <a:pt x="11756" y="8788"/>
                </a:lnTo>
                <a:lnTo>
                  <a:pt x="11452" y="8826"/>
                </a:lnTo>
                <a:lnTo>
                  <a:pt x="11283" y="8826"/>
                </a:lnTo>
                <a:lnTo>
                  <a:pt x="11126" y="8826"/>
                </a:lnTo>
                <a:lnTo>
                  <a:pt x="11002" y="8788"/>
                </a:lnTo>
                <a:lnTo>
                  <a:pt x="10845" y="8714"/>
                </a:lnTo>
                <a:lnTo>
                  <a:pt x="10721" y="8640"/>
                </a:lnTo>
                <a:lnTo>
                  <a:pt x="10608" y="8565"/>
                </a:lnTo>
                <a:lnTo>
                  <a:pt x="10485" y="8453"/>
                </a:lnTo>
                <a:lnTo>
                  <a:pt x="10372" y="8323"/>
                </a:lnTo>
                <a:lnTo>
                  <a:pt x="10181" y="8062"/>
                </a:lnTo>
                <a:lnTo>
                  <a:pt x="10035" y="7746"/>
                </a:lnTo>
                <a:lnTo>
                  <a:pt x="9900" y="7392"/>
                </a:lnTo>
                <a:lnTo>
                  <a:pt x="9787" y="7001"/>
                </a:lnTo>
                <a:lnTo>
                  <a:pt x="9731" y="6610"/>
                </a:lnTo>
                <a:lnTo>
                  <a:pt x="9686" y="6219"/>
                </a:lnTo>
                <a:lnTo>
                  <a:pt x="9663" y="5772"/>
                </a:lnTo>
                <a:lnTo>
                  <a:pt x="9686" y="5381"/>
                </a:lnTo>
                <a:lnTo>
                  <a:pt x="9753" y="4990"/>
                </a:lnTo>
                <a:lnTo>
                  <a:pt x="9832" y="4636"/>
                </a:lnTo>
                <a:lnTo>
                  <a:pt x="9945" y="4320"/>
                </a:lnTo>
                <a:lnTo>
                  <a:pt x="10068" y="4022"/>
                </a:lnTo>
                <a:lnTo>
                  <a:pt x="10203" y="3817"/>
                </a:lnTo>
                <a:lnTo>
                  <a:pt x="10316" y="3593"/>
                </a:lnTo>
                <a:lnTo>
                  <a:pt x="10395" y="3351"/>
                </a:lnTo>
                <a:lnTo>
                  <a:pt x="10462" y="3109"/>
                </a:lnTo>
                <a:lnTo>
                  <a:pt x="10507" y="2848"/>
                </a:lnTo>
                <a:lnTo>
                  <a:pt x="10530" y="2606"/>
                </a:lnTo>
                <a:lnTo>
                  <a:pt x="10507" y="2346"/>
                </a:lnTo>
                <a:lnTo>
                  <a:pt x="10462" y="2141"/>
                </a:lnTo>
                <a:lnTo>
                  <a:pt x="10395" y="1880"/>
                </a:lnTo>
                <a:lnTo>
                  <a:pt x="10293" y="1638"/>
                </a:lnTo>
                <a:lnTo>
                  <a:pt x="10158" y="1415"/>
                </a:lnTo>
                <a:lnTo>
                  <a:pt x="9967" y="1210"/>
                </a:lnTo>
                <a:lnTo>
                  <a:pt x="9753" y="986"/>
                </a:lnTo>
                <a:lnTo>
                  <a:pt x="9495" y="819"/>
                </a:lnTo>
                <a:lnTo>
                  <a:pt x="9191" y="670"/>
                </a:lnTo>
                <a:lnTo>
                  <a:pt x="8842" y="521"/>
                </a:lnTo>
                <a:lnTo>
                  <a:pt x="8471" y="446"/>
                </a:lnTo>
                <a:lnTo>
                  <a:pt x="7998" y="428"/>
                </a:lnTo>
                <a:lnTo>
                  <a:pt x="7413" y="428"/>
                </a:lnTo>
                <a:lnTo>
                  <a:pt x="6817" y="446"/>
                </a:lnTo>
                <a:lnTo>
                  <a:pt x="6187" y="521"/>
                </a:lnTo>
                <a:lnTo>
                  <a:pt x="5602" y="633"/>
                </a:lnTo>
                <a:lnTo>
                  <a:pt x="5107" y="744"/>
                </a:lnTo>
                <a:lnTo>
                  <a:pt x="4725" y="856"/>
                </a:lnTo>
                <a:lnTo>
                  <a:pt x="4848" y="1564"/>
                </a:lnTo>
                <a:lnTo>
                  <a:pt x="5028" y="2495"/>
                </a:lnTo>
                <a:lnTo>
                  <a:pt x="5175" y="3556"/>
                </a:lnTo>
                <a:lnTo>
                  <a:pt x="5298" y="4673"/>
                </a:lnTo>
                <a:lnTo>
                  <a:pt x="5343" y="5213"/>
                </a:lnTo>
                <a:lnTo>
                  <a:pt x="5388" y="5753"/>
                </a:lnTo>
                <a:lnTo>
                  <a:pt x="5411" y="6275"/>
                </a:lnTo>
                <a:lnTo>
                  <a:pt x="5411" y="6740"/>
                </a:lnTo>
                <a:lnTo>
                  <a:pt x="5366" y="7168"/>
                </a:lnTo>
                <a:lnTo>
                  <a:pt x="5321" y="7541"/>
                </a:lnTo>
                <a:lnTo>
                  <a:pt x="5287" y="7708"/>
                </a:lnTo>
                <a:lnTo>
                  <a:pt x="5242" y="7857"/>
                </a:lnTo>
                <a:lnTo>
                  <a:pt x="5197" y="7969"/>
                </a:lnTo>
                <a:lnTo>
                  <a:pt x="5130" y="8062"/>
                </a:lnTo>
                <a:lnTo>
                  <a:pt x="5006" y="8248"/>
                </a:lnTo>
                <a:lnTo>
                  <a:pt x="4848" y="8397"/>
                </a:lnTo>
                <a:lnTo>
                  <a:pt x="4725" y="8528"/>
                </a:lnTo>
                <a:lnTo>
                  <a:pt x="4567" y="8640"/>
                </a:lnTo>
                <a:lnTo>
                  <a:pt x="4421" y="8714"/>
                </a:lnTo>
                <a:lnTo>
                  <a:pt x="4263" y="8751"/>
                </a:lnTo>
                <a:lnTo>
                  <a:pt x="4095" y="8788"/>
                </a:lnTo>
                <a:lnTo>
                  <a:pt x="3948" y="8788"/>
                </a:lnTo>
                <a:lnTo>
                  <a:pt x="3791" y="8751"/>
                </a:lnTo>
                <a:lnTo>
                  <a:pt x="3667" y="8714"/>
                </a:lnTo>
                <a:lnTo>
                  <a:pt x="3510" y="8677"/>
                </a:lnTo>
                <a:lnTo>
                  <a:pt x="3386" y="8602"/>
                </a:lnTo>
                <a:lnTo>
                  <a:pt x="3251" y="8491"/>
                </a:lnTo>
                <a:lnTo>
                  <a:pt x="3127" y="8360"/>
                </a:lnTo>
                <a:lnTo>
                  <a:pt x="3015" y="8248"/>
                </a:lnTo>
                <a:lnTo>
                  <a:pt x="2925" y="8062"/>
                </a:lnTo>
                <a:lnTo>
                  <a:pt x="2778" y="7857"/>
                </a:lnTo>
                <a:lnTo>
                  <a:pt x="2610" y="7671"/>
                </a:lnTo>
                <a:lnTo>
                  <a:pt x="2407" y="7541"/>
                </a:lnTo>
                <a:lnTo>
                  <a:pt x="2171" y="7466"/>
                </a:lnTo>
                <a:lnTo>
                  <a:pt x="1957" y="7429"/>
                </a:lnTo>
                <a:lnTo>
                  <a:pt x="1698" y="7429"/>
                </a:lnTo>
                <a:lnTo>
                  <a:pt x="1462" y="7466"/>
                </a:lnTo>
                <a:lnTo>
                  <a:pt x="1226" y="7559"/>
                </a:lnTo>
                <a:lnTo>
                  <a:pt x="989" y="7708"/>
                </a:lnTo>
                <a:lnTo>
                  <a:pt x="776" y="7932"/>
                </a:lnTo>
                <a:lnTo>
                  <a:pt x="551" y="8211"/>
                </a:lnTo>
                <a:lnTo>
                  <a:pt x="382" y="8528"/>
                </a:lnTo>
                <a:lnTo>
                  <a:pt x="315" y="8714"/>
                </a:lnTo>
                <a:lnTo>
                  <a:pt x="236" y="8919"/>
                </a:lnTo>
                <a:lnTo>
                  <a:pt x="191" y="9142"/>
                </a:lnTo>
                <a:lnTo>
                  <a:pt x="123" y="9347"/>
                </a:lnTo>
                <a:lnTo>
                  <a:pt x="78" y="9608"/>
                </a:lnTo>
                <a:lnTo>
                  <a:pt x="56" y="9887"/>
                </a:lnTo>
                <a:lnTo>
                  <a:pt x="33" y="10185"/>
                </a:lnTo>
                <a:lnTo>
                  <a:pt x="33" y="10464"/>
                </a:lnTo>
                <a:lnTo>
                  <a:pt x="33" y="10706"/>
                </a:lnTo>
                <a:lnTo>
                  <a:pt x="56" y="10967"/>
                </a:lnTo>
                <a:lnTo>
                  <a:pt x="78" y="11172"/>
                </a:lnTo>
                <a:lnTo>
                  <a:pt x="123" y="11395"/>
                </a:lnTo>
                <a:lnTo>
                  <a:pt x="168" y="11600"/>
                </a:lnTo>
                <a:lnTo>
                  <a:pt x="236" y="11786"/>
                </a:lnTo>
                <a:lnTo>
                  <a:pt x="292" y="11973"/>
                </a:lnTo>
                <a:lnTo>
                  <a:pt x="382" y="12140"/>
                </a:lnTo>
                <a:lnTo>
                  <a:pt x="540" y="12419"/>
                </a:lnTo>
                <a:lnTo>
                  <a:pt x="731" y="12680"/>
                </a:lnTo>
                <a:lnTo>
                  <a:pt x="944" y="12866"/>
                </a:lnTo>
                <a:lnTo>
                  <a:pt x="1158" y="12997"/>
                </a:lnTo>
                <a:lnTo>
                  <a:pt x="1395" y="13108"/>
                </a:lnTo>
                <a:lnTo>
                  <a:pt x="1608" y="13183"/>
                </a:lnTo>
                <a:lnTo>
                  <a:pt x="1856" y="13183"/>
                </a:lnTo>
                <a:lnTo>
                  <a:pt x="2070" y="13146"/>
                </a:lnTo>
                <a:lnTo>
                  <a:pt x="2261" y="13071"/>
                </a:lnTo>
                <a:lnTo>
                  <a:pt x="2430" y="12960"/>
                </a:lnTo>
                <a:lnTo>
                  <a:pt x="2587" y="12792"/>
                </a:lnTo>
                <a:lnTo>
                  <a:pt x="2688" y="12606"/>
                </a:lnTo>
                <a:lnTo>
                  <a:pt x="2801" y="12419"/>
                </a:lnTo>
                <a:lnTo>
                  <a:pt x="2925" y="12289"/>
                </a:lnTo>
                <a:lnTo>
                  <a:pt x="3082" y="12177"/>
                </a:lnTo>
                <a:lnTo>
                  <a:pt x="3228" y="12103"/>
                </a:lnTo>
                <a:lnTo>
                  <a:pt x="3408" y="12103"/>
                </a:lnTo>
                <a:lnTo>
                  <a:pt x="3577" y="12103"/>
                </a:lnTo>
                <a:lnTo>
                  <a:pt x="3723" y="12177"/>
                </a:lnTo>
                <a:lnTo>
                  <a:pt x="3903" y="12252"/>
                </a:lnTo>
                <a:lnTo>
                  <a:pt x="4072" y="12364"/>
                </a:lnTo>
                <a:lnTo>
                  <a:pt x="4230" y="12494"/>
                </a:lnTo>
                <a:lnTo>
                  <a:pt x="4353" y="12643"/>
                </a:lnTo>
                <a:lnTo>
                  <a:pt x="4488" y="12829"/>
                </a:lnTo>
                <a:lnTo>
                  <a:pt x="4567" y="13034"/>
                </a:lnTo>
                <a:lnTo>
                  <a:pt x="4657" y="13257"/>
                </a:lnTo>
                <a:lnTo>
                  <a:pt x="4702" y="13462"/>
                </a:lnTo>
                <a:lnTo>
                  <a:pt x="4725" y="13686"/>
                </a:lnTo>
                <a:lnTo>
                  <a:pt x="4702" y="14282"/>
                </a:lnTo>
                <a:lnTo>
                  <a:pt x="4657" y="15045"/>
                </a:lnTo>
                <a:lnTo>
                  <a:pt x="4612" y="15976"/>
                </a:lnTo>
                <a:lnTo>
                  <a:pt x="4590" y="16926"/>
                </a:lnTo>
                <a:lnTo>
                  <a:pt x="4567" y="17968"/>
                </a:lnTo>
                <a:lnTo>
                  <a:pt x="4567" y="19011"/>
                </a:lnTo>
                <a:lnTo>
                  <a:pt x="4590" y="19514"/>
                </a:lnTo>
                <a:lnTo>
                  <a:pt x="4612" y="19980"/>
                </a:lnTo>
                <a:lnTo>
                  <a:pt x="4657" y="20426"/>
                </a:lnTo>
                <a:lnTo>
                  <a:pt x="4725" y="20836"/>
                </a:lnTo>
                <a:lnTo>
                  <a:pt x="4848" y="20929"/>
                </a:lnTo>
                <a:lnTo>
                  <a:pt x="5040" y="21004"/>
                </a:lnTo>
                <a:lnTo>
                  <a:pt x="5265" y="21078"/>
                </a:lnTo>
                <a:lnTo>
                  <a:pt x="5478" y="21115"/>
                </a:lnTo>
                <a:lnTo>
                  <a:pt x="6041" y="21115"/>
                </a:lnTo>
                <a:lnTo>
                  <a:pt x="6637" y="21078"/>
                </a:lnTo>
                <a:lnTo>
                  <a:pt x="7312" y="21004"/>
                </a:lnTo>
                <a:lnTo>
                  <a:pt x="7998" y="20929"/>
                </a:lnTo>
                <a:lnTo>
                  <a:pt x="8696" y="20855"/>
                </a:lnTo>
                <a:lnTo>
                  <a:pt x="9360" y="20836"/>
                </a:lnTo>
                <a:close/>
              </a:path>
            </a:pathLst>
          </a:custGeom>
          <a:solidFill>
            <a:schemeClr val="accent2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lIns="36000" tIns="36000" rIns="36000" bIns="36000" anchor="ctr" anchorCtr="0"/>
          <a:lstStyle/>
          <a:p>
            <a:endParaRPr lang="en-US" sz="900" dirty="0"/>
          </a:p>
        </p:txBody>
      </p:sp>
      <p:sp>
        <p:nvSpPr>
          <p:cNvPr id="11" name="Espace réservé du texte 7"/>
          <p:cNvSpPr>
            <a:spLocks noGrp="1"/>
          </p:cNvSpPr>
          <p:nvPr/>
        </p:nvSpPr>
        <p:spPr bwMode="gray">
          <a:xfrm>
            <a:off x="1979712" y="999569"/>
            <a:ext cx="1080000" cy="1080000"/>
          </a:xfrm>
          <a:prstGeom prst="ellipse">
            <a:avLst/>
          </a:prstGeom>
          <a:solidFill>
            <a:schemeClr val="accent2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84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100" dirty="0"/>
              <a:t>Processus </a:t>
            </a:r>
            <a:br>
              <a:rPr lang="fr-FR" sz="1100" dirty="0"/>
            </a:br>
            <a:r>
              <a:rPr lang="fr-FR" sz="1100" dirty="0"/>
              <a:t>Métier </a:t>
            </a:r>
          </a:p>
        </p:txBody>
      </p:sp>
      <p:sp>
        <p:nvSpPr>
          <p:cNvPr id="12" name="Espace réservé du texte 7"/>
          <p:cNvSpPr>
            <a:spLocks noGrp="1"/>
          </p:cNvSpPr>
          <p:nvPr/>
        </p:nvSpPr>
        <p:spPr bwMode="gray">
          <a:xfrm>
            <a:off x="5724128" y="999569"/>
            <a:ext cx="1080000" cy="1080000"/>
          </a:xfrm>
          <a:prstGeom prst="ellipse">
            <a:avLst/>
          </a:prstGeom>
          <a:solidFill>
            <a:srgbClr val="F8485E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84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fr-FR" sz="1150" dirty="0"/>
          </a:p>
        </p:txBody>
      </p:sp>
      <p:sp>
        <p:nvSpPr>
          <p:cNvPr id="13" name="Espace réservé du texte 7"/>
          <p:cNvSpPr>
            <a:spLocks noGrp="1"/>
          </p:cNvSpPr>
          <p:nvPr/>
        </p:nvSpPr>
        <p:spPr bwMode="gray">
          <a:xfrm>
            <a:off x="2051720" y="3603612"/>
            <a:ext cx="1080000" cy="1080000"/>
          </a:xfrm>
          <a:prstGeom prst="ellipse">
            <a:avLst/>
          </a:prstGeom>
          <a:solidFill>
            <a:schemeClr val="accent1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84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 dirty="0"/>
          </a:p>
        </p:txBody>
      </p:sp>
      <p:sp>
        <p:nvSpPr>
          <p:cNvPr id="14" name="Espace réservé du texte 7"/>
          <p:cNvSpPr>
            <a:spLocks noGrp="1"/>
          </p:cNvSpPr>
          <p:nvPr/>
        </p:nvSpPr>
        <p:spPr bwMode="gray">
          <a:xfrm>
            <a:off x="5724128" y="3603612"/>
            <a:ext cx="1080000" cy="1080000"/>
          </a:xfrm>
          <a:prstGeom prst="ellipse">
            <a:avLst/>
          </a:prstGeom>
          <a:solidFill>
            <a:schemeClr val="accent3"/>
          </a:solidFill>
        </p:spPr>
        <p:txBody>
          <a:bodyPr vert="horz" wrap="none" lIns="0" tIns="0" rIns="0" bIns="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6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ctr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84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12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-17145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000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73214" y="2283718"/>
            <a:ext cx="15808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56555A"/>
                </a:solidFill>
              </a:rPr>
              <a:t>Stratégie</a:t>
            </a:r>
            <a:endParaRPr lang="en-US" sz="1200" b="1" dirty="0">
              <a:solidFill>
                <a:srgbClr val="56555A"/>
              </a:solidFill>
            </a:endParaRPr>
          </a:p>
          <a:p>
            <a:r>
              <a:rPr lang="en-US" sz="1200" b="1" dirty="0" err="1">
                <a:solidFill>
                  <a:srgbClr val="56555A"/>
                </a:solidFill>
              </a:rPr>
              <a:t>Objectifs</a:t>
            </a:r>
            <a:r>
              <a:rPr lang="en-US" sz="1200" b="1" dirty="0">
                <a:solidFill>
                  <a:srgbClr val="56555A"/>
                </a:solidFill>
              </a:rPr>
              <a:t> métier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73214" y="3015228"/>
            <a:ext cx="13885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solidFill>
                  <a:srgbClr val="56555A"/>
                </a:solidFill>
              </a:rPr>
              <a:t>Système</a:t>
            </a:r>
            <a:r>
              <a:rPr lang="en-US" sz="1200" b="1" dirty="0">
                <a:solidFill>
                  <a:srgbClr val="56555A"/>
                </a:solidFill>
              </a:rPr>
              <a:t> </a:t>
            </a:r>
          </a:p>
          <a:p>
            <a:r>
              <a:rPr lang="en-US" sz="1200" b="1" dirty="0" err="1">
                <a:solidFill>
                  <a:srgbClr val="56555A"/>
                </a:solidFill>
              </a:rPr>
              <a:t>d’Information</a:t>
            </a:r>
            <a:endParaRPr lang="en-US" sz="1200" b="1" dirty="0">
              <a:solidFill>
                <a:srgbClr val="56555A"/>
              </a:solidFill>
            </a:endParaRPr>
          </a:p>
        </p:txBody>
      </p: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3935612" y="1131590"/>
            <a:ext cx="91082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i="0" dirty="0">
                <a:solidFill>
                  <a:srgbClr val="56555A"/>
                </a:solidFill>
                <a:effectLst/>
              </a:rPr>
              <a:t>Le « quoi »</a:t>
            </a:r>
          </a:p>
        </p:txBody>
      </p:sp>
      <p:sp>
        <p:nvSpPr>
          <p:cNvPr id="23" name="Text Box 18"/>
          <p:cNvSpPr txBox="1">
            <a:spLocks noChangeArrowheads="1"/>
          </p:cNvSpPr>
          <p:nvPr/>
        </p:nvSpPr>
        <p:spPr bwMode="auto">
          <a:xfrm>
            <a:off x="3775607" y="1453297"/>
            <a:ext cx="129875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i="0" dirty="0">
                <a:solidFill>
                  <a:srgbClr val="56555A"/>
                </a:solidFill>
                <a:effectLst/>
              </a:rPr>
              <a:t>Critique existant</a:t>
            </a:r>
          </a:p>
        </p:txBody>
      </p:sp>
      <p:sp>
        <p:nvSpPr>
          <p:cNvPr id="36" name="Text Box 15"/>
          <p:cNvSpPr txBox="1">
            <a:spLocks noChangeArrowheads="1"/>
          </p:cNvSpPr>
          <p:nvPr/>
        </p:nvSpPr>
        <p:spPr bwMode="auto">
          <a:xfrm rot="16200000">
            <a:off x="1524860" y="2568324"/>
            <a:ext cx="12192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1000" i="0" dirty="0">
                <a:solidFill>
                  <a:srgbClr val="56555A"/>
                </a:solidFill>
                <a:effectLst/>
              </a:rPr>
              <a:t>Retours</a:t>
            </a:r>
          </a:p>
          <a:p>
            <a:pPr algn="ctr"/>
            <a:r>
              <a:rPr lang="fr-FR" sz="1000" i="0" dirty="0">
                <a:solidFill>
                  <a:srgbClr val="56555A"/>
                </a:solidFill>
                <a:effectLst/>
              </a:rPr>
              <a:t>suite positionnement</a:t>
            </a:r>
            <a:endParaRPr lang="fr-FR" sz="1000" i="0" baseline="30000" dirty="0">
              <a:solidFill>
                <a:srgbClr val="56555A"/>
              </a:solidFill>
              <a:effectLst/>
            </a:endParaRPr>
          </a:p>
        </p:txBody>
      </p:sp>
      <p:sp>
        <p:nvSpPr>
          <p:cNvPr id="37" name="Text Box 40"/>
          <p:cNvSpPr txBox="1">
            <a:spLocks noChangeArrowheads="1"/>
          </p:cNvSpPr>
          <p:nvPr/>
        </p:nvSpPr>
        <p:spPr bwMode="auto">
          <a:xfrm rot="5400000">
            <a:off x="2306855" y="2713469"/>
            <a:ext cx="80021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i="0" dirty="0">
                <a:solidFill>
                  <a:srgbClr val="56555A"/>
                </a:solidFill>
                <a:effectLst/>
              </a:rPr>
              <a:t>Fonctions</a:t>
            </a: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3894459" y="3867894"/>
            <a:ext cx="1039067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i="0" dirty="0">
                <a:solidFill>
                  <a:srgbClr val="56555A"/>
                </a:solidFill>
                <a:effectLst/>
              </a:rPr>
              <a:t>Structuration</a:t>
            </a:r>
          </a:p>
        </p:txBody>
      </p:sp>
      <p:sp>
        <p:nvSpPr>
          <p:cNvPr id="44" name="Text Box 18"/>
          <p:cNvSpPr txBox="1">
            <a:spLocks noChangeArrowheads="1"/>
          </p:cNvSpPr>
          <p:nvPr/>
        </p:nvSpPr>
        <p:spPr bwMode="auto">
          <a:xfrm>
            <a:off x="3690137" y="4224107"/>
            <a:ext cx="15376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i="0" dirty="0">
                <a:solidFill>
                  <a:srgbClr val="56555A"/>
                </a:solidFill>
                <a:effectLst/>
              </a:rPr>
              <a:t>Couverture fonctions</a:t>
            </a:r>
          </a:p>
        </p:txBody>
      </p:sp>
      <p:sp>
        <p:nvSpPr>
          <p:cNvPr id="57" name="Text Box 15"/>
          <p:cNvSpPr txBox="1">
            <a:spLocks noChangeArrowheads="1"/>
          </p:cNvSpPr>
          <p:nvPr/>
        </p:nvSpPr>
        <p:spPr bwMode="auto">
          <a:xfrm rot="16200000">
            <a:off x="5521008" y="2756522"/>
            <a:ext cx="121920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fr-FR" sz="1000" i="0" dirty="0">
                <a:solidFill>
                  <a:srgbClr val="56555A"/>
                </a:solidFill>
                <a:effectLst/>
              </a:rPr>
              <a:t>Outils</a:t>
            </a:r>
            <a:endParaRPr lang="fr-FR" sz="1000" i="0" baseline="30000" dirty="0">
              <a:solidFill>
                <a:srgbClr val="56555A"/>
              </a:solidFill>
              <a:effectLst/>
            </a:endParaRPr>
          </a:p>
        </p:txBody>
      </p:sp>
      <p:sp>
        <p:nvSpPr>
          <p:cNvPr id="58" name="Text Box 40"/>
          <p:cNvSpPr txBox="1">
            <a:spLocks noChangeArrowheads="1"/>
          </p:cNvSpPr>
          <p:nvPr/>
        </p:nvSpPr>
        <p:spPr bwMode="auto">
          <a:xfrm rot="5400000">
            <a:off x="5882200" y="2736111"/>
            <a:ext cx="124264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 sz="1000" i="0" dirty="0">
                <a:solidFill>
                  <a:srgbClr val="56555A"/>
                </a:solidFill>
                <a:effectLst/>
              </a:rPr>
              <a:t>Postes et tâches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179712" y="1059693"/>
            <a:ext cx="1800000" cy="1008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fr-FR" sz="1000" dirty="0">
                <a:solidFill>
                  <a:srgbClr val="56555A"/>
                </a:solidFill>
              </a:rPr>
              <a:t>Définir les processus métiers, identifier les phases, les fonctions et les informations principales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179712" y="3795998"/>
            <a:ext cx="1800000" cy="1008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fr-FR" sz="1000" dirty="0">
                <a:solidFill>
                  <a:srgbClr val="56555A"/>
                </a:solidFill>
              </a:rPr>
              <a:t>Positionner, dans les modèles de référence, les fonctions, les informations et les flux</a:t>
            </a:r>
          </a:p>
          <a:p>
            <a:r>
              <a:rPr lang="fr-FR" sz="1000" dirty="0">
                <a:solidFill>
                  <a:srgbClr val="56555A"/>
                </a:solidFill>
              </a:rPr>
              <a:t>Identifier les principales articulations</a:t>
            </a:r>
          </a:p>
        </p:txBody>
      </p:sp>
      <p:sp>
        <p:nvSpPr>
          <p:cNvPr id="61" name="ZoneTexte 60"/>
          <p:cNvSpPr txBox="1"/>
          <p:nvPr/>
        </p:nvSpPr>
        <p:spPr>
          <a:xfrm>
            <a:off x="7236496" y="1059582"/>
            <a:ext cx="1800000" cy="1008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fr-FR" sz="1000" dirty="0">
                <a:solidFill>
                  <a:srgbClr val="56555A"/>
                </a:solidFill>
              </a:rPr>
              <a:t>Décrire les opérations et les  tâches, à mettre en regard des fonctions</a:t>
            </a:r>
          </a:p>
          <a:p>
            <a:r>
              <a:rPr lang="fr-FR" sz="1000" dirty="0">
                <a:solidFill>
                  <a:srgbClr val="56555A"/>
                </a:solidFill>
              </a:rPr>
              <a:t>Concevoir l’enchaînement des opérations par rapport à  l’organisation et aux acteurs</a:t>
            </a:r>
          </a:p>
        </p:txBody>
      </p:sp>
      <p:sp>
        <p:nvSpPr>
          <p:cNvPr id="62" name="ZoneTexte 61"/>
          <p:cNvSpPr txBox="1"/>
          <p:nvPr/>
        </p:nvSpPr>
        <p:spPr>
          <a:xfrm>
            <a:off x="7236496" y="3518870"/>
            <a:ext cx="1800000" cy="1008000"/>
          </a:xfrm>
          <a:prstGeom prst="rect">
            <a:avLst/>
          </a:prstGeom>
          <a:noFill/>
        </p:spPr>
        <p:txBody>
          <a:bodyPr wrap="square" lIns="36000" tIns="36000" rIns="36000" bIns="36000" rtlCol="0">
            <a:noAutofit/>
          </a:bodyPr>
          <a:lstStyle/>
          <a:p>
            <a:r>
              <a:rPr lang="fr-FR" sz="1000" dirty="0">
                <a:solidFill>
                  <a:srgbClr val="56555A"/>
                </a:solidFill>
              </a:rPr>
              <a:t>Concevoir les services et  processus applicatifs, et les données</a:t>
            </a:r>
          </a:p>
          <a:p>
            <a:r>
              <a:rPr lang="fr-FR" sz="1000" dirty="0">
                <a:solidFill>
                  <a:srgbClr val="56555A"/>
                </a:solidFill>
              </a:rPr>
              <a:t>Les positionner dans les modèles de référence.</a:t>
            </a:r>
          </a:p>
          <a:p>
            <a:r>
              <a:rPr lang="fr-FR" sz="1000" dirty="0">
                <a:solidFill>
                  <a:srgbClr val="56555A"/>
                </a:solidFill>
              </a:rPr>
              <a:t>Identifier les éléments existants réutilisables, en l’état ou modifiés</a:t>
            </a:r>
          </a:p>
        </p:txBody>
      </p:sp>
      <p:sp>
        <p:nvSpPr>
          <p:cNvPr id="63" name="ZoneTexte 62"/>
          <p:cNvSpPr txBox="1"/>
          <p:nvPr/>
        </p:nvSpPr>
        <p:spPr>
          <a:xfrm>
            <a:off x="5724128" y="1364366"/>
            <a:ext cx="1125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chemeClr val="bg1"/>
                </a:solidFill>
              </a:rPr>
              <a:t>Procédures </a:t>
            </a:r>
          </a:p>
        </p:txBody>
      </p:sp>
      <p:sp>
        <p:nvSpPr>
          <p:cNvPr id="64" name="ZoneTexte 63"/>
          <p:cNvSpPr txBox="1"/>
          <p:nvPr/>
        </p:nvSpPr>
        <p:spPr>
          <a:xfrm>
            <a:off x="5701813" y="3912779"/>
            <a:ext cx="12137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bg1"/>
                </a:solidFill>
              </a:rPr>
              <a:t>Architecture </a:t>
            </a:r>
            <a:br>
              <a:rPr lang="fr-FR" sz="1100" b="1" dirty="0">
                <a:solidFill>
                  <a:schemeClr val="bg1"/>
                </a:solidFill>
              </a:rPr>
            </a:br>
            <a:r>
              <a:rPr lang="fr-FR" sz="1100" b="1" dirty="0">
                <a:solidFill>
                  <a:schemeClr val="bg1"/>
                </a:solidFill>
              </a:rPr>
              <a:t>applicative 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1972855" y="3912778"/>
            <a:ext cx="1293944" cy="4401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buClr>
                <a:schemeClr val="tx2"/>
              </a:buClr>
              <a:buSzPct val="100000"/>
            </a:pPr>
            <a:r>
              <a:rPr lang="fr-FR" sz="1100" b="1" dirty="0">
                <a:solidFill>
                  <a:schemeClr val="bg1"/>
                </a:solidFill>
              </a:rPr>
              <a:t>Architecture </a:t>
            </a:r>
            <a:br>
              <a:rPr lang="fr-FR" sz="1100" b="1" dirty="0">
                <a:solidFill>
                  <a:schemeClr val="bg1"/>
                </a:solidFill>
              </a:rPr>
            </a:br>
            <a:r>
              <a:rPr lang="fr-FR" sz="1100" b="1" dirty="0">
                <a:solidFill>
                  <a:schemeClr val="bg1"/>
                </a:solidFill>
              </a:rPr>
              <a:t>fonctionnelle </a:t>
            </a:r>
          </a:p>
        </p:txBody>
      </p:sp>
      <p:sp>
        <p:nvSpPr>
          <p:cNvPr id="72" name="Double flèche horizontale 71"/>
          <p:cNvSpPr/>
          <p:nvPr/>
        </p:nvSpPr>
        <p:spPr>
          <a:xfrm>
            <a:off x="3459728" y="1342129"/>
            <a:ext cx="1788516" cy="12964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err="1">
              <a:solidFill>
                <a:schemeClr val="tx1"/>
              </a:solidFill>
            </a:endParaRPr>
          </a:p>
        </p:txBody>
      </p:sp>
      <p:sp>
        <p:nvSpPr>
          <p:cNvPr id="74" name="Double flèche horizontale 73"/>
          <p:cNvSpPr/>
          <p:nvPr/>
        </p:nvSpPr>
        <p:spPr>
          <a:xfrm>
            <a:off x="3524691" y="4113248"/>
            <a:ext cx="1788516" cy="129640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err="1">
              <a:solidFill>
                <a:schemeClr val="tx1"/>
              </a:solidFill>
            </a:endParaRPr>
          </a:p>
        </p:txBody>
      </p:sp>
      <p:sp>
        <p:nvSpPr>
          <p:cNvPr id="75" name="Double flèche horizontale 74"/>
          <p:cNvSpPr/>
          <p:nvPr/>
        </p:nvSpPr>
        <p:spPr>
          <a:xfrm rot="16200000">
            <a:off x="1864176" y="2739346"/>
            <a:ext cx="1281867" cy="13494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err="1">
              <a:solidFill>
                <a:schemeClr val="tx1"/>
              </a:solidFill>
            </a:endParaRPr>
          </a:p>
        </p:txBody>
      </p:sp>
      <p:sp>
        <p:nvSpPr>
          <p:cNvPr id="76" name="Double flèche horizontale 75"/>
          <p:cNvSpPr/>
          <p:nvPr/>
        </p:nvSpPr>
        <p:spPr>
          <a:xfrm rot="16200000">
            <a:off x="5664838" y="2739347"/>
            <a:ext cx="1281867" cy="134942"/>
          </a:xfrm>
          <a:prstGeom prst="left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75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17</a:t>
            </a:fld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3</a:t>
            </a:r>
          </a:p>
          <a:p>
            <a:r>
              <a:rPr lang="fr-FR" sz="2400" dirty="0"/>
              <a:t>Démarche projet </a:t>
            </a:r>
          </a:p>
        </p:txBody>
      </p:sp>
    </p:spTree>
    <p:extLst>
      <p:ext uri="{BB962C8B-B14F-4D97-AF65-F5344CB8AC3E}">
        <p14:creationId xmlns:p14="http://schemas.microsoft.com/office/powerpoint/2010/main" val="3217219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projet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18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Devoteam propose une démarche décomposée en 2 phases alignées avec les besoins du CNRPS</a:t>
            </a:r>
          </a:p>
          <a:p>
            <a:endParaRPr lang="fr-FR" dirty="0"/>
          </a:p>
        </p:txBody>
      </p:sp>
      <p:sp>
        <p:nvSpPr>
          <p:cNvPr id="6" name="AutoShape 2"/>
          <p:cNvSpPr>
            <a:spLocks noChangeArrowheads="1"/>
          </p:cNvSpPr>
          <p:nvPr/>
        </p:nvSpPr>
        <p:spPr bwMode="gray">
          <a:xfrm>
            <a:off x="539552" y="1695708"/>
            <a:ext cx="4104456" cy="2520000"/>
          </a:xfrm>
          <a:prstGeom prst="homePlate">
            <a:avLst>
              <a:gd name="adj" fmla="val 8149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 defTabSz="1072866"/>
            <a:r>
              <a:rPr lang="fr-FR" sz="1400" b="1" dirty="0" smtClean="0">
                <a:solidFill>
                  <a:schemeClr val="tx2"/>
                </a:solidFill>
              </a:rPr>
              <a:t>Phase </a:t>
            </a:r>
            <a:r>
              <a:rPr lang="fr-FR" sz="1400" b="1" dirty="0">
                <a:solidFill>
                  <a:schemeClr val="tx2"/>
                </a:solidFill>
              </a:rPr>
              <a:t>1</a:t>
            </a:r>
          </a:p>
          <a:p>
            <a:pPr defTabSz="1072866"/>
            <a:r>
              <a:rPr lang="fr-FR" sz="1400" dirty="0" smtClean="0">
                <a:solidFill>
                  <a:schemeClr val="tx2"/>
                </a:solidFill>
              </a:rPr>
              <a:t>Etude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539552" y="4337202"/>
            <a:ext cx="7992888" cy="25077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2"/>
            </a:solidFill>
            <a:prstDash val="dash"/>
            <a:miter lim="800000"/>
            <a:headEnd type="none" w="sm" len="sm"/>
            <a:tailEnd type="none" w="sm" len="sm"/>
          </a:ln>
          <a:effectLst/>
          <a:extLst/>
        </p:spPr>
        <p:txBody>
          <a:bodyPr wrap="none" lIns="107275" tIns="53639" rIns="107275" bIns="53639" anchor="ctr"/>
          <a:lstStyle/>
          <a:p>
            <a:pPr indent="206730" algn="ctr" defTabSz="1072866"/>
            <a:r>
              <a:rPr lang="fr-FR" sz="1200" b="1" dirty="0" smtClean="0">
                <a:solidFill>
                  <a:schemeClr val="tx2"/>
                </a:solidFill>
              </a:rPr>
              <a:t>Formation et transfert </a:t>
            </a:r>
            <a:r>
              <a:rPr lang="fr-FR" sz="1200" b="1" dirty="0">
                <a:solidFill>
                  <a:schemeClr val="tx2"/>
                </a:solidFill>
              </a:rPr>
              <a:t>de compétence</a:t>
            </a:r>
          </a:p>
        </p:txBody>
      </p:sp>
      <p:sp>
        <p:nvSpPr>
          <p:cNvPr id="8" name="Text Box 107"/>
          <p:cNvSpPr txBox="1">
            <a:spLocks noChangeArrowheads="1"/>
          </p:cNvSpPr>
          <p:nvPr/>
        </p:nvSpPr>
        <p:spPr bwMode="auto">
          <a:xfrm>
            <a:off x="1598348" y="2354676"/>
            <a:ext cx="2757628" cy="2824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6000" tIns="36000" rIns="36000" bIns="36000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latin typeface="+mn-lt"/>
              </a:rPr>
              <a:t>Etude de l’existant, audit, diagnostic et recensement des besoins </a:t>
            </a:r>
            <a:endParaRPr lang="fr-FR" sz="1000" dirty="0">
              <a:latin typeface="+mn-lt"/>
            </a:endParaRPr>
          </a:p>
        </p:txBody>
      </p:sp>
      <p:sp>
        <p:nvSpPr>
          <p:cNvPr id="10" name="AutoShape 2"/>
          <p:cNvSpPr>
            <a:spLocks noChangeArrowheads="1"/>
          </p:cNvSpPr>
          <p:nvPr/>
        </p:nvSpPr>
        <p:spPr bwMode="gray">
          <a:xfrm>
            <a:off x="4826468" y="1695708"/>
            <a:ext cx="3777980" cy="2520000"/>
          </a:xfrm>
          <a:prstGeom prst="homePlate">
            <a:avLst>
              <a:gd name="adj" fmla="val 8149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ffectLst/>
        </p:spPr>
        <p:txBody>
          <a:bodyPr lIns="36000" tIns="36000" rIns="36000" bIns="36000"/>
          <a:lstStyle/>
          <a:p>
            <a:pPr defTabSz="1072866"/>
            <a:r>
              <a:rPr lang="fr-FR" sz="1400" b="1" dirty="0" smtClean="0">
                <a:solidFill>
                  <a:schemeClr val="tx2"/>
                </a:solidFill>
              </a:rPr>
              <a:t>Phase 2</a:t>
            </a:r>
            <a:endParaRPr lang="fr-FR" sz="1400" b="1" dirty="0">
              <a:solidFill>
                <a:schemeClr val="tx2"/>
              </a:solidFill>
            </a:endParaRPr>
          </a:p>
          <a:p>
            <a:pPr defTabSz="1072866"/>
            <a:r>
              <a:rPr lang="fr-FR" sz="1400" dirty="0" smtClean="0">
                <a:solidFill>
                  <a:schemeClr val="tx2"/>
                </a:solidFill>
              </a:rPr>
              <a:t>Plan de communication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71600" y="2386206"/>
            <a:ext cx="504056" cy="2096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36000" tIns="36000" rIns="36000" bIns="3600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50" b="1" dirty="0" smtClean="0">
                <a:solidFill>
                  <a:srgbClr val="FFFFFF"/>
                </a:solidFill>
                <a:cs typeface="Arial" pitchFamily="34" charset="0"/>
              </a:rPr>
              <a:t>Etape 1</a:t>
            </a:r>
            <a:endParaRPr lang="fr-FR" sz="75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2" name="Text Box 107"/>
          <p:cNvSpPr txBox="1">
            <a:spLocks noChangeArrowheads="1"/>
          </p:cNvSpPr>
          <p:nvPr/>
        </p:nvSpPr>
        <p:spPr bwMode="auto">
          <a:xfrm>
            <a:off x="1567012" y="2825131"/>
            <a:ext cx="2160000" cy="2824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6000" tIns="36000" rIns="36000" bIns="36000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latin typeface="+mn-lt"/>
              </a:rPr>
              <a:t>Benchmark</a:t>
            </a:r>
            <a:endParaRPr lang="fr-FR" sz="1000" dirty="0">
              <a:latin typeface="+mn-lt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971600" y="2866989"/>
            <a:ext cx="504056" cy="2096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36000" tIns="36000" rIns="36000" bIns="3600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50" b="1" dirty="0" smtClean="0">
                <a:solidFill>
                  <a:srgbClr val="FFFFFF"/>
                </a:solidFill>
                <a:cs typeface="Arial" pitchFamily="34" charset="0"/>
              </a:rPr>
              <a:t>Etape 2</a:t>
            </a:r>
            <a:endParaRPr lang="fr-FR" sz="75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4" name="Text Box 107"/>
          <p:cNvSpPr txBox="1">
            <a:spLocks noChangeArrowheads="1"/>
          </p:cNvSpPr>
          <p:nvPr/>
        </p:nvSpPr>
        <p:spPr bwMode="auto">
          <a:xfrm>
            <a:off x="1583560" y="3278570"/>
            <a:ext cx="2160000" cy="2824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6000" tIns="36000" rIns="36000" bIns="36000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latin typeface="+mn-lt"/>
              </a:rPr>
              <a:t>Feuille de route opérationnelle </a:t>
            </a:r>
            <a:endParaRPr lang="fr-FR" sz="1000" dirty="0">
              <a:latin typeface="+mn-l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88148" y="3320428"/>
            <a:ext cx="504056" cy="2096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36000" tIns="36000" rIns="36000" bIns="3600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50" b="1" dirty="0" smtClean="0">
                <a:solidFill>
                  <a:srgbClr val="FFFFFF"/>
                </a:solidFill>
                <a:cs typeface="Arial" pitchFamily="34" charset="0"/>
              </a:rPr>
              <a:t>Etape 3</a:t>
            </a:r>
            <a:endParaRPr lang="fr-FR" sz="75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6" name="Text Box 107"/>
          <p:cNvSpPr txBox="1">
            <a:spLocks noChangeArrowheads="1"/>
          </p:cNvSpPr>
          <p:nvPr/>
        </p:nvSpPr>
        <p:spPr bwMode="auto">
          <a:xfrm>
            <a:off x="1583560" y="3739275"/>
            <a:ext cx="2863532" cy="2824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6000" tIns="36000" rIns="36000" bIns="36000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latin typeface="+mn-lt"/>
              </a:rPr>
              <a:t>Définition de l’organisation cible de la DSI</a:t>
            </a:r>
            <a:endParaRPr lang="fr-FR" sz="1000" dirty="0">
              <a:latin typeface="+mn-l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88148" y="3781133"/>
            <a:ext cx="504056" cy="2096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36000" tIns="36000" rIns="36000" bIns="3600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50" b="1" dirty="0" smtClean="0">
                <a:solidFill>
                  <a:srgbClr val="FFFFFF"/>
                </a:solidFill>
                <a:cs typeface="Arial" pitchFamily="34" charset="0"/>
              </a:rPr>
              <a:t>Etape 4</a:t>
            </a:r>
            <a:endParaRPr lang="fr-FR" sz="75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8" name="Text Box 107"/>
          <p:cNvSpPr txBox="1">
            <a:spLocks noChangeArrowheads="1"/>
          </p:cNvSpPr>
          <p:nvPr/>
        </p:nvSpPr>
        <p:spPr bwMode="auto">
          <a:xfrm>
            <a:off x="5724128" y="2344348"/>
            <a:ext cx="2719516" cy="28245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 lIns="36000" tIns="36000" rIns="36000" bIns="36000" anchor="ctr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fr-FR" sz="1000" dirty="0" smtClean="0">
                <a:latin typeface="+mn-lt"/>
              </a:rPr>
              <a:t>Plan de communication </a:t>
            </a:r>
            <a:endParaRPr lang="fr-FR" sz="1000" dirty="0">
              <a:latin typeface="+mn-lt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28716" y="2386206"/>
            <a:ext cx="504056" cy="20960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36000" tIns="36000" rIns="36000" bIns="36000" anchor="ctr" anchorCtr="0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fr-FR" sz="750" b="1" dirty="0" smtClean="0">
                <a:solidFill>
                  <a:srgbClr val="FFFFFF"/>
                </a:solidFill>
                <a:cs typeface="Arial" pitchFamily="34" charset="0"/>
              </a:rPr>
              <a:t>Etape 5</a:t>
            </a:r>
            <a:endParaRPr lang="fr-FR" sz="75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20" name="AutoShape 84"/>
          <p:cNvSpPr>
            <a:spLocks noChangeArrowheads="1"/>
          </p:cNvSpPr>
          <p:nvPr/>
        </p:nvSpPr>
        <p:spPr bwMode="auto">
          <a:xfrm>
            <a:off x="539552" y="1176647"/>
            <a:ext cx="8064896" cy="287338"/>
          </a:xfrm>
          <a:prstGeom prst="chevron">
            <a:avLst>
              <a:gd name="adj" fmla="val 85953"/>
            </a:avLst>
          </a:prstGeom>
          <a:noFill/>
          <a:ln w="12700" cap="rnd">
            <a:solidFill>
              <a:srgbClr val="F8485E"/>
            </a:solidFill>
            <a:prstDash val="solid"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/>
            <a:r>
              <a:rPr lang="fr-FR" altLang="fr-FR" sz="1200" b="1" dirty="0">
                <a:solidFill>
                  <a:srgbClr val="F8485E"/>
                </a:solidFill>
              </a:rPr>
              <a:t>Pilotage &amp; Gestion de projet</a:t>
            </a:r>
          </a:p>
        </p:txBody>
      </p:sp>
    </p:spTree>
    <p:extLst>
      <p:ext uri="{BB962C8B-B14F-4D97-AF65-F5344CB8AC3E}">
        <p14:creationId xmlns:p14="http://schemas.microsoft.com/office/powerpoint/2010/main" val="1171711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projet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19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Phase transverse - Pilotage &amp; Gestion de projet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altLang="fr-FR" sz="1100" dirty="0"/>
              <a:t>Le pilotage de projet est l’un des </a:t>
            </a:r>
            <a:r>
              <a:rPr lang="fr-FR" altLang="fr-FR" sz="1100" b="1" dirty="0"/>
              <a:t>facteurs clés</a:t>
            </a:r>
            <a:r>
              <a:rPr lang="fr-FR" altLang="fr-FR" sz="1100" dirty="0"/>
              <a:t> de son </a:t>
            </a:r>
            <a:r>
              <a:rPr lang="fr-FR" altLang="fr-FR" sz="1100" b="1" dirty="0"/>
              <a:t>succès</a:t>
            </a:r>
            <a:r>
              <a:rPr lang="fr-FR" altLang="fr-FR" sz="1100" dirty="0"/>
              <a:t>. </a:t>
            </a:r>
            <a:r>
              <a:rPr lang="fr-FR" altLang="fr-FR" sz="1100" b="1" dirty="0" smtClean="0"/>
              <a:t>Devoteam</a:t>
            </a:r>
            <a:r>
              <a:rPr lang="fr-FR" altLang="fr-FR" sz="1100" dirty="0" smtClean="0"/>
              <a:t>, </a:t>
            </a:r>
            <a:r>
              <a:rPr lang="fr-FR" altLang="fr-FR" sz="1100" dirty="0"/>
              <a:t>de part </a:t>
            </a:r>
            <a:r>
              <a:rPr lang="fr-FR" altLang="fr-FR" sz="1100" dirty="0" smtClean="0"/>
              <a:t>son </a:t>
            </a:r>
            <a:r>
              <a:rPr lang="fr-FR" altLang="fr-FR" sz="1100" dirty="0"/>
              <a:t>expérience en gestion de projets complexes, mettent l’accent sur le volet pilotage de projet et le considèrent comme la pierre angulaire de réussite.</a:t>
            </a:r>
            <a:endParaRPr lang="fr-FR" sz="11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fr-FR" altLang="fr-FR" sz="1100" b="1" dirty="0"/>
              <a:t>Notre proposition de service vous donne l’assurance </a:t>
            </a:r>
            <a:r>
              <a:rPr lang="fr-FR" altLang="fr-FR" sz="1100" dirty="0"/>
              <a:t>:</a:t>
            </a:r>
          </a:p>
          <a:p>
            <a:pPr marL="360000" algn="just">
              <a:lnSpc>
                <a:spcPct val="120000"/>
              </a:lnSpc>
            </a:pPr>
            <a:r>
              <a:rPr lang="fr-FR" altLang="fr-FR" sz="1100" dirty="0"/>
              <a:t>D’une meilleure visibilité pour les instances décisionnelles de la </a:t>
            </a:r>
            <a:r>
              <a:rPr lang="fr-FR" altLang="fr-FR" sz="1100" dirty="0" smtClean="0"/>
              <a:t>CNRPS: </a:t>
            </a:r>
            <a:r>
              <a:rPr lang="fr-FR" altLang="fr-FR" sz="1100" dirty="0"/>
              <a:t>consolidation d'une vision d'ensemble des différents travaux</a:t>
            </a:r>
          </a:p>
          <a:p>
            <a:pPr marL="360000" algn="just">
              <a:lnSpc>
                <a:spcPct val="120000"/>
              </a:lnSpc>
            </a:pPr>
            <a:r>
              <a:rPr lang="fr-FR" altLang="fr-FR" sz="1100" dirty="0"/>
              <a:t>D'une cohérence dans le phasage des projets</a:t>
            </a:r>
          </a:p>
          <a:p>
            <a:pPr marL="360000" lvl="1" indent="-179388" algn="just">
              <a:lnSpc>
                <a:spcPct val="120000"/>
              </a:lnSpc>
              <a:spcBef>
                <a:spcPct val="20000"/>
              </a:spcBef>
            </a:pPr>
            <a:r>
              <a:rPr lang="fr-FR" altLang="fr-FR" sz="1100" dirty="0"/>
              <a:t>D'une vision projet partagée par tous</a:t>
            </a:r>
          </a:p>
          <a:p>
            <a:pPr marL="360000" lvl="1" indent="-179388" algn="just">
              <a:lnSpc>
                <a:spcPct val="120000"/>
              </a:lnSpc>
              <a:spcBef>
                <a:spcPct val="20000"/>
              </a:spcBef>
            </a:pPr>
            <a:r>
              <a:rPr lang="fr-FR" altLang="fr-FR" sz="1100" dirty="0"/>
              <a:t>D'une bonne gestion de la charge de travail permettant de mieux gérer les impacts sur les délais</a:t>
            </a:r>
          </a:p>
          <a:p>
            <a:pPr marL="0" indent="0" algn="just">
              <a:lnSpc>
                <a:spcPct val="150000"/>
              </a:lnSpc>
              <a:spcBef>
                <a:spcPts val="1200"/>
              </a:spcBef>
              <a:buNone/>
            </a:pPr>
            <a:r>
              <a:rPr lang="fr-FR" altLang="fr-FR" sz="1100" b="1" dirty="0"/>
              <a:t>Notre offre permet de bénéficier à la fois d'une méthodologie éprouvée et </a:t>
            </a:r>
            <a:r>
              <a:rPr lang="fr-FR" altLang="fr-FR" sz="1100" b="1" dirty="0" smtClean="0"/>
              <a:t>d’expérience </a:t>
            </a:r>
            <a:r>
              <a:rPr lang="fr-FR" altLang="fr-FR" sz="1100" b="1" dirty="0"/>
              <a:t>d’un cabinet international notamment à travers :</a:t>
            </a:r>
          </a:p>
          <a:p>
            <a:pPr marL="180975" lvl="1" indent="-179388" algn="just">
              <a:lnSpc>
                <a:spcPct val="150000"/>
              </a:lnSpc>
              <a:spcBef>
                <a:spcPct val="20000"/>
              </a:spcBef>
            </a:pPr>
            <a:r>
              <a:rPr lang="fr-FR" altLang="fr-FR" sz="1100" dirty="0"/>
              <a:t>De </a:t>
            </a:r>
            <a:r>
              <a:rPr lang="fr-FR" altLang="fr-FR" sz="1100" b="1" dirty="0"/>
              <a:t>nombreuses références </a:t>
            </a:r>
            <a:r>
              <a:rPr lang="fr-FR" altLang="fr-FR" sz="1100" dirty="0"/>
              <a:t>en Afrique et dans le monde, </a:t>
            </a:r>
          </a:p>
          <a:p>
            <a:pPr marL="180975" lvl="1" indent="-179388" algn="just">
              <a:lnSpc>
                <a:spcPct val="150000"/>
              </a:lnSpc>
              <a:spcBef>
                <a:spcPct val="20000"/>
              </a:spcBef>
            </a:pPr>
            <a:r>
              <a:rPr lang="fr-FR" altLang="fr-FR" sz="1100" dirty="0"/>
              <a:t>D’une </a:t>
            </a:r>
            <a:r>
              <a:rPr lang="fr-FR" altLang="fr-FR" sz="1100" b="1" dirty="0"/>
              <a:t>équipe habituée </a:t>
            </a:r>
            <a:r>
              <a:rPr lang="fr-FR" altLang="fr-FR" sz="1100" dirty="0"/>
              <a:t>à la gestion de projets complexes.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037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Préambule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2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Le présent document constitue la réponse technique de Devoteam Management Consulting </a:t>
            </a:r>
            <a:r>
              <a:rPr lang="fr-FR" dirty="0" smtClean="0"/>
              <a:t>à </a:t>
            </a:r>
            <a:r>
              <a:rPr lang="fr-FR" dirty="0"/>
              <a:t>l’appel d’offres « L’élaboration du Schéma Directeur du Système d’Information de la </a:t>
            </a:r>
            <a:r>
              <a:rPr lang="fr-FR" dirty="0" smtClean="0"/>
              <a:t>CNRPS </a:t>
            </a:r>
            <a:r>
              <a:rPr lang="fr-FR" dirty="0"/>
              <a:t>pour la période </a:t>
            </a:r>
            <a:r>
              <a:rPr lang="fr-FR" dirty="0" smtClean="0"/>
              <a:t>2018-2021</a:t>
            </a:r>
            <a:r>
              <a:rPr lang="fr-FR" dirty="0"/>
              <a:t> ». </a:t>
            </a:r>
            <a:endParaRPr lang="fr-FR" dirty="0" smtClean="0"/>
          </a:p>
          <a:p>
            <a:endParaRPr lang="fr-FR" dirty="0"/>
          </a:p>
          <a:p>
            <a:r>
              <a:rPr lang="fr-FR" dirty="0"/>
              <a:t>Pour tout renseignement complémentaire, </a:t>
            </a:r>
            <a:r>
              <a:rPr lang="fr-FR" dirty="0" smtClean="0"/>
              <a:t>vos interlocuteurs </a:t>
            </a:r>
            <a:r>
              <a:rPr lang="fr-FR" dirty="0"/>
              <a:t>privilégiés se tiennent à votre disposition:</a:t>
            </a:r>
          </a:p>
          <a:p>
            <a:endParaRPr lang="fr-F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87624" y="2715766"/>
            <a:ext cx="6861469" cy="957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71450" lvl="0" indent="-171450">
              <a:lnSpc>
                <a:spcPct val="90000"/>
              </a:lnSpc>
              <a:spcBef>
                <a:spcPct val="50000"/>
              </a:spcBef>
              <a:buClr>
                <a:srgbClr val="00729D"/>
              </a:buClr>
              <a:defRPr/>
            </a:pPr>
            <a:r>
              <a:rPr lang="fr-FR" sz="1200" b="1" kern="0" noProof="0" dirty="0" err="1">
                <a:solidFill>
                  <a:srgbClr val="56555A"/>
                </a:solidFill>
                <a:latin typeface="+mj-lt"/>
              </a:rPr>
              <a:t>Nizar</a:t>
            </a:r>
            <a:r>
              <a:rPr lang="fr-FR" sz="1200" b="1" kern="0" noProof="0" dirty="0">
                <a:solidFill>
                  <a:srgbClr val="56555A"/>
                </a:solidFill>
                <a:latin typeface="+mj-lt"/>
              </a:rPr>
              <a:t> ALAYA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</a:rPr>
              <a:t>, Directeur</a:t>
            </a:r>
            <a:r>
              <a:rPr kumimoji="0" lang="fr-FR" sz="1200" b="0" i="0" u="none" strike="noStrike" kern="0" cap="none" spc="0" normalizeH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</a:rPr>
              <a:t> Associé, </a:t>
            </a:r>
            <a:r>
              <a:rPr kumimoji="0" lang="fr-FR" sz="1200" b="0" i="0" u="none" strike="noStrike" kern="0" cap="none" spc="0" normalizeH="0" noProof="0" dirty="0" err="1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</a:rPr>
              <a:t>Devoteam</a:t>
            </a:r>
            <a:r>
              <a:rPr kumimoji="0" lang="fr-FR" sz="1200" b="0" i="0" u="none" strike="noStrike" kern="0" cap="none" spc="0" normalizeH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</a:rPr>
              <a:t> Management Consulting, Tunis, Tunisie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56555A"/>
              </a:solidFill>
              <a:effectLst/>
              <a:uLnTx/>
              <a:uFillTx/>
              <a:latin typeface="+mj-lt"/>
            </a:endParaRPr>
          </a:p>
          <a:p>
            <a:pPr marL="171450" lvl="0" indent="-171450">
              <a:lnSpc>
                <a:spcPct val="90000"/>
              </a:lnSpc>
              <a:spcBef>
                <a:spcPct val="50000"/>
              </a:spcBef>
              <a:buClr>
                <a:srgbClr val="00729D"/>
              </a:buClr>
              <a:defRPr/>
            </a:pPr>
            <a:r>
              <a:rPr kumimoji="0" lang="fr-FR" sz="1600" b="0" i="0" u="none" strike="noStrike" kern="0" cap="none" spc="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sym typeface="Webdings" pitchFamily="18" charset="2"/>
              </a:rPr>
              <a:t>		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: </a:t>
            </a:r>
            <a:r>
              <a:rPr lang="fr-FR" sz="1200" kern="0" noProof="0" dirty="0">
                <a:solidFill>
                  <a:srgbClr val="56555A"/>
                </a:solidFill>
                <a:latin typeface="+mj-lt"/>
                <a:sym typeface="Wingdings" pitchFamily="2" charset="2"/>
              </a:rPr>
              <a:t>00 216 29 929 809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56555A"/>
              </a:solidFill>
              <a:effectLst/>
              <a:uLnTx/>
              <a:uFillTx/>
              <a:latin typeface="+mj-lt"/>
            </a:endParaRPr>
          </a:p>
          <a:p>
            <a:pPr marL="171450" marR="0" lvl="0" indent="-171450" defTabSz="914400" eaLnBrk="1" fontAlgn="auto" latinLnBrk="0" hangingPunct="1">
              <a:lnSpc>
                <a:spcPct val="90000"/>
              </a:lnSpc>
              <a:spcBef>
                <a:spcPct val="50000"/>
              </a:spcBef>
              <a:spcAft>
                <a:spcPts val="0"/>
              </a:spcAft>
              <a:buClr>
                <a:srgbClr val="00729D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		</a:t>
            </a: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  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:</a:t>
            </a:r>
            <a:r>
              <a:rPr kumimoji="0" lang="fr-FR" sz="900" b="0" i="0" u="none" strike="noStrike" kern="0" cap="none" spc="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  </a:t>
            </a:r>
            <a:r>
              <a:rPr lang="fr-FR" sz="1200" u="sng" kern="0" noProof="0" dirty="0" err="1">
                <a:solidFill>
                  <a:srgbClr val="56555A"/>
                </a:solidFill>
                <a:latin typeface="+mj-lt"/>
                <a:sym typeface="Wingdings" pitchFamily="2" charset="2"/>
              </a:rPr>
              <a:t>nizar.alaya</a:t>
            </a:r>
            <a:r>
              <a:rPr lang="fr-FR" sz="1200" u="sng" kern="0" dirty="0">
                <a:solidFill>
                  <a:srgbClr val="56555A"/>
                </a:solidFill>
                <a:latin typeface="+mj-lt"/>
                <a:sym typeface="Wingdings" pitchFamily="2" charset="2"/>
              </a:rPr>
              <a:t>@devoteam.com</a:t>
            </a:r>
            <a:r>
              <a:rPr lang="fr-FR" sz="1200" kern="0" dirty="0">
                <a:solidFill>
                  <a:srgbClr val="56555A"/>
                </a:solidFill>
                <a:latin typeface="+mj-lt"/>
                <a:sym typeface="Wingdings" pitchFamily="2" charset="2"/>
              </a:rPr>
              <a:t>	</a:t>
            </a:r>
            <a:r>
              <a:rPr kumimoji="0" lang="fr-FR" sz="1200" b="0" i="0" u="none" strike="noStrike" kern="0" cap="none" spc="0" normalizeH="0" baseline="0" noProof="0" dirty="0">
                <a:ln>
                  <a:noFill/>
                </a:ln>
                <a:solidFill>
                  <a:srgbClr val="56555A"/>
                </a:solidFill>
                <a:effectLst/>
                <a:uLnTx/>
                <a:uFillTx/>
                <a:latin typeface="+mj-lt"/>
                <a:sym typeface="Wingdings" pitchFamily="2" charset="2"/>
              </a:rPr>
              <a:t>		</a:t>
            </a:r>
            <a:endParaRPr kumimoji="0" lang="fr-FR" sz="1200" b="0" i="0" u="none" strike="noStrike" kern="0" cap="none" spc="0" normalizeH="0" baseline="0" noProof="0" dirty="0">
              <a:ln>
                <a:noFill/>
              </a:ln>
              <a:solidFill>
                <a:srgbClr val="56555A"/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04603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projet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20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Phase transverse - Pilotage &amp; Gestion de projet</a:t>
            </a:r>
          </a:p>
          <a:p>
            <a:endParaRPr lang="fr-F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831" y="1016001"/>
            <a:ext cx="3094017" cy="1817857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>
                <a:cs typeface="Calibri" pitchFamily="34" charset="0"/>
              </a:rPr>
              <a:t>Etre garant de l’assurance qualité du projet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>
                <a:cs typeface="Calibri" pitchFamily="34" charset="0"/>
              </a:rPr>
              <a:t>Faciliter la prise de décision par les instances de gouvernance projet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>
                <a:cs typeface="Calibri" pitchFamily="34" charset="0"/>
              </a:rPr>
              <a:t>Anticiper les difficulté par une gestion maîtrisée des </a:t>
            </a:r>
            <a:r>
              <a:rPr lang="fr-FR" sz="900" dirty="0" smtClean="0">
                <a:cs typeface="Calibri" pitchFamily="34" charset="0"/>
              </a:rPr>
              <a:t>risques</a:t>
            </a:r>
            <a:endParaRPr lang="fr-FR" sz="900" dirty="0">
              <a:cs typeface="Calibri" pitchFamily="34" charset="0"/>
            </a:endParaRP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280172" y="1016002"/>
            <a:ext cx="5756324" cy="3715988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95250" lvl="1" indent="-95250" algn="just" fontAlgn="base">
              <a:spcBef>
                <a:spcPts val="300"/>
              </a:spcBef>
              <a:buClr>
                <a:schemeClr val="accent3"/>
              </a:buClr>
              <a:buSzPct val="150000"/>
              <a:defRPr/>
            </a:pPr>
            <a:r>
              <a:rPr lang="fr-FR" sz="950" b="1" dirty="0">
                <a:ea typeface="PMingLiU" charset="0"/>
                <a:cs typeface="Arial" charset="0"/>
              </a:rPr>
              <a:t>Pilotage du projet :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Piloter les objectifs prédéfinis et coordonner les différentes actions projet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Mobiliser les acteurs clés et optimiser l'allocation de ressources critiques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Maîtriser les plannings de réalisation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Compiler l’ensemble des éléments et des données concernant le projet</a:t>
            </a:r>
          </a:p>
          <a:p>
            <a:pPr marL="95250" lvl="1" indent="-95250" algn="just" fontAlgn="base">
              <a:spcBef>
                <a:spcPts val="300"/>
              </a:spcBef>
              <a:buClr>
                <a:schemeClr val="accent3"/>
              </a:buClr>
              <a:buSzPct val="150000"/>
              <a:defRPr/>
            </a:pPr>
            <a:r>
              <a:rPr lang="fr-FR" sz="950" b="1" dirty="0">
                <a:ea typeface="PMingLiU" charset="0"/>
                <a:cs typeface="Arial" charset="0"/>
              </a:rPr>
              <a:t>Suivi des risques projet :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Identifier les risques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Analyser la criticité risques et priorisation de ces risques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Alerter et suivre les risques encourus</a:t>
            </a:r>
          </a:p>
          <a:p>
            <a:pPr marL="95250" lvl="1" indent="-95250" algn="just" fontAlgn="base">
              <a:spcBef>
                <a:spcPts val="300"/>
              </a:spcBef>
              <a:buClr>
                <a:schemeClr val="accent3"/>
              </a:buClr>
              <a:buSzPct val="150000"/>
              <a:defRPr/>
            </a:pPr>
            <a:r>
              <a:rPr lang="fr-FR" sz="950" b="1" dirty="0">
                <a:ea typeface="PMingLiU" charset="0"/>
                <a:cs typeface="Arial" charset="0"/>
              </a:rPr>
              <a:t>Suivi des livrables :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Suivre la réalisation des livrables et les étapes de prise de décision/validation des livrables</a:t>
            </a:r>
          </a:p>
          <a:p>
            <a:pPr marL="95250" lvl="1" indent="-95250" algn="just" fontAlgn="base">
              <a:spcBef>
                <a:spcPts val="300"/>
              </a:spcBef>
              <a:buClr>
                <a:schemeClr val="accent3"/>
              </a:buClr>
              <a:buSzPct val="150000"/>
              <a:defRPr/>
            </a:pPr>
            <a:r>
              <a:rPr lang="fr-FR" sz="950" b="1" dirty="0">
                <a:ea typeface="PMingLiU" charset="0"/>
                <a:cs typeface="Arial" charset="0"/>
              </a:rPr>
              <a:t>Préparation des comités de suivi/pilotage :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Organiser des comités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Produire des tableaux de bord pour le suivi de l’avancement projet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Diffuser les comptes rendus synthétiques des comités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Mettre à jour l’ensemble des outils de suivi</a:t>
            </a:r>
          </a:p>
        </p:txBody>
      </p:sp>
      <p:sp>
        <p:nvSpPr>
          <p:cNvPr id="8" name="Rectangle 7"/>
          <p:cNvSpPr/>
          <p:nvPr/>
        </p:nvSpPr>
        <p:spPr>
          <a:xfrm>
            <a:off x="109831" y="3147813"/>
            <a:ext cx="3094017" cy="158417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>
                <a:cs typeface="Calibri" pitchFamily="34" charset="0"/>
              </a:rPr>
              <a:t>Etat d’avancement du projet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>
                <a:cs typeface="Calibri" pitchFamily="34" charset="0"/>
              </a:rPr>
              <a:t>Comptes rendus des entretiens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>
                <a:cs typeface="Calibri" pitchFamily="34" charset="0"/>
              </a:rPr>
              <a:t>Support de présentation des différents comités</a:t>
            </a:r>
          </a:p>
          <a:p>
            <a:pPr marL="0" lvl="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endParaRPr lang="fr-FR" sz="900" dirty="0"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782352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 algn="just">
              <a:spcBef>
                <a:spcPts val="300"/>
              </a:spcBef>
              <a:buClr>
                <a:schemeClr val="accent3"/>
              </a:buClr>
              <a:buSzPct val="150000"/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Objectifs</a:t>
            </a:r>
            <a:endParaRPr lang="fr-FR" sz="1000" b="1" dirty="0">
              <a:ea typeface="PMingLiU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63" y="2931790"/>
            <a:ext cx="83548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Livrables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22330" y="813361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80975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Principaux travaux menés </a:t>
            </a:r>
          </a:p>
        </p:txBody>
      </p:sp>
    </p:spTree>
    <p:extLst>
      <p:ext uri="{BB962C8B-B14F-4D97-AF65-F5344CB8AC3E}">
        <p14:creationId xmlns:p14="http://schemas.microsoft.com/office/powerpoint/2010/main" val="37032039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projet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21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Phase </a:t>
            </a:r>
            <a:r>
              <a:rPr lang="fr-FR" dirty="0" smtClean="0"/>
              <a:t>Etude </a:t>
            </a:r>
            <a:r>
              <a:rPr lang="fr-FR" dirty="0"/>
              <a:t>- </a:t>
            </a:r>
            <a:r>
              <a:rPr lang="fr-FR" dirty="0" smtClean="0"/>
              <a:t>Etape </a:t>
            </a:r>
            <a:r>
              <a:rPr lang="fr-FR" dirty="0"/>
              <a:t>1 :  Etude de l’existant, audit, </a:t>
            </a:r>
            <a:r>
              <a:rPr lang="fr-FR" dirty="0" smtClean="0"/>
              <a:t>diagnostic</a:t>
            </a:r>
            <a:endParaRPr lang="fr-FR" dirty="0"/>
          </a:p>
          <a:p>
            <a:endParaRPr lang="fr-F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831" y="1016001"/>
            <a:ext cx="3094017" cy="1817857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 </a:t>
            </a:r>
            <a:endParaRPr lang="fr-FR" sz="900" dirty="0">
              <a:cs typeface="Calibri" pitchFamily="34" charset="0"/>
            </a:endParaRP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280172" y="1016002"/>
            <a:ext cx="5756324" cy="3715988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95250" lvl="1" indent="-95250" algn="just">
              <a:spcBef>
                <a:spcPts val="300"/>
              </a:spcBef>
              <a:buClr>
                <a:schemeClr val="accent3"/>
              </a:buClr>
              <a:buSzPct val="150000"/>
            </a:pPr>
            <a:endParaRPr lang="fr-FR" sz="200" b="1" dirty="0" smtClean="0">
              <a:ea typeface="PMingLiU" charset="0"/>
              <a:cs typeface="Arial" charset="0"/>
            </a:endParaRPr>
          </a:p>
          <a:p>
            <a:pPr marL="95250" lvl="1" indent="-95250" algn="just">
              <a:spcBef>
                <a:spcPts val="300"/>
              </a:spcBef>
              <a:buClr>
                <a:schemeClr val="accent3"/>
              </a:buClr>
              <a:buSzPct val="150000"/>
            </a:pPr>
            <a:r>
              <a:rPr lang="fr-FR" sz="950" b="1" dirty="0" smtClean="0">
                <a:ea typeface="PMingLiU" charset="0"/>
                <a:cs typeface="Arial" charset="0"/>
              </a:rPr>
              <a:t>Analyse fonctionnelle du système d’information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Comprendre les orientations stratégiques de la CNRPS pour les intégrer dans la stratégie du système d’information de la caisse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Effectuer un diagnostic de l’existant auprès de toutes les directions et les centres régionaux</a:t>
            </a:r>
            <a:r>
              <a:rPr lang="fr-FR" sz="900" dirty="0" smtClean="0">
                <a:cs typeface="Calibri" pitchFamily="34" charset="0"/>
              </a:rPr>
              <a:t> 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 smtClean="0">
                <a:cs typeface="Calibri" pitchFamily="34" charset="0"/>
              </a:rPr>
              <a:t>Dresser un état des lieux;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 smtClean="0">
                <a:cs typeface="Calibri" pitchFamily="34" charset="0"/>
              </a:rPr>
              <a:t>Analyser les forces et les faiblesses au regard de l’état des lieux et des besoins futurs du métier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 smtClean="0">
                <a:cs typeface="Calibri" pitchFamily="34" charset="0"/>
              </a:rPr>
              <a:t>Rencontrer et dialoguer avec les différents interlocuteurs et effectuer la collecte des données 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 smtClean="0">
                <a:cs typeface="Calibri" pitchFamily="34" charset="0"/>
              </a:rPr>
              <a:t>Faire un bilan 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 smtClean="0">
                <a:cs typeface="Calibri" pitchFamily="34" charset="0"/>
              </a:rPr>
              <a:t>Analyser </a:t>
            </a:r>
            <a:endParaRPr lang="fr-FR" sz="900" dirty="0" smtClean="0">
              <a:cs typeface="Calibri" pitchFamily="34" charset="0"/>
            </a:endParaRPr>
          </a:p>
          <a:p>
            <a:pPr marL="95250" lvl="1" indent="-95250" algn="just">
              <a:spcBef>
                <a:spcPts val="300"/>
              </a:spcBef>
              <a:buClr>
                <a:schemeClr val="tx1"/>
              </a:buClr>
              <a:buSzPct val="150000"/>
            </a:pPr>
            <a:r>
              <a:rPr lang="fr-FR" sz="950" b="1" dirty="0" smtClean="0">
                <a:ea typeface="PMingLiU" charset="0"/>
                <a:cs typeface="Arial" charset="0"/>
              </a:rPr>
              <a:t>Analyse de la fonction informatique </a:t>
            </a:r>
            <a:endParaRPr lang="fr-FR" sz="950" dirty="0" smtClean="0">
              <a:ea typeface="PMingLiU" charset="0"/>
              <a:cs typeface="Arial" charset="0"/>
            </a:endParaRP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L’étude doit en particulier comporter : </a:t>
            </a:r>
            <a:endParaRPr lang="fr-FR" sz="950" dirty="0">
              <a:cs typeface="Calibri" pitchFamily="34" charset="0"/>
            </a:endParaRP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 smtClean="0">
                <a:cs typeface="Calibri" pitchFamily="34" charset="0"/>
              </a:rPr>
              <a:t>Etude de l’organisation de l’entité qui gère la fonction informatique 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 smtClean="0">
                <a:cs typeface="Calibri" pitchFamily="34" charset="0"/>
              </a:rPr>
              <a:t>Etude des processus de gestion de la fonction informatique et de la capacité à répondre aux exigences des utilisateurs </a:t>
            </a:r>
          </a:p>
          <a:p>
            <a:pPr marL="0" lvl="1" algn="just" fontAlgn="base">
              <a:spcBef>
                <a:spcPts val="300"/>
              </a:spcBef>
              <a:spcAft>
                <a:spcPct val="0"/>
              </a:spcAft>
              <a:buClr>
                <a:schemeClr val="tx1"/>
              </a:buClr>
              <a:buSzPct val="150000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b="1" dirty="0">
                <a:ea typeface="PMingLiU" charset="0"/>
                <a:cs typeface="Arial" charset="0"/>
              </a:rPr>
              <a:t>Analyse de la fonction informatique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Identifier les besoins, </a:t>
            </a:r>
            <a:endParaRPr lang="fr-FR" sz="950" dirty="0" smtClean="0">
              <a:cs typeface="Calibri" pitchFamily="34" charset="0"/>
            </a:endParaRP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Faire </a:t>
            </a:r>
            <a:r>
              <a:rPr lang="fr-FR" sz="950" dirty="0">
                <a:cs typeface="Calibri" pitchFamily="34" charset="0"/>
              </a:rPr>
              <a:t>ressortir les manquements, les points d’amélioration pour la mise en perspective des besoins, </a:t>
            </a:r>
            <a:endParaRPr lang="fr-FR" sz="950" dirty="0" smtClean="0">
              <a:cs typeface="Calibri" pitchFamily="34" charset="0"/>
            </a:endParaRP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les </a:t>
            </a:r>
            <a:r>
              <a:rPr lang="fr-FR" sz="950" dirty="0">
                <a:cs typeface="Calibri" pitchFamily="34" charset="0"/>
              </a:rPr>
              <a:t>identifier dans un premier temps comme besoins puis comme axes d’orientation 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endParaRPr lang="fr-FR" sz="850" dirty="0"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831" y="3147813"/>
            <a:ext cx="3094017" cy="158417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PV lancement de la mission en adaptation avec le plan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Assurance Qualité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Rapport de l’analyse fonctionnelle (cartographie du système actuel et des flux des données, diagnostic sur l’architecture fonctionnelle, analyse critique de l’existant, synthèse des besoins exprimés)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Rapport de l’organisation et des processus de gestion de ka fonction informatique </a:t>
            </a:r>
            <a:endParaRPr lang="fr-FR" sz="900" dirty="0"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782352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 algn="just">
              <a:spcBef>
                <a:spcPts val="300"/>
              </a:spcBef>
              <a:buClr>
                <a:schemeClr val="accent3"/>
              </a:buClr>
              <a:buSzPct val="150000"/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Objectifs</a:t>
            </a:r>
            <a:endParaRPr lang="fr-FR" sz="1000" b="1" dirty="0">
              <a:ea typeface="PMingLiU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63" y="2931790"/>
            <a:ext cx="83548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Livrables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22330" y="813361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80975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Principaux travaux menés </a:t>
            </a:r>
          </a:p>
        </p:txBody>
      </p:sp>
    </p:spTree>
    <p:extLst>
      <p:ext uri="{BB962C8B-B14F-4D97-AF65-F5344CB8AC3E}">
        <p14:creationId xmlns:p14="http://schemas.microsoft.com/office/powerpoint/2010/main" val="24767205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projet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22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Phase Etude - </a:t>
            </a:r>
            <a:r>
              <a:rPr lang="fr-FR" dirty="0" smtClean="0"/>
              <a:t>Etape </a:t>
            </a:r>
            <a:r>
              <a:rPr lang="fr-FR" dirty="0"/>
              <a:t>2 :  Benchmark</a:t>
            </a:r>
          </a:p>
          <a:p>
            <a:endParaRPr lang="fr-F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831" y="1016001"/>
            <a:ext cx="3094017" cy="1817857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Définir des critères d’évaluation de la performance et de réaliser l’étude comparative dans le secteur des caisses de retraite.  </a:t>
            </a:r>
            <a:endParaRPr lang="fr-FR" sz="900" dirty="0">
              <a:cs typeface="Calibri" pitchFamily="34" charset="0"/>
            </a:endParaRP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280172" y="1016002"/>
            <a:ext cx="5756324" cy="3715988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95250" lvl="1" indent="-95250" algn="just">
              <a:spcBef>
                <a:spcPts val="300"/>
              </a:spcBef>
              <a:buClr>
                <a:schemeClr val="accent3"/>
              </a:buClr>
              <a:buSzPct val="150000"/>
            </a:pPr>
            <a:endParaRPr lang="fr-FR" sz="200" b="1" dirty="0" smtClean="0">
              <a:ea typeface="PMingLiU" charset="0"/>
              <a:cs typeface="Arial" charset="0"/>
            </a:endParaRPr>
          </a:p>
          <a:p>
            <a:pPr marL="95250" lvl="1" indent="-95250" algn="just">
              <a:spcBef>
                <a:spcPts val="300"/>
              </a:spcBef>
              <a:buClr>
                <a:schemeClr val="accent3"/>
              </a:buClr>
              <a:buSzPct val="150000"/>
            </a:pPr>
            <a:r>
              <a:rPr lang="fr-FR" sz="950" b="1" dirty="0" smtClean="0">
                <a:ea typeface="PMingLiU" charset="0"/>
                <a:cs typeface="Arial" charset="0"/>
              </a:rPr>
              <a:t>Evaluation et Benchmark 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Effectuer une analyse comparative avec des organismes à l’</a:t>
            </a:r>
            <a:r>
              <a:rPr lang="fr-FR" sz="950" dirty="0">
                <a:cs typeface="Calibri" pitchFamily="34" charset="0"/>
              </a:rPr>
              <a:t>é</a:t>
            </a:r>
            <a:r>
              <a:rPr lang="fr-FR" sz="950" dirty="0" smtClean="0">
                <a:cs typeface="Calibri" pitchFamily="34" charset="0"/>
              </a:rPr>
              <a:t>chelle international, à faire une évaluation et proposer des recommandations lors de la définition de la cible </a:t>
            </a:r>
            <a:endParaRPr lang="fr-FR" sz="900" dirty="0" smtClean="0"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831" y="3147813"/>
            <a:ext cx="3094017" cy="158417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 Rapport d’analyse comparative d’évaluation </a:t>
            </a:r>
            <a:endParaRPr lang="fr-FR" sz="900" dirty="0"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782352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 algn="just">
              <a:spcBef>
                <a:spcPts val="300"/>
              </a:spcBef>
              <a:buClr>
                <a:schemeClr val="accent3"/>
              </a:buClr>
              <a:buSzPct val="150000"/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Objectifs</a:t>
            </a:r>
            <a:endParaRPr lang="fr-FR" sz="1000" b="1" dirty="0">
              <a:ea typeface="PMingLiU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63" y="2931790"/>
            <a:ext cx="83548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Livrables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22330" y="813361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80975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Principaux travaux menés </a:t>
            </a:r>
          </a:p>
        </p:txBody>
      </p:sp>
    </p:spTree>
    <p:extLst>
      <p:ext uri="{BB962C8B-B14F-4D97-AF65-F5344CB8AC3E}">
        <p14:creationId xmlns:p14="http://schemas.microsoft.com/office/powerpoint/2010/main" val="2615854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méthodologique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23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Phase Etude - </a:t>
            </a:r>
            <a:r>
              <a:rPr lang="fr-FR" dirty="0" smtClean="0"/>
              <a:t>Etape </a:t>
            </a:r>
            <a:r>
              <a:rPr lang="fr-FR" dirty="0"/>
              <a:t>3 :  Feuille de route opérationnelle </a:t>
            </a:r>
          </a:p>
          <a:p>
            <a:endParaRPr lang="fr-F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831" y="1016001"/>
            <a:ext cx="3094017" cy="1817857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 </a:t>
            </a:r>
            <a:endParaRPr lang="fr-FR" sz="900" dirty="0">
              <a:cs typeface="Calibri" pitchFamily="34" charset="0"/>
            </a:endParaRP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280172" y="1016002"/>
            <a:ext cx="5756324" cy="3715988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95250" lvl="1" indent="-95250" algn="just">
              <a:spcBef>
                <a:spcPts val="300"/>
              </a:spcBef>
              <a:buClr>
                <a:schemeClr val="accent3"/>
              </a:buClr>
              <a:buSzPct val="150000"/>
            </a:pPr>
            <a:endParaRPr lang="fr-FR" sz="200" b="1" dirty="0" smtClean="0">
              <a:ea typeface="PMingLiU" charset="0"/>
              <a:cs typeface="Arial" charset="0"/>
            </a:endParaRPr>
          </a:p>
          <a:p>
            <a:pPr marL="95250" lvl="1" indent="-95250" algn="just">
              <a:spcBef>
                <a:spcPts val="300"/>
              </a:spcBef>
              <a:buClr>
                <a:schemeClr val="accent3"/>
              </a:buClr>
              <a:buSzPct val="150000"/>
            </a:pPr>
            <a:r>
              <a:rPr lang="fr-FR" sz="950" b="1" dirty="0" smtClean="0">
                <a:ea typeface="PMingLiU" charset="0"/>
                <a:cs typeface="Arial" charset="0"/>
              </a:rPr>
              <a:t>Définition de la cible pour le nouveau système d’information de la CNRPS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Analyse des orientations stratégiques de la caisse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Analyse de l’existant et analyse des besoins dégagés lors de l’étape précédente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>
                <a:cs typeface="Calibri" pitchFamily="34" charset="0"/>
              </a:rPr>
              <a:t>Décrire le système d’information cible à l’aide des outils de cartographie 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>
                <a:cs typeface="Calibri" pitchFamily="34" charset="0"/>
              </a:rPr>
              <a:t>Mettre </a:t>
            </a:r>
            <a:r>
              <a:rPr lang="fr-FR" sz="850" dirty="0" smtClean="0">
                <a:cs typeface="Calibri" pitchFamily="34" charset="0"/>
              </a:rPr>
              <a:t>à niveau et moderniser l’infrastructure 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 smtClean="0">
                <a:cs typeface="Calibri" pitchFamily="34" charset="0"/>
              </a:rPr>
              <a:t>Définir les outils décisionnels, des indicateurs de performance et des tableaux de bord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 smtClean="0">
                <a:cs typeface="Calibri" pitchFamily="34" charset="0"/>
              </a:rPr>
              <a:t>Etablir les architectures fonctionnelles détaillées 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 smtClean="0">
                <a:cs typeface="Calibri" pitchFamily="34" charset="0"/>
              </a:rPr>
              <a:t>Etablir les architectures applicatives de chaque niveau 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850" dirty="0" smtClean="0">
                <a:cs typeface="Calibri" pitchFamily="34" charset="0"/>
              </a:rPr>
              <a:t>Faire le choix sur les orientations de mise en œuvre du futur SI selon les scénarii préconisés </a:t>
            </a:r>
          </a:p>
          <a:p>
            <a:pPr marL="95250" lvl="1" indent="-95250" algn="just" fontAlgn="base">
              <a:spcBef>
                <a:spcPts val="300"/>
              </a:spcBef>
              <a:spcAft>
                <a:spcPct val="0"/>
              </a:spcAft>
              <a:buClr>
                <a:schemeClr val="accent3"/>
              </a:buClr>
              <a:buSzPct val="150000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b="1" dirty="0" smtClean="0">
                <a:ea typeface="PMingLiU" charset="0"/>
                <a:cs typeface="Arial" charset="0"/>
              </a:rPr>
              <a:t>Définition d’un plan d’action opérationnel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Mise en œuvre d’une gouvernance permettant de tracer une stratégie et d’émettre des consignes qui s’aligne avec les choix </a:t>
            </a:r>
            <a:r>
              <a:rPr lang="fr-FR" sz="950" dirty="0" smtClean="0">
                <a:cs typeface="Calibri" pitchFamily="34" charset="0"/>
              </a:rPr>
              <a:t>stratégiques </a:t>
            </a:r>
            <a:r>
              <a:rPr lang="fr-FR" sz="950" dirty="0">
                <a:cs typeface="Calibri" pitchFamily="34" charset="0"/>
              </a:rPr>
              <a:t>de la caisse </a:t>
            </a:r>
            <a:endParaRPr lang="fr-FR" sz="950" dirty="0" smtClean="0">
              <a:cs typeface="Calibri" pitchFamily="34" charset="0"/>
            </a:endParaRP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Création d’une démarche processus et définition des caractéristiques organisationnelles, fonctionnelles, applicatives et techniques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Définition de la cible, identification et évaluation des scénarios d’évolution calendrier, complexité, charges humains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Définir les orientations en termes d’infrastructures et de télécommunications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Planification des portefeuilles de projets à conduire (budget, délais et rapidité de dépliement et de réalisation, ..) pour faire évoluer le SI initial vers le SI cible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Détail des ressources à mobiliser et l’investissement à allouer </a:t>
            </a:r>
            <a:endParaRPr lang="fr-FR" sz="950" dirty="0">
              <a:cs typeface="Calibri" pitchFamily="34" charset="0"/>
            </a:endParaRPr>
          </a:p>
          <a:p>
            <a:pPr marL="95250" lvl="1" indent="-95250" algn="just" fontAlgn="base">
              <a:spcBef>
                <a:spcPts val="300"/>
              </a:spcBef>
              <a:spcAft>
                <a:spcPct val="0"/>
              </a:spcAft>
              <a:buClr>
                <a:schemeClr val="accent3"/>
              </a:buClr>
              <a:buSzPct val="150000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endParaRPr lang="fr-FR" sz="950" b="1" dirty="0">
              <a:ea typeface="PMingLiU" charset="0"/>
              <a:cs typeface="Arial" charset="0"/>
            </a:endParaRPr>
          </a:p>
          <a:p>
            <a:pPr marL="457200" lvl="2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endParaRPr lang="fr-FR" sz="850" dirty="0"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831" y="3147813"/>
            <a:ext cx="3094017" cy="158417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Rapport stratégique et un plan de déploiement et de mise en œuvre du schéma directeur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Cartographie complète cible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Un macro planning prévisionnel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>
                <a:cs typeface="Calibri" pitchFamily="34" charset="0"/>
              </a:rPr>
              <a:t>P</a:t>
            </a:r>
            <a:r>
              <a:rPr lang="fr-FR" sz="900" dirty="0" smtClean="0">
                <a:cs typeface="Calibri" pitchFamily="34" charset="0"/>
              </a:rPr>
              <a:t>rérequis à mettre en place en terme d’organisation, d’infrastructure, de méthode et de compétence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>
                <a:cs typeface="Calibri" pitchFamily="34" charset="0"/>
              </a:rPr>
              <a:t>A</a:t>
            </a:r>
            <a:r>
              <a:rPr lang="fr-FR" sz="900" dirty="0" smtClean="0">
                <a:cs typeface="Calibri" pitchFamily="34" charset="0"/>
              </a:rPr>
              <a:t>rchitecture cible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Synthèse de l’étape et un tableau de bord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Plan d’action qui défini les projets à exécuter </a:t>
            </a:r>
          </a:p>
        </p:txBody>
      </p:sp>
      <p:sp>
        <p:nvSpPr>
          <p:cNvPr id="9" name="Rectangle 8"/>
          <p:cNvSpPr/>
          <p:nvPr/>
        </p:nvSpPr>
        <p:spPr>
          <a:xfrm>
            <a:off x="179512" y="782352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 algn="just">
              <a:spcBef>
                <a:spcPts val="300"/>
              </a:spcBef>
              <a:buClr>
                <a:schemeClr val="accent3"/>
              </a:buClr>
              <a:buSzPct val="150000"/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Objectifs</a:t>
            </a:r>
            <a:endParaRPr lang="fr-FR" sz="1000" b="1" dirty="0">
              <a:ea typeface="PMingLiU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63" y="2931790"/>
            <a:ext cx="83548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Livrables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22330" y="813361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80975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Principaux travaux menés </a:t>
            </a:r>
          </a:p>
        </p:txBody>
      </p:sp>
    </p:spTree>
    <p:extLst>
      <p:ext uri="{BB962C8B-B14F-4D97-AF65-F5344CB8AC3E}">
        <p14:creationId xmlns:p14="http://schemas.microsoft.com/office/powerpoint/2010/main" val="74145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projet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24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Phase Etude - </a:t>
            </a:r>
            <a:r>
              <a:rPr lang="fr-FR" dirty="0" smtClean="0"/>
              <a:t>Etape </a:t>
            </a:r>
            <a:r>
              <a:rPr lang="fr-FR" dirty="0"/>
              <a:t>4 :  Définition de l’organisation cible de la DSI</a:t>
            </a:r>
          </a:p>
          <a:p>
            <a:endParaRPr lang="fr-F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831" y="1005199"/>
            <a:ext cx="3094017" cy="1817857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Evaluer l’impact de la cible fonctionnelle SI et du plan d’actions sur la réorganisation de la direction du système d’information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Développer, organiser et renforcer la structure informatique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Définir l’organigramme cible et l’organisation nécessaire à la mise  en œuvre du plan d’action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Définir le plan de développement des compétences  </a:t>
            </a:r>
            <a:endParaRPr lang="fr-FR" sz="900" dirty="0">
              <a:cs typeface="Calibri" pitchFamily="34" charset="0"/>
            </a:endParaRP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280172" y="1005200"/>
            <a:ext cx="5756324" cy="3726790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95250" lvl="1" indent="-95250" algn="just">
              <a:spcBef>
                <a:spcPts val="300"/>
              </a:spcBef>
              <a:buClr>
                <a:schemeClr val="accent3"/>
              </a:buClr>
              <a:buSzPct val="150000"/>
            </a:pPr>
            <a:endParaRPr lang="fr-FR" sz="200" b="1" dirty="0" smtClean="0">
              <a:ea typeface="PMingLiU" charset="0"/>
              <a:cs typeface="Arial" charset="0"/>
            </a:endParaRPr>
          </a:p>
          <a:p>
            <a:pPr marL="95250" lvl="1" indent="-95250" algn="just">
              <a:spcBef>
                <a:spcPts val="300"/>
              </a:spcBef>
              <a:buClr>
                <a:schemeClr val="accent3"/>
              </a:buClr>
              <a:buSzPct val="150000"/>
            </a:pPr>
            <a:r>
              <a:rPr lang="fr-FR" sz="950" b="1" dirty="0" smtClean="0">
                <a:ea typeface="PMingLiU" charset="0"/>
                <a:cs typeface="Arial" charset="0"/>
              </a:rPr>
              <a:t>Définition de l’organisation cible de la DSI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Organigramme cible et les principes de l’organisation nécessaires à la mise en œuvres du plan d’actions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>
                <a:cs typeface="Calibri" pitchFamily="34" charset="0"/>
              </a:rPr>
              <a:t>plan développement des </a:t>
            </a:r>
            <a:r>
              <a:rPr lang="fr-FR" sz="950" dirty="0" smtClean="0">
                <a:cs typeface="Calibri" pitchFamily="34" charset="0"/>
              </a:rPr>
              <a:t>compétences </a:t>
            </a:r>
            <a:endParaRPr lang="fr-FR" sz="950" dirty="0">
              <a:cs typeface="Calibri" pitchFamily="34" charset="0"/>
            </a:endParaRPr>
          </a:p>
          <a:p>
            <a:pPr marL="457200" lvl="2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endParaRPr lang="fr-FR" sz="850" dirty="0"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831" y="3147813"/>
            <a:ext cx="3094017" cy="158417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Organigramme cible et les principes de réorganisation nécessaires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Plan de développement des compétences</a:t>
            </a:r>
            <a:endParaRPr lang="fr-FR" sz="900" dirty="0"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771550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 algn="just">
              <a:spcBef>
                <a:spcPts val="300"/>
              </a:spcBef>
              <a:buClr>
                <a:schemeClr val="accent3"/>
              </a:buClr>
              <a:buSzPct val="150000"/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Objectifs</a:t>
            </a:r>
            <a:endParaRPr lang="fr-FR" sz="1000" b="1" dirty="0">
              <a:ea typeface="PMingLiU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63" y="2931790"/>
            <a:ext cx="83548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Livrables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22330" y="802559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80975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Principaux travaux menés </a:t>
            </a:r>
          </a:p>
        </p:txBody>
      </p:sp>
    </p:spTree>
    <p:extLst>
      <p:ext uri="{BB962C8B-B14F-4D97-AF65-F5344CB8AC3E}">
        <p14:creationId xmlns:p14="http://schemas.microsoft.com/office/powerpoint/2010/main" val="9109684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Démarche projet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25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 Phase </a:t>
            </a:r>
            <a:r>
              <a:rPr lang="fr-FR" dirty="0" smtClean="0"/>
              <a:t>Plan </a:t>
            </a:r>
            <a:r>
              <a:rPr lang="fr-FR" dirty="0"/>
              <a:t>de </a:t>
            </a:r>
            <a:r>
              <a:rPr lang="fr-FR" dirty="0" smtClean="0"/>
              <a:t>communication</a:t>
            </a:r>
            <a:r>
              <a:rPr lang="fr-FR" dirty="0"/>
              <a:t> - </a:t>
            </a:r>
            <a:r>
              <a:rPr lang="fr-FR" dirty="0" smtClean="0"/>
              <a:t>Etape 5 :  Plan de communication </a:t>
            </a:r>
          </a:p>
          <a:p>
            <a:endParaRPr lang="fr-FR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9831" y="1016001"/>
            <a:ext cx="3094017" cy="1817857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Elaboration d’un plan de communication rassurant l’atteinte des objectifs vis-à-vis :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La direction général,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Les utilisateurs,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Les cadres et les responsables,</a:t>
            </a:r>
          </a:p>
          <a:p>
            <a:pPr marL="591741" lvl="2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L’équipe projet </a:t>
            </a:r>
          </a:p>
        </p:txBody>
      </p:sp>
      <p:sp>
        <p:nvSpPr>
          <p:cNvPr id="7" name="AutoShape 27"/>
          <p:cNvSpPr>
            <a:spLocks noChangeArrowheads="1"/>
          </p:cNvSpPr>
          <p:nvPr/>
        </p:nvSpPr>
        <p:spPr bwMode="auto">
          <a:xfrm>
            <a:off x="3280172" y="1016002"/>
            <a:ext cx="5756324" cy="3715988"/>
          </a:xfrm>
          <a:prstGeom prst="rect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72000" tIns="72000" rIns="72000" bIns="72000">
            <a:noAutofit/>
          </a:bodyPr>
          <a:lstStyle/>
          <a:p>
            <a:pPr marL="95250" lvl="1" indent="-95250" algn="just">
              <a:spcBef>
                <a:spcPts val="300"/>
              </a:spcBef>
              <a:buClr>
                <a:schemeClr val="accent3"/>
              </a:buClr>
              <a:buSzPct val="150000"/>
            </a:pPr>
            <a:endParaRPr lang="fr-FR" sz="200" b="1" dirty="0" smtClean="0">
              <a:ea typeface="PMingLiU" charset="0"/>
              <a:cs typeface="Arial" charset="0"/>
            </a:endParaRPr>
          </a:p>
          <a:p>
            <a:pPr marL="95250" lvl="1" indent="-95250" algn="just">
              <a:spcBef>
                <a:spcPts val="300"/>
              </a:spcBef>
              <a:buClr>
                <a:schemeClr val="accent3"/>
              </a:buClr>
              <a:buSzPct val="150000"/>
            </a:pPr>
            <a:r>
              <a:rPr lang="fr-FR" sz="950" b="1" dirty="0" smtClean="0">
                <a:ea typeface="PMingLiU" charset="0"/>
                <a:cs typeface="Arial" charset="0"/>
              </a:rPr>
              <a:t>Plan de communication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Séminaire de lancement et de démarrage de la mission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Des ateliers régionaux permettant d’introduire l’étude aux différentes structures de la caisse, notamment les centre régionaux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50" dirty="0" smtClean="0">
                <a:cs typeface="Calibri" pitchFamily="34" charset="0"/>
              </a:rPr>
              <a:t>Séminaire de présentation des résultats de l’étude ainsi que de la feuille de route</a:t>
            </a:r>
            <a:endParaRPr lang="fr-FR" sz="950" dirty="0">
              <a:cs typeface="Calibri" pitchFamily="34" charset="0"/>
            </a:endParaRPr>
          </a:p>
          <a:p>
            <a:pPr marL="457200" lvl="2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endParaRPr lang="fr-FR" sz="850" dirty="0"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09831" y="3147813"/>
            <a:ext cx="3094017" cy="1584177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wrap="square" lIns="72000" tIns="72000" rIns="72000" bIns="72000">
            <a:noAutofit/>
          </a:bodyPr>
          <a:lstStyle/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Présentation du projet et des défis à relever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 Etat d’avancement du projet dans le but d’informer des problèmes et des solutions rencontrées </a:t>
            </a:r>
          </a:p>
          <a:p>
            <a:pPr marL="134541" lvl="1" indent="-134541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tabLst>
                <a:tab pos="2732485" algn="l"/>
                <a:tab pos="3418285" algn="l"/>
                <a:tab pos="4102894" algn="l"/>
                <a:tab pos="4788694" algn="l"/>
                <a:tab pos="5474494" algn="l"/>
                <a:tab pos="6160294" algn="l"/>
                <a:tab pos="6846094" algn="l"/>
                <a:tab pos="7531894" algn="l"/>
                <a:tab pos="8217694" algn="l"/>
              </a:tabLst>
              <a:defRPr/>
            </a:pPr>
            <a:r>
              <a:rPr lang="fr-FR" sz="900" dirty="0" smtClean="0">
                <a:cs typeface="Calibri" pitchFamily="34" charset="0"/>
              </a:rPr>
              <a:t>Synthèse des résultats de l’étude  </a:t>
            </a:r>
            <a:endParaRPr lang="fr-FR" sz="900" dirty="0"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79512" y="782352"/>
            <a:ext cx="82586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lvl="1" algn="just">
              <a:spcBef>
                <a:spcPts val="300"/>
              </a:spcBef>
              <a:buClr>
                <a:schemeClr val="accent3"/>
              </a:buClr>
              <a:buSzPct val="150000"/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Objectifs</a:t>
            </a:r>
            <a:endParaRPr lang="fr-FR" sz="1000" b="1" dirty="0">
              <a:ea typeface="PMingLiU" charset="0"/>
              <a:cs typeface="Arial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5163" y="2931790"/>
            <a:ext cx="835485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Livrables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22330" y="813361"/>
            <a:ext cx="2105063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180975" indent="-180975">
              <a:spcBef>
                <a:spcPts val="300"/>
              </a:spcBef>
            </a:pPr>
            <a:r>
              <a:rPr lang="fr-FR" sz="1000" b="1" dirty="0">
                <a:solidFill>
                  <a:schemeClr val="tx2"/>
                </a:solidFill>
                <a:ea typeface="PMingLiU" charset="0"/>
                <a:cs typeface="Arial" charset="0"/>
              </a:rPr>
              <a:t>Principaux travaux menés </a:t>
            </a:r>
          </a:p>
        </p:txBody>
      </p:sp>
    </p:spTree>
    <p:extLst>
      <p:ext uri="{BB962C8B-B14F-4D97-AF65-F5344CB8AC3E}">
        <p14:creationId xmlns:p14="http://schemas.microsoft.com/office/powerpoint/2010/main" val="3316848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26</a:t>
            </a:fld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4</a:t>
            </a:r>
            <a:endParaRPr lang="fr-FR" sz="2400" dirty="0" smtClean="0"/>
          </a:p>
          <a:p>
            <a:r>
              <a:rPr lang="fr-FR" sz="2400" dirty="0"/>
              <a:t>Modalités du projet </a:t>
            </a:r>
          </a:p>
        </p:txBody>
      </p:sp>
    </p:spTree>
    <p:extLst>
      <p:ext uri="{BB962C8B-B14F-4D97-AF65-F5344CB8AC3E}">
        <p14:creationId xmlns:p14="http://schemas.microsoft.com/office/powerpoint/2010/main" val="3921176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du projet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27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structure de pilotage mise en place participe activement à la réussite du projet</a:t>
            </a:r>
          </a:p>
          <a:p>
            <a:endParaRPr lang="fr-FR" dirty="0"/>
          </a:p>
        </p:txBody>
      </p:sp>
      <p:sp>
        <p:nvSpPr>
          <p:cNvPr id="6" name="AutoShape 23"/>
          <p:cNvSpPr>
            <a:spLocks noChangeArrowheads="1"/>
          </p:cNvSpPr>
          <p:nvPr/>
        </p:nvSpPr>
        <p:spPr bwMode="auto">
          <a:xfrm>
            <a:off x="130176" y="2111747"/>
            <a:ext cx="3389313" cy="2520000"/>
          </a:xfrm>
          <a:prstGeom prst="roundRect">
            <a:avLst>
              <a:gd name="adj" fmla="val 340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37717" y="1645794"/>
            <a:ext cx="1717675" cy="4155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18017" tIns="45769" rIns="18017" bIns="45769">
            <a:spAutoFit/>
          </a:bodyPr>
          <a:lstStyle/>
          <a:p>
            <a:pPr defTabSz="9159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/>
              <a:t>Méthode et expertise </a:t>
            </a:r>
          </a:p>
          <a:p>
            <a:pPr defTabSz="9159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dirty="0"/>
              <a:t>Réalisation des livrables</a:t>
            </a:r>
          </a:p>
        </p:txBody>
      </p:sp>
      <p:sp>
        <p:nvSpPr>
          <p:cNvPr id="8" name="AutoShape 2"/>
          <p:cNvSpPr>
            <a:spLocks noChangeArrowheads="1"/>
          </p:cNvSpPr>
          <p:nvPr/>
        </p:nvSpPr>
        <p:spPr bwMode="auto">
          <a:xfrm>
            <a:off x="6577424" y="3147814"/>
            <a:ext cx="2160000" cy="324000"/>
          </a:xfrm>
          <a:prstGeom prst="roundRect">
            <a:avLst>
              <a:gd name="adj" fmla="val 1852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18017" tIns="10811" rIns="18017" bIns="10811" anchor="ctr"/>
          <a:lstStyle/>
          <a:p>
            <a:pPr algn="ctr" defTabSz="915988" fontAlgn="auto">
              <a:spcBef>
                <a:spcPts val="0"/>
              </a:spcBef>
              <a:spcAft>
                <a:spcPts val="0"/>
              </a:spcAft>
            </a:pPr>
            <a:r>
              <a:rPr lang="fr-FR" sz="1000" dirty="0"/>
              <a:t>Equipe Projet</a:t>
            </a:r>
          </a:p>
        </p:txBody>
      </p:sp>
      <p:sp>
        <p:nvSpPr>
          <p:cNvPr id="9" name="AutoShape 22"/>
          <p:cNvSpPr>
            <a:spLocks noChangeArrowheads="1"/>
          </p:cNvSpPr>
          <p:nvPr/>
        </p:nvSpPr>
        <p:spPr bwMode="auto">
          <a:xfrm>
            <a:off x="6376313" y="2067694"/>
            <a:ext cx="2562225" cy="2520000"/>
          </a:xfrm>
          <a:prstGeom prst="roundRect">
            <a:avLst>
              <a:gd name="adj" fmla="val 3407"/>
            </a:avLst>
          </a:prstGeom>
          <a:noFill/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AutoShape 34"/>
          <p:cNvSpPr>
            <a:spLocks noChangeArrowheads="1"/>
          </p:cNvSpPr>
          <p:nvPr/>
        </p:nvSpPr>
        <p:spPr bwMode="auto">
          <a:xfrm>
            <a:off x="3765551" y="3733874"/>
            <a:ext cx="2346325" cy="350044"/>
          </a:xfrm>
          <a:prstGeom prst="roundRect">
            <a:avLst>
              <a:gd name="adj" fmla="val 3407"/>
            </a:avLst>
          </a:prstGeom>
          <a:noFill/>
          <a:ln w="9525" algn="ctr">
            <a:noFill/>
            <a:prstDash val="sysDot"/>
            <a:round/>
            <a:headEnd/>
            <a:tailEnd/>
          </a:ln>
          <a:effectLst/>
        </p:spPr>
        <p:txBody>
          <a:bodyPr wrap="none" lIns="0" tIns="45769" rIns="36000" bIns="45769" anchor="ctr"/>
          <a:lstStyle/>
          <a:p>
            <a:pPr algn="ctr" defTabSz="9159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dirty="0">
                <a:solidFill>
                  <a:schemeClr val="tx2"/>
                </a:solidFill>
                <a:cs typeface="+mn-cs"/>
              </a:rPr>
              <a:t>Ateliers de travail / entretiens</a:t>
            </a:r>
            <a:endParaRPr lang="fr-FR" sz="1050" dirty="0">
              <a:solidFill>
                <a:schemeClr val="tx2"/>
              </a:solidFill>
              <a:cs typeface="+mn-cs"/>
            </a:endParaRPr>
          </a:p>
          <a:p>
            <a:pPr algn="ctr" defTabSz="9159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i="1" dirty="0">
                <a:cs typeface="+mn-cs"/>
              </a:rPr>
              <a:t>Réalisation de l’étude</a:t>
            </a:r>
          </a:p>
        </p:txBody>
      </p:sp>
      <p:sp>
        <p:nvSpPr>
          <p:cNvPr id="11" name="AutoShape 3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779912" y="2563687"/>
            <a:ext cx="2346325" cy="350044"/>
          </a:xfrm>
          <a:prstGeom prst="roundRect">
            <a:avLst>
              <a:gd name="adj" fmla="val 3407"/>
            </a:avLst>
          </a:prstGeom>
          <a:noFill/>
          <a:ln w="9525" algn="ctr">
            <a:noFill/>
            <a:prstDash val="sysDot"/>
            <a:round/>
            <a:headEnd/>
            <a:tailEnd/>
          </a:ln>
          <a:effectLst/>
        </p:spPr>
        <p:txBody>
          <a:bodyPr lIns="0" tIns="45769" rIns="36000" bIns="45769" anchor="ctr"/>
          <a:lstStyle/>
          <a:p>
            <a:pPr algn="ctr" defTabSz="9159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dirty="0">
                <a:solidFill>
                  <a:schemeClr val="tx2"/>
                </a:solidFill>
                <a:cs typeface="+mn-cs"/>
              </a:rPr>
              <a:t>Comités projet </a:t>
            </a:r>
          </a:p>
          <a:p>
            <a:pPr algn="ctr" defTabSz="9159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b="1" dirty="0">
                <a:solidFill>
                  <a:schemeClr val="tx2"/>
                </a:solidFill>
                <a:cs typeface="+mn-cs"/>
              </a:rPr>
              <a:t>hebdomadaires </a:t>
            </a:r>
          </a:p>
          <a:p>
            <a:pPr algn="ctr" defTabSz="9159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50" i="1" dirty="0">
                <a:cs typeface="+mn-cs"/>
              </a:rPr>
              <a:t>Contrôle et la coordination des prestations de la mission</a:t>
            </a:r>
          </a:p>
        </p:txBody>
      </p:sp>
      <p:sp>
        <p:nvSpPr>
          <p:cNvPr id="12" name="AutoShape 2"/>
          <p:cNvSpPr>
            <a:spLocks noChangeArrowheads="1"/>
          </p:cNvSpPr>
          <p:nvPr/>
        </p:nvSpPr>
        <p:spPr bwMode="auto">
          <a:xfrm>
            <a:off x="6577424" y="4155926"/>
            <a:ext cx="2160000" cy="324000"/>
          </a:xfrm>
          <a:prstGeom prst="roundRect">
            <a:avLst>
              <a:gd name="adj" fmla="val 1852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18017" tIns="10811" rIns="18017" bIns="10811" anchor="ctr"/>
          <a:lstStyle/>
          <a:p>
            <a:pPr algn="ctr" defTabSz="915988" fontAlgn="auto">
              <a:spcBef>
                <a:spcPts val="0"/>
              </a:spcBef>
              <a:spcAft>
                <a:spcPts val="0"/>
              </a:spcAft>
            </a:pPr>
            <a:r>
              <a:rPr lang="fr-FR" sz="1000" dirty="0"/>
              <a:t>Responsables métiers </a:t>
            </a:r>
          </a:p>
        </p:txBody>
      </p:sp>
      <p:sp>
        <p:nvSpPr>
          <p:cNvPr id="13" name="AutoShape 31"/>
          <p:cNvSpPr>
            <a:spLocks noChangeArrowheads="1"/>
          </p:cNvSpPr>
          <p:nvPr/>
        </p:nvSpPr>
        <p:spPr bwMode="auto">
          <a:xfrm>
            <a:off x="935596" y="1041840"/>
            <a:ext cx="7272808" cy="377782"/>
          </a:xfrm>
          <a:prstGeom prst="roundRect">
            <a:avLst>
              <a:gd name="adj" fmla="val 0"/>
            </a:avLst>
          </a:prstGeom>
          <a:solidFill>
            <a:schemeClr val="tx2"/>
          </a:solidFill>
          <a:ln w="19050">
            <a:noFill/>
            <a:prstDash val="solid"/>
            <a:round/>
            <a:headEnd/>
            <a:tailEnd/>
          </a:ln>
          <a:effectLst/>
        </p:spPr>
        <p:txBody>
          <a:bodyPr wrap="none" lIns="91530" tIns="45769" rIns="91530" bIns="45769" anchor="ctr"/>
          <a:lstStyle/>
          <a:p>
            <a:pPr algn="ctr" defTabSz="9159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b="1" dirty="0">
                <a:solidFill>
                  <a:schemeClr val="bg1"/>
                </a:solidFill>
                <a:latin typeface="+mj-lt"/>
                <a:cs typeface="+mn-cs"/>
              </a:rPr>
              <a:t>Comités de pilotage mensuels</a:t>
            </a:r>
            <a:endParaRPr lang="fr-FR" sz="1200" i="1" dirty="0">
              <a:solidFill>
                <a:schemeClr val="bg1"/>
              </a:solidFill>
              <a:latin typeface="+mj-lt"/>
              <a:cs typeface="+mn-cs"/>
            </a:endParaRPr>
          </a:p>
          <a:p>
            <a:pPr algn="ctr" defTabSz="9159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200" i="1" dirty="0">
                <a:solidFill>
                  <a:schemeClr val="bg1"/>
                </a:solidFill>
                <a:latin typeface="+mj-lt"/>
                <a:cs typeface="+mn-cs"/>
              </a:rPr>
              <a:t>Suivi, orientations, arbitrages, validation</a:t>
            </a: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168276" y="3891822"/>
            <a:ext cx="1584176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3037" lvl="1" indent="-171450" defTabSz="915988" fontAlgn="auto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ko-KR" sz="1050" dirty="0">
                <a:ea typeface="Gulim" charset="-127"/>
              </a:rPr>
              <a:t>Réalisation opérationnelle (entretiens, livrables)</a:t>
            </a:r>
          </a:p>
        </p:txBody>
      </p:sp>
      <p:sp>
        <p:nvSpPr>
          <p:cNvPr id="15" name="AutoShape 4"/>
          <p:cNvSpPr>
            <a:spLocks noChangeArrowheads="1"/>
          </p:cNvSpPr>
          <p:nvPr/>
        </p:nvSpPr>
        <p:spPr bwMode="auto">
          <a:xfrm>
            <a:off x="1835697" y="3933758"/>
            <a:ext cx="1584000" cy="297000"/>
          </a:xfrm>
          <a:prstGeom prst="roundRect">
            <a:avLst>
              <a:gd name="adj" fmla="val 1852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18017" tIns="10811" rIns="18017" bIns="10811" anchor="ctr"/>
          <a:lstStyle/>
          <a:p>
            <a:pPr algn="ctr" defTabSz="915988" fontAlgn="auto">
              <a:spcBef>
                <a:spcPts val="0"/>
              </a:spcBef>
              <a:spcAft>
                <a:spcPts val="0"/>
              </a:spcAft>
            </a:pPr>
            <a:r>
              <a:rPr lang="fr-FR" sz="1000" dirty="0"/>
              <a:t>Experts </a:t>
            </a:r>
          </a:p>
          <a:p>
            <a:pPr algn="ctr" defTabSz="915988" fontAlgn="auto">
              <a:spcBef>
                <a:spcPts val="0"/>
              </a:spcBef>
              <a:spcAft>
                <a:spcPts val="0"/>
              </a:spcAft>
            </a:pPr>
            <a:r>
              <a:rPr lang="fr-FR" sz="1000" dirty="0"/>
              <a:t>&amp; Consultants</a:t>
            </a:r>
          </a:p>
        </p:txBody>
      </p:sp>
      <p:sp>
        <p:nvSpPr>
          <p:cNvPr id="16" name="AutoShape 2"/>
          <p:cNvSpPr>
            <a:spLocks noChangeArrowheads="1"/>
          </p:cNvSpPr>
          <p:nvPr/>
        </p:nvSpPr>
        <p:spPr bwMode="auto">
          <a:xfrm>
            <a:off x="6577424" y="3651870"/>
            <a:ext cx="2160000" cy="324000"/>
          </a:xfrm>
          <a:prstGeom prst="roundRect">
            <a:avLst>
              <a:gd name="adj" fmla="val 1852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18017" tIns="10811" rIns="18017" bIns="10811" anchor="ctr"/>
          <a:lstStyle/>
          <a:p>
            <a:pPr algn="ctr" defTabSz="915988" fontAlgn="auto">
              <a:spcBef>
                <a:spcPts val="0"/>
              </a:spcBef>
              <a:spcAft>
                <a:spcPts val="0"/>
              </a:spcAft>
            </a:pPr>
            <a:r>
              <a:rPr lang="fr-FR" sz="1000" dirty="0"/>
              <a:t>Directions des systèmes d’informations 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1835696" y="2200016"/>
            <a:ext cx="1584000" cy="1259789"/>
          </a:xfrm>
          <a:prstGeom prst="roundRect">
            <a:avLst>
              <a:gd name="adj" fmla="val 1852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18017" tIns="10811" rIns="18017" bIns="10811" anchor="ctr"/>
          <a:lstStyle/>
          <a:p>
            <a:pPr algn="ctr" defTabSz="9159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000" dirty="0"/>
              <a:t>Chef de projet </a:t>
            </a:r>
            <a:r>
              <a:rPr lang="fr-FR" sz="1000" dirty="0" err="1"/>
              <a:t>Devoteam</a:t>
            </a:r>
            <a:r>
              <a:rPr lang="fr-FR" sz="1000" dirty="0"/>
              <a:t> 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179512" y="2166737"/>
            <a:ext cx="1692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73037" lvl="1" indent="-171450" defTabSz="915988" fontAlgn="auto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ko-KR" sz="1050" dirty="0">
                <a:ea typeface="Gulim" charset="-127"/>
              </a:rPr>
              <a:t>Porteur et garant des engagements de Devoteam</a:t>
            </a:r>
          </a:p>
          <a:p>
            <a:pPr marL="173037" lvl="1" indent="-171450" defTabSz="915988" fontAlgn="auto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ko-KR" sz="1050" dirty="0">
                <a:ea typeface="Gulim" charset="-127"/>
              </a:rPr>
              <a:t>Pilotage global de la mission</a:t>
            </a:r>
          </a:p>
          <a:p>
            <a:pPr marL="173037" lvl="1" indent="-171450" defTabSz="915988" fontAlgn="auto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ko-KR" sz="1050" dirty="0">
                <a:ea typeface="Gulim" charset="-127"/>
              </a:rPr>
              <a:t>Responsable des livrables</a:t>
            </a:r>
          </a:p>
          <a:p>
            <a:pPr marL="173037" lvl="1" indent="-171450" defTabSz="915988" fontAlgn="auto">
              <a:spcBef>
                <a:spcPts val="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•"/>
              <a:defRPr/>
            </a:pPr>
            <a:r>
              <a:rPr lang="fr-FR" altLang="ko-KR" sz="1050" dirty="0">
                <a:ea typeface="Gulim" charset="-127"/>
              </a:rPr>
              <a:t>Garant de la qualité</a:t>
            </a:r>
          </a:p>
        </p:txBody>
      </p:sp>
      <p:sp>
        <p:nvSpPr>
          <p:cNvPr id="19" name="AutoShape 2"/>
          <p:cNvSpPr>
            <a:spLocks noChangeArrowheads="1"/>
          </p:cNvSpPr>
          <p:nvPr/>
        </p:nvSpPr>
        <p:spPr bwMode="auto">
          <a:xfrm>
            <a:off x="6588464" y="2607790"/>
            <a:ext cx="2160000" cy="324000"/>
          </a:xfrm>
          <a:prstGeom prst="roundRect">
            <a:avLst>
              <a:gd name="adj" fmla="val 1852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18017" tIns="10811" rIns="18017" bIns="10811" anchor="ctr"/>
          <a:lstStyle/>
          <a:p>
            <a:pPr algn="ctr" defTabSz="915988" fontAlgn="auto">
              <a:spcBef>
                <a:spcPts val="0"/>
              </a:spcBef>
              <a:spcAft>
                <a:spcPts val="0"/>
              </a:spcAft>
            </a:pPr>
            <a:r>
              <a:rPr lang="fr-FR" sz="1000" dirty="0"/>
              <a:t>Chef de Projet</a:t>
            </a:r>
          </a:p>
        </p:txBody>
      </p:sp>
      <p:pic>
        <p:nvPicPr>
          <p:cNvPr id="20" name="Shape 266"/>
          <p:cNvPicPr preferRelativeResize="0"/>
          <p:nvPr/>
        </p:nvPicPr>
        <p:blipFill>
          <a:blip r:embed="rId3" cstate="print">
            <a:alphaModFix/>
          </a:blip>
          <a:stretch>
            <a:fillRect/>
          </a:stretch>
        </p:blipFill>
        <p:spPr>
          <a:xfrm>
            <a:off x="2336671" y="1533802"/>
            <a:ext cx="1365843" cy="53773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riangle isocèle 20"/>
          <p:cNvSpPr/>
          <p:nvPr/>
        </p:nvSpPr>
        <p:spPr>
          <a:xfrm rot="5400000">
            <a:off x="6111053" y="2708047"/>
            <a:ext cx="267203" cy="13862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err="1">
              <a:solidFill>
                <a:schemeClr val="tx1"/>
              </a:solidFill>
            </a:endParaRPr>
          </a:p>
        </p:txBody>
      </p:sp>
      <p:sp>
        <p:nvSpPr>
          <p:cNvPr id="22" name="Triangle isocèle 21"/>
          <p:cNvSpPr/>
          <p:nvPr/>
        </p:nvSpPr>
        <p:spPr>
          <a:xfrm rot="5400000">
            <a:off x="6111053" y="3821991"/>
            <a:ext cx="267203" cy="13862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err="1">
              <a:solidFill>
                <a:schemeClr val="tx1"/>
              </a:solidFill>
            </a:endParaRPr>
          </a:p>
        </p:txBody>
      </p:sp>
      <p:sp>
        <p:nvSpPr>
          <p:cNvPr id="23" name="Triangle isocèle 22"/>
          <p:cNvSpPr/>
          <p:nvPr/>
        </p:nvSpPr>
        <p:spPr>
          <a:xfrm rot="16200000" flipH="1">
            <a:off x="3499600" y="2708047"/>
            <a:ext cx="267203" cy="13862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err="1">
              <a:solidFill>
                <a:schemeClr val="tx1"/>
              </a:solidFill>
            </a:endParaRPr>
          </a:p>
        </p:txBody>
      </p:sp>
      <p:sp>
        <p:nvSpPr>
          <p:cNvPr id="24" name="Triangle isocèle 23"/>
          <p:cNvSpPr/>
          <p:nvPr/>
        </p:nvSpPr>
        <p:spPr>
          <a:xfrm rot="16200000" flipH="1">
            <a:off x="3499600" y="3821991"/>
            <a:ext cx="267203" cy="138625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dirty="0" err="1">
              <a:solidFill>
                <a:schemeClr val="tx1"/>
              </a:solidFill>
            </a:endParaRPr>
          </a:p>
        </p:txBody>
      </p:sp>
      <p:sp>
        <p:nvSpPr>
          <p:cNvPr id="25" name="AutoShape 2"/>
          <p:cNvSpPr>
            <a:spLocks noChangeArrowheads="1"/>
          </p:cNvSpPr>
          <p:nvPr/>
        </p:nvSpPr>
        <p:spPr bwMode="auto">
          <a:xfrm>
            <a:off x="6573439" y="2149425"/>
            <a:ext cx="2160000" cy="324000"/>
          </a:xfrm>
          <a:prstGeom prst="roundRect">
            <a:avLst>
              <a:gd name="adj" fmla="val 18528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lIns="18017" tIns="10811" rIns="18017" bIns="10811" anchor="ctr"/>
          <a:lstStyle/>
          <a:p>
            <a:pPr algn="ctr" defTabSz="915988" fontAlgn="auto">
              <a:spcBef>
                <a:spcPts val="0"/>
              </a:spcBef>
              <a:spcAft>
                <a:spcPts val="0"/>
              </a:spcAft>
            </a:pPr>
            <a:r>
              <a:rPr lang="fr-FR" sz="1000" dirty="0"/>
              <a:t>Comité de pilotage </a:t>
            </a:r>
          </a:p>
        </p:txBody>
      </p:sp>
      <p:pic>
        <p:nvPicPr>
          <p:cNvPr id="28" name="Picture 1926" descr="log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902" y="1458193"/>
            <a:ext cx="574474" cy="603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339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du projet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28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structure de gouvernance mise en place se décline sur 3 niveaux et participe activement à la réussite du projet</a:t>
            </a:r>
          </a:p>
          <a:p>
            <a:endParaRPr lang="fr-FR" dirty="0"/>
          </a:p>
        </p:txBody>
      </p:sp>
      <p:sp>
        <p:nvSpPr>
          <p:cNvPr id="6" name="Freeform 3"/>
          <p:cNvSpPr>
            <a:spLocks/>
          </p:cNvSpPr>
          <p:nvPr/>
        </p:nvSpPr>
        <p:spPr bwMode="auto">
          <a:xfrm>
            <a:off x="1450976" y="1865920"/>
            <a:ext cx="1338263" cy="860822"/>
          </a:xfrm>
          <a:custGeom>
            <a:avLst/>
            <a:gdLst/>
            <a:ahLst/>
            <a:cxnLst>
              <a:cxn ang="0">
                <a:pos x="419" y="0"/>
              </a:cxn>
              <a:cxn ang="0">
                <a:pos x="0" y="722"/>
              </a:cxn>
              <a:cxn ang="0">
                <a:pos x="843" y="723"/>
              </a:cxn>
            </a:cxnLst>
            <a:rect l="0" t="0" r="r" b="b"/>
            <a:pathLst>
              <a:path w="843" h="723">
                <a:moveTo>
                  <a:pt x="419" y="0"/>
                </a:moveTo>
                <a:lnTo>
                  <a:pt x="0" y="722"/>
                </a:lnTo>
                <a:lnTo>
                  <a:pt x="843" y="723"/>
                </a:lnTo>
              </a:path>
            </a:pathLst>
          </a:custGeom>
          <a:noFill/>
          <a:ln w="2857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100" b="1" dirty="0">
              <a:latin typeface="+mn-lt"/>
              <a:cs typeface="+mn-cs"/>
            </a:endParaRPr>
          </a:p>
        </p:txBody>
      </p:sp>
      <p:sp>
        <p:nvSpPr>
          <p:cNvPr id="7" name="Freeform 4"/>
          <p:cNvSpPr>
            <a:spLocks/>
          </p:cNvSpPr>
          <p:nvPr/>
        </p:nvSpPr>
        <p:spPr bwMode="auto">
          <a:xfrm>
            <a:off x="752476" y="2777939"/>
            <a:ext cx="2733675" cy="860822"/>
          </a:xfrm>
          <a:custGeom>
            <a:avLst/>
            <a:gdLst/>
            <a:ahLst/>
            <a:cxnLst>
              <a:cxn ang="0">
                <a:pos x="419" y="0"/>
              </a:cxn>
              <a:cxn ang="0">
                <a:pos x="0" y="722"/>
              </a:cxn>
              <a:cxn ang="0">
                <a:pos x="1722" y="723"/>
              </a:cxn>
            </a:cxnLst>
            <a:rect l="0" t="0" r="r" b="b"/>
            <a:pathLst>
              <a:path w="1722" h="723">
                <a:moveTo>
                  <a:pt x="419" y="0"/>
                </a:moveTo>
                <a:lnTo>
                  <a:pt x="0" y="722"/>
                </a:lnTo>
                <a:lnTo>
                  <a:pt x="1722" y="723"/>
                </a:lnTo>
              </a:path>
            </a:pathLst>
          </a:custGeom>
          <a:noFill/>
          <a:ln w="2857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>
              <a:latin typeface="+mn-lt"/>
              <a:cs typeface="+mn-cs"/>
            </a:endParaRPr>
          </a:p>
        </p:txBody>
      </p:sp>
      <p:sp>
        <p:nvSpPr>
          <p:cNvPr id="8" name="Freeform 5"/>
          <p:cNvSpPr>
            <a:spLocks/>
          </p:cNvSpPr>
          <p:nvPr/>
        </p:nvSpPr>
        <p:spPr bwMode="auto">
          <a:xfrm>
            <a:off x="38101" y="3689957"/>
            <a:ext cx="4162425" cy="862013"/>
          </a:xfrm>
          <a:custGeom>
            <a:avLst/>
            <a:gdLst/>
            <a:ahLst/>
            <a:cxnLst>
              <a:cxn ang="0">
                <a:pos x="419" y="0"/>
              </a:cxn>
              <a:cxn ang="0">
                <a:pos x="0" y="722"/>
              </a:cxn>
              <a:cxn ang="0">
                <a:pos x="2622" y="724"/>
              </a:cxn>
            </a:cxnLst>
            <a:rect l="0" t="0" r="r" b="b"/>
            <a:pathLst>
              <a:path w="2622" h="724">
                <a:moveTo>
                  <a:pt x="419" y="0"/>
                </a:moveTo>
                <a:lnTo>
                  <a:pt x="0" y="722"/>
                </a:lnTo>
                <a:lnTo>
                  <a:pt x="2622" y="724"/>
                </a:lnTo>
              </a:path>
            </a:pathLst>
          </a:custGeom>
          <a:noFill/>
          <a:ln w="28575" cap="flat" cmpd="sng">
            <a:solidFill>
              <a:schemeClr val="bg1">
                <a:lumMod val="50000"/>
              </a:schemeClr>
            </a:solidFill>
            <a:prstDash val="solid"/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fr-FR" sz="1400">
              <a:latin typeface="+mn-lt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97064" y="2068289"/>
            <a:ext cx="1589087" cy="430887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dirty="0">
                <a:latin typeface="+mn-lt"/>
                <a:cs typeface="+mn-cs"/>
              </a:rPr>
              <a:t>Comité de pilotage restreint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3590926" y="1275606"/>
            <a:ext cx="1800225" cy="2297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dirty="0">
                <a:solidFill>
                  <a:schemeClr val="bg1"/>
                </a:solidFill>
                <a:latin typeface="+mn-lt"/>
                <a:cs typeface="+mn-cs"/>
              </a:rPr>
              <a:t>Composition</a:t>
            </a:r>
            <a:endParaRPr lang="fr-FR" sz="11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72376" y="1275606"/>
            <a:ext cx="2484000" cy="2297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dirty="0">
                <a:solidFill>
                  <a:schemeClr val="bg1"/>
                </a:solidFill>
                <a:latin typeface="+mn-lt"/>
                <a:cs typeface="+mn-cs"/>
              </a:rPr>
              <a:t>Agenda</a:t>
            </a:r>
            <a:endParaRPr lang="fr-FR" sz="11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8020050" y="1275606"/>
            <a:ext cx="1079500" cy="22979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dirty="0">
                <a:solidFill>
                  <a:schemeClr val="bg1"/>
                </a:solidFill>
                <a:latin typeface="+mn-lt"/>
                <a:cs typeface="+mn-cs"/>
              </a:rPr>
              <a:t>Fréquence</a:t>
            </a:r>
            <a:endParaRPr lang="fr-FR" sz="11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2771775" y="2726742"/>
            <a:ext cx="63007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Connecteur droit 13"/>
          <p:cNvCxnSpPr/>
          <p:nvPr/>
        </p:nvCxnSpPr>
        <p:spPr bwMode="auto">
          <a:xfrm>
            <a:off x="2771775" y="3638760"/>
            <a:ext cx="63007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Connecteur droit 14"/>
          <p:cNvCxnSpPr/>
          <p:nvPr/>
        </p:nvCxnSpPr>
        <p:spPr bwMode="auto">
          <a:xfrm>
            <a:off x="2771775" y="4551970"/>
            <a:ext cx="6300788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6" name="Groupe 18"/>
          <p:cNvGrpSpPr>
            <a:grpSpLocks/>
          </p:cNvGrpSpPr>
          <p:nvPr/>
        </p:nvGrpSpPr>
        <p:grpSpPr bwMode="auto">
          <a:xfrm>
            <a:off x="3590925" y="1634939"/>
            <a:ext cx="5508625" cy="1094184"/>
            <a:chOff x="3591598" y="1628800"/>
            <a:chExt cx="5508146" cy="1459032"/>
          </a:xfrm>
        </p:grpSpPr>
        <p:sp>
          <p:nvSpPr>
            <p:cNvPr id="17" name="ZoneTexte 16"/>
            <p:cNvSpPr txBox="1"/>
            <p:nvPr/>
          </p:nvSpPr>
          <p:spPr>
            <a:xfrm>
              <a:off x="3591598" y="1864537"/>
              <a:ext cx="1989014" cy="1223294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179388" indent="-179388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fr-FR" altLang="fr-FR" sz="900" dirty="0"/>
                <a:t>DG de la </a:t>
              </a:r>
              <a:r>
                <a:rPr lang="fr-FR" altLang="fr-FR" sz="900" dirty="0" smtClean="0"/>
                <a:t>CNRPS</a:t>
              </a:r>
              <a:endParaRPr lang="fr-FR" altLang="fr-FR" sz="900" dirty="0"/>
            </a:p>
            <a:p>
              <a:pPr marL="179388" indent="-179388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fr-FR" altLang="fr-FR" sz="900" dirty="0"/>
                <a:t>Chef de projet de la </a:t>
              </a:r>
              <a:r>
                <a:rPr lang="fr-FR" altLang="fr-FR" sz="900" dirty="0" smtClean="0"/>
                <a:t>CNRPS </a:t>
              </a:r>
              <a:endParaRPr lang="fr-FR" altLang="fr-FR" sz="900" dirty="0"/>
            </a:p>
            <a:p>
              <a:pPr marL="179388" indent="-179388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fr-FR" sz="900" dirty="0">
                  <a:latin typeface="+mn-lt"/>
                  <a:cs typeface="+mn-cs"/>
                </a:rPr>
                <a:t>Equipe projet Devoteam</a:t>
              </a:r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5445637" y="1628800"/>
              <a:ext cx="2520731" cy="1459032"/>
            </a:xfrm>
            <a:prstGeom prst="rect">
              <a:avLst/>
            </a:prstGeom>
            <a:noFill/>
          </p:spPr>
          <p:txBody>
            <a:bodyPr lIns="72000" rIns="36000" anchor="ctr"/>
            <a:lstStyle/>
            <a:p>
              <a:pPr marL="179388" indent="-179388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fr-FR" sz="900" dirty="0">
                  <a:latin typeface="+mn-lt"/>
                  <a:cs typeface="+mn-cs"/>
                </a:rPr>
                <a:t>Avancement projet</a:t>
              </a:r>
            </a:p>
            <a:p>
              <a:pPr marL="179388" indent="-179388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fr-FR" sz="900" dirty="0">
                  <a:latin typeface="+mn-lt"/>
                  <a:cs typeface="+mn-cs"/>
                </a:rPr>
                <a:t>Arbitrages majeurs</a:t>
              </a:r>
            </a:p>
            <a:p>
              <a:pPr marL="179388" indent="-179388" fontAlgn="auto">
                <a:spcBef>
                  <a:spcPts val="0"/>
                </a:spcBef>
                <a:spcAft>
                  <a:spcPts val="200"/>
                </a:spcAft>
                <a:buFont typeface="Wingdings" pitchFamily="2" charset="2"/>
                <a:buChar char="§"/>
                <a:defRPr/>
              </a:pPr>
              <a:r>
                <a:rPr lang="fr-FR" sz="900" dirty="0">
                  <a:latin typeface="+mn-lt"/>
                  <a:cs typeface="+mn-cs"/>
                </a:rPr>
                <a:t>Validation des livrables clés</a:t>
              </a:r>
            </a:p>
            <a:p>
              <a:pPr marL="177800" indent="-177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900" i="1" dirty="0">
                  <a:latin typeface="+mn-lt"/>
                  <a:cs typeface="+mn-cs"/>
                </a:rPr>
                <a:t>	Préparé, organisé et animé par Devoteam</a:t>
              </a:r>
            </a:p>
          </p:txBody>
        </p:sp>
        <p:sp>
          <p:nvSpPr>
            <p:cNvPr id="19" name="ZoneTexte 18"/>
            <p:cNvSpPr txBox="1"/>
            <p:nvPr/>
          </p:nvSpPr>
          <p:spPr>
            <a:xfrm>
              <a:off x="8020338" y="1628800"/>
              <a:ext cx="1079406" cy="1459032"/>
            </a:xfrm>
            <a:prstGeom prst="rect">
              <a:avLst/>
            </a:prstGeom>
            <a:noFill/>
          </p:spPr>
          <p:txBody>
            <a:bodyPr lIns="36000" rIns="36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900" dirty="0">
                  <a:latin typeface="+mn-lt"/>
                  <a:cs typeface="+mn-cs"/>
                </a:rPr>
                <a:t>À la fin de chaque phase </a:t>
              </a:r>
            </a:p>
          </p:txBody>
        </p:sp>
      </p:grpSp>
      <p:sp>
        <p:nvSpPr>
          <p:cNvPr id="20" name="ZoneTexte 19"/>
          <p:cNvSpPr txBox="1"/>
          <p:nvPr/>
        </p:nvSpPr>
        <p:spPr bwMode="auto">
          <a:xfrm>
            <a:off x="3590926" y="2796989"/>
            <a:ext cx="1800225" cy="809625"/>
          </a:xfrm>
          <a:prstGeom prst="rect">
            <a:avLst/>
          </a:prstGeom>
          <a:noFill/>
        </p:spPr>
        <p:txBody>
          <a:bodyPr anchor="ctr"/>
          <a:lstStyle>
            <a:defPPr>
              <a:defRPr lang="en-US"/>
            </a:defPPr>
            <a:lvl1pPr marL="179388" indent="-1793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 sz="1200">
                <a:latin typeface="+mn-lt"/>
                <a:cs typeface="+mn-cs"/>
              </a:defRPr>
            </a:lvl1pPr>
          </a:lstStyle>
          <a:p>
            <a:r>
              <a:rPr lang="fr-FR" sz="900" dirty="0"/>
              <a:t>Equipe projets </a:t>
            </a:r>
            <a:r>
              <a:rPr lang="fr-FR" sz="900" dirty="0" smtClean="0"/>
              <a:t>CNRPS</a:t>
            </a:r>
            <a:endParaRPr lang="fr-FR" sz="900" dirty="0"/>
          </a:p>
          <a:p>
            <a:r>
              <a:rPr lang="fr-FR" sz="900" dirty="0"/>
              <a:t>Chef projet </a:t>
            </a:r>
            <a:r>
              <a:rPr lang="fr-FR" sz="900" dirty="0" smtClean="0"/>
              <a:t>CNRPS</a:t>
            </a:r>
            <a:endParaRPr lang="fr-FR" sz="900" dirty="0"/>
          </a:p>
          <a:p>
            <a:r>
              <a:rPr lang="fr-FR" sz="900" dirty="0"/>
              <a:t>Chef de projet Devoteam</a:t>
            </a:r>
          </a:p>
        </p:txBody>
      </p:sp>
      <p:sp>
        <p:nvSpPr>
          <p:cNvPr id="21" name="ZoneTexte 20"/>
          <p:cNvSpPr txBox="1"/>
          <p:nvPr/>
        </p:nvSpPr>
        <p:spPr bwMode="auto">
          <a:xfrm>
            <a:off x="5445125" y="2796989"/>
            <a:ext cx="2520950" cy="809625"/>
          </a:xfrm>
          <a:prstGeom prst="rect">
            <a:avLst/>
          </a:prstGeom>
          <a:noFill/>
          <a:ln>
            <a:noFill/>
          </a:ln>
        </p:spPr>
        <p:txBody>
          <a:bodyPr lIns="72000" rIns="36000" anchor="ctr"/>
          <a:lstStyle/>
          <a:p>
            <a:pPr marL="179388" indent="-1793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fr-FR" sz="900" dirty="0">
                <a:latin typeface="+mn-lt"/>
                <a:cs typeface="+mn-cs"/>
              </a:rPr>
              <a:t>Rapport flash d’avancement</a:t>
            </a:r>
          </a:p>
          <a:p>
            <a:pPr marL="179388" indent="-179388" fontAlgn="auto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fr-FR" sz="900" dirty="0">
                <a:latin typeface="+mn-lt"/>
                <a:cs typeface="+mn-cs"/>
              </a:rPr>
              <a:t>Revue des faits marquants</a:t>
            </a:r>
          </a:p>
          <a:p>
            <a:pPr marL="179388" indent="-179388" fontAlgn="auto">
              <a:spcBef>
                <a:spcPts val="0"/>
              </a:spcBef>
              <a:spcAft>
                <a:spcPts val="200"/>
              </a:spcAft>
              <a:buFont typeface="Wingdings" pitchFamily="2" charset="2"/>
              <a:buChar char="§"/>
              <a:defRPr/>
            </a:pPr>
            <a:r>
              <a:rPr lang="fr-FR" sz="900" dirty="0">
                <a:latin typeface="+mn-lt"/>
                <a:cs typeface="+mn-cs"/>
              </a:rPr>
              <a:t>Gestion des obstacles et des risques</a:t>
            </a:r>
          </a:p>
          <a:p>
            <a:pPr marL="177800" indent="-1778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i="1" dirty="0">
                <a:latin typeface="+mn-lt"/>
                <a:cs typeface="+mn-cs"/>
              </a:rPr>
              <a:t>	Préparé, organisé et animé par le chef de projet Devoteam</a:t>
            </a:r>
          </a:p>
        </p:txBody>
      </p:sp>
      <p:sp>
        <p:nvSpPr>
          <p:cNvPr id="22" name="ZoneTexte 21"/>
          <p:cNvSpPr txBox="1"/>
          <p:nvPr/>
        </p:nvSpPr>
        <p:spPr bwMode="auto">
          <a:xfrm>
            <a:off x="8020050" y="2796989"/>
            <a:ext cx="1079500" cy="809625"/>
          </a:xfrm>
          <a:prstGeom prst="rect">
            <a:avLst/>
          </a:prstGeom>
          <a:noFill/>
          <a:ln>
            <a:noFill/>
          </a:ln>
        </p:spPr>
        <p:txBody>
          <a:bodyPr lIns="36000" rIns="36000" anchor="ctr"/>
          <a:lstStyle/>
          <a:p>
            <a:pPr marL="179388" indent="-17938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900" dirty="0">
                <a:latin typeface="+mn-lt"/>
                <a:cs typeface="+mn-cs"/>
              </a:rPr>
              <a:t>Hebdomadaire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1187450" y="3092264"/>
            <a:ext cx="126509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dirty="0">
                <a:latin typeface="+mn-lt"/>
                <a:cs typeface="+mn-cs"/>
              </a:rPr>
              <a:t>Comité projet</a:t>
            </a:r>
          </a:p>
        </p:txBody>
      </p:sp>
      <p:grpSp>
        <p:nvGrpSpPr>
          <p:cNvPr id="24" name="Groupe 24"/>
          <p:cNvGrpSpPr>
            <a:grpSpLocks/>
          </p:cNvGrpSpPr>
          <p:nvPr/>
        </p:nvGrpSpPr>
        <p:grpSpPr bwMode="auto">
          <a:xfrm>
            <a:off x="3590925" y="3661383"/>
            <a:ext cx="5508625" cy="858440"/>
            <a:chOff x="3591598" y="1542610"/>
            <a:chExt cx="5508146" cy="1545222"/>
          </a:xfrm>
        </p:grpSpPr>
        <p:sp>
          <p:nvSpPr>
            <p:cNvPr id="25" name="ZoneTexte 24"/>
            <p:cNvSpPr txBox="1"/>
            <p:nvPr/>
          </p:nvSpPr>
          <p:spPr>
            <a:xfrm>
              <a:off x="3591598" y="1542610"/>
              <a:ext cx="1800068" cy="1459495"/>
            </a:xfrm>
            <a:prstGeom prst="rect">
              <a:avLst/>
            </a:prstGeom>
            <a:noFill/>
          </p:spPr>
          <p:txBody>
            <a:bodyPr anchor="ctr"/>
            <a:lstStyle>
              <a:defPPr>
                <a:defRPr lang="en-US"/>
              </a:defPPr>
              <a:lvl1pPr marL="179388" indent="-179388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 sz="1200">
                  <a:latin typeface="+mn-lt"/>
                  <a:cs typeface="+mn-cs"/>
                </a:defRPr>
              </a:lvl1pPr>
            </a:lstStyle>
            <a:p>
              <a:r>
                <a:rPr lang="fr-FR" sz="900" dirty="0"/>
                <a:t>Représentants à définir</a:t>
              </a:r>
            </a:p>
            <a:p>
              <a:r>
                <a:rPr lang="fr-FR" sz="900" dirty="0"/>
                <a:t>Equipe projet Devoteam</a:t>
              </a:r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5445637" y="1585473"/>
              <a:ext cx="2520731" cy="1459495"/>
            </a:xfrm>
            <a:prstGeom prst="rect">
              <a:avLst/>
            </a:prstGeom>
            <a:noFill/>
            <a:ln>
              <a:noFill/>
            </a:ln>
          </p:spPr>
          <p:txBody>
            <a:bodyPr lIns="72000" rIns="36000" anchor="ctr"/>
            <a:lstStyle/>
            <a:p>
              <a:pPr marL="179388" indent="-179388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fr-FR" sz="900" dirty="0">
                  <a:latin typeface="+mn-lt"/>
                  <a:cs typeface="+mn-cs"/>
                </a:rPr>
                <a:t>Collecte d’information</a:t>
              </a:r>
            </a:p>
            <a:p>
              <a:pPr marL="179388" indent="-179388" fontAlgn="auto">
                <a:spcBef>
                  <a:spcPts val="0"/>
                </a:spcBef>
                <a:spcAft>
                  <a:spcPts val="0"/>
                </a:spcAft>
                <a:buFont typeface="Wingdings" pitchFamily="2" charset="2"/>
                <a:buChar char="§"/>
                <a:defRPr/>
              </a:pPr>
              <a:r>
                <a:rPr lang="fr-FR" sz="900" dirty="0">
                  <a:latin typeface="+mn-lt"/>
                  <a:cs typeface="+mn-cs"/>
                </a:rPr>
                <a:t>Séances de travail</a:t>
              </a:r>
            </a:p>
            <a:p>
              <a:pPr marL="179388" indent="-179388" fontAlgn="auto">
                <a:spcBef>
                  <a:spcPts val="0"/>
                </a:spcBef>
                <a:spcAft>
                  <a:spcPts val="200"/>
                </a:spcAft>
                <a:buFont typeface="Wingdings" pitchFamily="2" charset="2"/>
                <a:buChar char="§"/>
                <a:defRPr/>
              </a:pPr>
              <a:r>
                <a:rPr lang="fr-FR" sz="900" dirty="0">
                  <a:latin typeface="+mn-lt"/>
                  <a:cs typeface="+mn-cs"/>
                </a:rPr>
                <a:t>Ateliers de restitution</a:t>
              </a:r>
            </a:p>
            <a:p>
              <a:pPr marL="177800" indent="-177800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900" i="1" dirty="0">
                  <a:latin typeface="+mn-lt"/>
                  <a:cs typeface="+mn-cs"/>
                </a:rPr>
                <a:t>	Préparé, organisé et animé par  Devoteam</a:t>
              </a:r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8020338" y="1628337"/>
              <a:ext cx="1079406" cy="1459495"/>
            </a:xfrm>
            <a:prstGeom prst="rect">
              <a:avLst/>
            </a:prstGeom>
            <a:noFill/>
            <a:ln>
              <a:noFill/>
            </a:ln>
          </p:spPr>
          <p:txBody>
            <a:bodyPr lIns="36000" rIns="36000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fr-FR" sz="900" dirty="0">
                  <a:latin typeface="+mn-lt"/>
                  <a:cs typeface="+mn-cs"/>
                </a:rPr>
                <a:t>Suivant le planning projet</a:t>
              </a:r>
            </a:p>
          </p:txBody>
        </p:sp>
      </p:grpSp>
      <p:sp>
        <p:nvSpPr>
          <p:cNvPr id="28" name="Rectangle 27"/>
          <p:cNvSpPr/>
          <p:nvPr/>
        </p:nvSpPr>
        <p:spPr bwMode="auto">
          <a:xfrm>
            <a:off x="539749" y="3869055"/>
            <a:ext cx="28399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100" b="1" dirty="0">
                <a:latin typeface="+mn-lt"/>
                <a:cs typeface="+mn-cs"/>
              </a:rPr>
              <a:t>Réunion des représentants des entités</a:t>
            </a:r>
          </a:p>
        </p:txBody>
      </p:sp>
      <p:cxnSp>
        <p:nvCxnSpPr>
          <p:cNvPr id="29" name="Connecteur droit 28"/>
          <p:cNvCxnSpPr/>
          <p:nvPr/>
        </p:nvCxnSpPr>
        <p:spPr bwMode="auto">
          <a:xfrm>
            <a:off x="5435600" y="1715901"/>
            <a:ext cx="0" cy="9179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Connecteur droit 29"/>
          <p:cNvCxnSpPr/>
          <p:nvPr/>
        </p:nvCxnSpPr>
        <p:spPr bwMode="auto">
          <a:xfrm>
            <a:off x="7988300" y="1715901"/>
            <a:ext cx="0" cy="91797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Connecteur droit 30"/>
          <p:cNvCxnSpPr/>
          <p:nvPr/>
        </p:nvCxnSpPr>
        <p:spPr bwMode="auto">
          <a:xfrm>
            <a:off x="5434013" y="2796989"/>
            <a:ext cx="0" cy="782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Connecteur droit 31"/>
          <p:cNvCxnSpPr/>
          <p:nvPr/>
        </p:nvCxnSpPr>
        <p:spPr bwMode="auto">
          <a:xfrm>
            <a:off x="7985125" y="2796989"/>
            <a:ext cx="0" cy="7822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2">
                <a:lumMod val="7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3" name="Connecteur droit 32"/>
          <p:cNvCxnSpPr/>
          <p:nvPr/>
        </p:nvCxnSpPr>
        <p:spPr bwMode="auto">
          <a:xfrm>
            <a:off x="5435600" y="3714960"/>
            <a:ext cx="0" cy="7822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Connecteur droit 33"/>
          <p:cNvCxnSpPr/>
          <p:nvPr/>
        </p:nvCxnSpPr>
        <p:spPr bwMode="auto">
          <a:xfrm>
            <a:off x="7988300" y="3714960"/>
            <a:ext cx="0" cy="7822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17629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du projet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29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Planning prévisionnel: Le projet s’étale sur </a:t>
            </a:r>
            <a:r>
              <a:rPr lang="fr-FR" dirty="0" smtClean="0"/>
              <a:t>6 </a:t>
            </a:r>
            <a:r>
              <a:rPr lang="fr-FR" dirty="0"/>
              <a:t>mois (hors délais de validation) </a:t>
            </a:r>
          </a:p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123084"/>
              </p:ext>
            </p:extLst>
          </p:nvPr>
        </p:nvGraphicFramePr>
        <p:xfrm>
          <a:off x="500034" y="915566"/>
          <a:ext cx="8056608" cy="3410983"/>
        </p:xfrm>
        <a:graphic>
          <a:graphicData uri="http://schemas.openxmlformats.org/drawingml/2006/table">
            <a:tbl>
              <a:tblPr/>
              <a:tblGrid>
                <a:gridCol w="33569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11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12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13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14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20015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3013654817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3603681709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331788741"/>
                    </a:ext>
                  </a:extLst>
                </a:gridCol>
                <a:gridCol w="335692">
                  <a:extLst>
                    <a:ext uri="{9D8B030D-6E8A-4147-A177-3AD203B41FA5}">
                      <a16:colId xmlns:a16="http://schemas.microsoft.com/office/drawing/2014/main" xmlns="" val="3803100494"/>
                    </a:ext>
                  </a:extLst>
                </a:gridCol>
                <a:gridCol w="335692"/>
                <a:gridCol w="335692"/>
                <a:gridCol w="335692"/>
                <a:gridCol w="335692"/>
              </a:tblGrid>
              <a:tr h="225091"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Mois 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Mois 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Mois 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Mois 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fontAlgn="b"/>
                      <a:r>
                        <a:rPr lang="fr-FR" sz="900" b="1" i="0" u="none" strike="noStrike" dirty="0">
                          <a:solidFill>
                            <a:schemeClr val="tx2"/>
                          </a:solidFill>
                          <a:latin typeface="Arial"/>
                        </a:rPr>
                        <a:t>Mois 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900" b="1" i="0" u="none" strike="noStrike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900" b="1" i="0" u="none" strike="noStrike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900" b="1" i="0" u="none" strike="noStrike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900" b="1" i="0" u="none" strike="noStrike" dirty="0" smtClean="0">
                          <a:solidFill>
                            <a:schemeClr val="tx2"/>
                          </a:solidFill>
                          <a:latin typeface="Arial"/>
                        </a:rPr>
                        <a:t>Mois 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900" b="1" i="0" u="none" strike="noStrike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900" b="1" i="0" u="none" strike="noStrike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fr-FR" sz="900" b="1" i="0" u="none" strike="noStrike" dirty="0">
                        <a:solidFill>
                          <a:schemeClr val="tx2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30982"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r-FR" sz="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30982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0982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0982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0982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530982"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fr-FR" sz="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Pentagone 6"/>
          <p:cNvSpPr/>
          <p:nvPr/>
        </p:nvSpPr>
        <p:spPr bwMode="auto">
          <a:xfrm>
            <a:off x="500034" y="1150106"/>
            <a:ext cx="8064000" cy="162000"/>
          </a:xfrm>
          <a:prstGeom prst="homePlate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0" tIns="45716" rIns="91430" bIns="45716" anchor="ctr"/>
          <a:lstStyle/>
          <a:p>
            <a:pPr indent="176195" algn="ctr"/>
            <a:r>
              <a:rPr lang="fr-FR" sz="1100" b="1" dirty="0">
                <a:solidFill>
                  <a:srgbClr val="FFFFFF"/>
                </a:solidFill>
                <a:cs typeface="Arial" pitchFamily="34" charset="0"/>
              </a:rPr>
              <a:t>Pilotage &amp; Gestion de projet</a:t>
            </a:r>
            <a:endParaRPr lang="fr-FR" sz="1100" b="1" dirty="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 rot="16200000">
            <a:off x="-36236" y="1384174"/>
            <a:ext cx="68358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800" b="1" dirty="0" smtClean="0">
                <a:latin typeface="+mn-lt"/>
                <a:cs typeface="+mn-cs"/>
              </a:rPr>
              <a:t>Phase 0</a:t>
            </a:r>
            <a:endParaRPr lang="fr-FR" sz="800" b="1" dirty="0">
              <a:latin typeface="+mn-lt"/>
              <a:cs typeface="+mn-cs"/>
            </a:endParaRPr>
          </a:p>
        </p:txBody>
      </p:sp>
      <p:sp>
        <p:nvSpPr>
          <p:cNvPr id="9" name="ZoneTexte 8"/>
          <p:cNvSpPr txBox="1"/>
          <p:nvPr/>
        </p:nvSpPr>
        <p:spPr>
          <a:xfrm rot="16200000">
            <a:off x="-743876" y="2626306"/>
            <a:ext cx="215982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800" b="1"/>
            </a:lvl1pPr>
          </a:lstStyle>
          <a:p>
            <a:r>
              <a:rPr lang="fr-FR" dirty="0"/>
              <a:t>Phase 1</a:t>
            </a:r>
          </a:p>
        </p:txBody>
      </p:sp>
      <p:sp>
        <p:nvSpPr>
          <p:cNvPr id="11" name="Pentagone 10"/>
          <p:cNvSpPr/>
          <p:nvPr/>
        </p:nvSpPr>
        <p:spPr bwMode="auto">
          <a:xfrm>
            <a:off x="487288" y="1384114"/>
            <a:ext cx="268287" cy="270000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5988">
              <a:defRPr/>
            </a:pPr>
            <a:endParaRPr lang="fr-FR" sz="500" b="1" dirty="0">
              <a:solidFill>
                <a:schemeClr val="bg1"/>
              </a:solidFill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15322" y="1409032"/>
            <a:ext cx="19124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b="1" i="1" dirty="0">
                <a:solidFill>
                  <a:schemeClr val="tx2"/>
                </a:solidFill>
              </a:rPr>
              <a:t>Réunion de lancement</a:t>
            </a:r>
          </a:p>
        </p:txBody>
      </p:sp>
      <p:sp>
        <p:nvSpPr>
          <p:cNvPr id="13" name="ZoneTexte 12"/>
          <p:cNvSpPr txBox="1"/>
          <p:nvPr/>
        </p:nvSpPr>
        <p:spPr>
          <a:xfrm rot="16200000">
            <a:off x="-68926" y="4003281"/>
            <a:ext cx="80992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 fontAlgn="auto">
              <a:spcBef>
                <a:spcPts val="0"/>
              </a:spcBef>
              <a:spcAft>
                <a:spcPts val="0"/>
              </a:spcAft>
              <a:defRPr sz="800" b="1"/>
            </a:lvl1pPr>
          </a:lstStyle>
          <a:p>
            <a:r>
              <a:rPr lang="fr-FR" dirty="0"/>
              <a:t>Phase 2</a:t>
            </a:r>
          </a:p>
        </p:txBody>
      </p:sp>
      <p:pic>
        <p:nvPicPr>
          <p:cNvPr id="23" name="Picture 129" descr="keditbookmark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39360" y="1459626"/>
            <a:ext cx="154810" cy="121322"/>
          </a:xfrm>
          <a:prstGeom prst="rect">
            <a:avLst/>
          </a:prstGeom>
          <a:noFill/>
        </p:spPr>
      </p:pic>
      <p:sp>
        <p:nvSpPr>
          <p:cNvPr id="26" name="Pentagone 25"/>
          <p:cNvSpPr/>
          <p:nvPr/>
        </p:nvSpPr>
        <p:spPr bwMode="auto">
          <a:xfrm>
            <a:off x="492640" y="4515966"/>
            <a:ext cx="8064000" cy="162000"/>
          </a:xfrm>
          <a:prstGeom prst="homePlate">
            <a:avLst/>
          </a:prstGeom>
          <a:solidFill>
            <a:schemeClr val="tx2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1430" tIns="45716" rIns="91430" bIns="45716" anchor="ctr"/>
          <a:lstStyle/>
          <a:p>
            <a:pPr indent="176195" algn="ctr"/>
            <a:r>
              <a:rPr lang="fr-FR" sz="1100" b="1" dirty="0">
                <a:solidFill>
                  <a:srgbClr val="FFFFFF"/>
                </a:solidFill>
                <a:cs typeface="Arial" pitchFamily="34" charset="0"/>
              </a:rPr>
              <a:t>Formation et transfert de compétence</a:t>
            </a:r>
          </a:p>
        </p:txBody>
      </p:sp>
      <p:sp>
        <p:nvSpPr>
          <p:cNvPr id="28" name="Pentagone 27"/>
          <p:cNvSpPr/>
          <p:nvPr/>
        </p:nvSpPr>
        <p:spPr bwMode="auto">
          <a:xfrm>
            <a:off x="748422" y="1751040"/>
            <a:ext cx="2776558" cy="360000"/>
          </a:xfrm>
          <a:prstGeom prst="homePlate">
            <a:avLst>
              <a:gd name="adj" fmla="val 38452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5988">
              <a:defRPr/>
            </a:pPr>
            <a:r>
              <a:rPr lang="fr-FR" sz="900" b="1" dirty="0">
                <a:solidFill>
                  <a:schemeClr val="bg1"/>
                </a:solidFill>
              </a:rPr>
              <a:t>Etude de l’existant, audit, diagnostic et </a:t>
            </a:r>
            <a:endParaRPr lang="fr-FR" sz="900" b="1" dirty="0" smtClean="0">
              <a:solidFill>
                <a:schemeClr val="bg1"/>
              </a:solidFill>
            </a:endParaRPr>
          </a:p>
          <a:p>
            <a:pPr algn="ctr" defTabSz="915988">
              <a:defRPr/>
            </a:pPr>
            <a:r>
              <a:rPr lang="fr-FR" sz="900" b="1" dirty="0" smtClean="0">
                <a:solidFill>
                  <a:schemeClr val="bg1"/>
                </a:solidFill>
              </a:rPr>
              <a:t>recensement </a:t>
            </a:r>
            <a:r>
              <a:rPr lang="fr-FR" sz="900" b="1" dirty="0">
                <a:solidFill>
                  <a:schemeClr val="bg1"/>
                </a:solidFill>
              </a:rPr>
              <a:t>des besoins </a:t>
            </a:r>
          </a:p>
        </p:txBody>
      </p:sp>
      <p:sp>
        <p:nvSpPr>
          <p:cNvPr id="33" name="Pentagone 32"/>
          <p:cNvSpPr/>
          <p:nvPr/>
        </p:nvSpPr>
        <p:spPr bwMode="auto">
          <a:xfrm>
            <a:off x="2136701" y="2281051"/>
            <a:ext cx="2776558" cy="360000"/>
          </a:xfrm>
          <a:prstGeom prst="homePlate">
            <a:avLst>
              <a:gd name="adj" fmla="val 38452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5988">
              <a:defRPr/>
            </a:pPr>
            <a:r>
              <a:rPr lang="fr-FR" sz="900" b="1" dirty="0">
                <a:solidFill>
                  <a:schemeClr val="bg1"/>
                </a:solidFill>
              </a:rPr>
              <a:t>Benchmark</a:t>
            </a:r>
          </a:p>
        </p:txBody>
      </p:sp>
      <p:sp>
        <p:nvSpPr>
          <p:cNvPr id="34" name="Pentagone 33"/>
          <p:cNvSpPr/>
          <p:nvPr/>
        </p:nvSpPr>
        <p:spPr bwMode="auto">
          <a:xfrm>
            <a:off x="3347864" y="2829317"/>
            <a:ext cx="2776558" cy="360000"/>
          </a:xfrm>
          <a:prstGeom prst="homePlate">
            <a:avLst>
              <a:gd name="adj" fmla="val 38452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5988">
              <a:defRPr/>
            </a:pPr>
            <a:r>
              <a:rPr lang="fr-FR" sz="900" b="1" dirty="0">
                <a:solidFill>
                  <a:schemeClr val="bg1"/>
                </a:solidFill>
              </a:rPr>
              <a:t>Feuille de route opérationnelle </a:t>
            </a:r>
          </a:p>
        </p:txBody>
      </p:sp>
      <p:sp>
        <p:nvSpPr>
          <p:cNvPr id="35" name="Pentagone 34"/>
          <p:cNvSpPr/>
          <p:nvPr/>
        </p:nvSpPr>
        <p:spPr bwMode="auto">
          <a:xfrm>
            <a:off x="4584409" y="3353383"/>
            <a:ext cx="2776558" cy="360000"/>
          </a:xfrm>
          <a:prstGeom prst="homePlate">
            <a:avLst>
              <a:gd name="adj" fmla="val 38452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5988">
              <a:defRPr/>
            </a:pPr>
            <a:r>
              <a:rPr lang="fr-FR" sz="900" b="1" dirty="0">
                <a:solidFill>
                  <a:schemeClr val="bg1"/>
                </a:solidFill>
              </a:rPr>
              <a:t>Définition de l’organisation </a:t>
            </a:r>
            <a:r>
              <a:rPr lang="fr-FR" sz="900" b="1" dirty="0" smtClean="0">
                <a:solidFill>
                  <a:schemeClr val="bg1"/>
                </a:solidFill>
              </a:rPr>
              <a:t>cible</a:t>
            </a:r>
          </a:p>
          <a:p>
            <a:pPr algn="ctr" defTabSz="915988">
              <a:defRPr/>
            </a:pPr>
            <a:r>
              <a:rPr lang="fr-FR" sz="900" b="1" dirty="0" smtClean="0">
                <a:solidFill>
                  <a:schemeClr val="bg1"/>
                </a:solidFill>
              </a:rPr>
              <a:t> </a:t>
            </a:r>
            <a:r>
              <a:rPr lang="fr-FR" sz="900" b="1" dirty="0">
                <a:solidFill>
                  <a:schemeClr val="bg1"/>
                </a:solidFill>
              </a:rPr>
              <a:t>de la DSI</a:t>
            </a:r>
          </a:p>
        </p:txBody>
      </p:sp>
      <p:sp>
        <p:nvSpPr>
          <p:cNvPr id="36" name="Pentagone 35"/>
          <p:cNvSpPr/>
          <p:nvPr/>
        </p:nvSpPr>
        <p:spPr bwMode="auto">
          <a:xfrm>
            <a:off x="6948264" y="3893316"/>
            <a:ext cx="1578436" cy="360000"/>
          </a:xfrm>
          <a:prstGeom prst="homePlate">
            <a:avLst>
              <a:gd name="adj" fmla="val 38452"/>
            </a:avLst>
          </a:prstGeom>
          <a:solidFill>
            <a:schemeClr val="bg1">
              <a:lumMod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defTabSz="915988">
              <a:defRPr/>
            </a:pPr>
            <a:r>
              <a:rPr lang="fr-FR" sz="900" b="1" dirty="0" smtClean="0">
                <a:solidFill>
                  <a:schemeClr val="bg1"/>
                </a:solidFill>
              </a:rPr>
              <a:t>Plan de </a:t>
            </a:r>
          </a:p>
          <a:p>
            <a:pPr algn="ctr" defTabSz="915988">
              <a:defRPr/>
            </a:pPr>
            <a:r>
              <a:rPr lang="fr-FR" sz="900" b="1" dirty="0" smtClean="0">
                <a:solidFill>
                  <a:schemeClr val="bg1"/>
                </a:solidFill>
              </a:rPr>
              <a:t>communication</a:t>
            </a:r>
            <a:endParaRPr lang="fr-FR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Sommaire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3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Présentation du Devoteam Management Consulting 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texte 5"/>
          <p:cNvSpPr>
            <a:spLocks noGrp="1"/>
          </p:cNvSpPr>
          <p:nvPr>
            <p:ph type="body" sz="quarter" idx="15"/>
          </p:nvPr>
        </p:nvSpPr>
        <p:spPr>
          <a:xfrm>
            <a:off x="468315" y="1924049"/>
            <a:ext cx="8207374" cy="1943845"/>
          </a:xfrm>
        </p:spPr>
        <p:txBody>
          <a:bodyPr/>
          <a:lstStyle/>
          <a:p>
            <a:r>
              <a:rPr lang="fr-FR" sz="1400" dirty="0" smtClean="0"/>
              <a:t>Contexte </a:t>
            </a:r>
            <a:r>
              <a:rPr lang="fr-FR" sz="1400" dirty="0"/>
              <a:t>et </a:t>
            </a:r>
            <a:r>
              <a:rPr lang="fr-FR" sz="1400" dirty="0" smtClean="0"/>
              <a:t>Objectifs </a:t>
            </a:r>
            <a:endParaRPr lang="fr-FR" sz="1400" dirty="0"/>
          </a:p>
          <a:p>
            <a:r>
              <a:rPr lang="fr-FR" sz="1400" dirty="0"/>
              <a:t>Nos Convictions </a:t>
            </a:r>
          </a:p>
          <a:p>
            <a:r>
              <a:rPr lang="fr-FR" sz="1400" dirty="0"/>
              <a:t>Démarche projet </a:t>
            </a:r>
          </a:p>
          <a:p>
            <a:r>
              <a:rPr lang="fr-FR" sz="1400" dirty="0"/>
              <a:t>Modalités du projet </a:t>
            </a:r>
          </a:p>
          <a:p>
            <a:r>
              <a:rPr lang="fr-FR" sz="1400" dirty="0"/>
              <a:t>Équipe projet</a:t>
            </a:r>
          </a:p>
          <a:p>
            <a:r>
              <a:rPr lang="fr-FR" sz="1400" dirty="0"/>
              <a:t>Nos Références </a:t>
            </a:r>
          </a:p>
          <a:p>
            <a:endParaRPr lang="fr-FR" sz="1400" dirty="0"/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Espace réservé du texte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02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Modalités du projet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30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Plan de charge </a:t>
            </a:r>
          </a:p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8782"/>
              </p:ext>
            </p:extLst>
          </p:nvPr>
        </p:nvGraphicFramePr>
        <p:xfrm>
          <a:off x="323528" y="950047"/>
          <a:ext cx="8640960" cy="3205879"/>
        </p:xfrm>
        <a:graphic>
          <a:graphicData uri="http://schemas.openxmlformats.org/drawingml/2006/table">
            <a:tbl>
              <a:tblPr/>
              <a:tblGrid>
                <a:gridCol w="309634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xmlns="" val="229275696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xmlns="" val="115952209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xmlns="" val="1294942389"/>
                    </a:ext>
                  </a:extLst>
                </a:gridCol>
              </a:tblGrid>
              <a:tr h="378083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u="none" strike="noStrike" kern="1200" noProof="0" dirty="0">
                          <a:solidFill>
                            <a:schemeClr val="bg1"/>
                          </a:solidFill>
                          <a:effectLst/>
                        </a:rPr>
                        <a:t>Etapes de la démarche méthodologique</a:t>
                      </a:r>
                      <a:endParaRPr lang="fr-FR" sz="1000" b="1" i="0" u="none" strike="noStrike" kern="1200" noProof="0" dirty="0">
                        <a:solidFill>
                          <a:schemeClr val="bg1"/>
                        </a:solidFill>
                        <a:effectLst/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fr-FR" sz="730" b="1" u="none" strike="noStrike" kern="1200" baseline="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Chef de projet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730" b="1" u="none" strike="noStrike" kern="1200" baseline="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SI </a:t>
                      </a:r>
                      <a:endParaRPr lang="fr-FR" sz="730" b="1" u="none" strike="noStrike" kern="1200" baseline="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730" b="1" u="none" strike="noStrike" kern="1200" baseline="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</a:t>
                      </a:r>
                      <a:r>
                        <a:rPr lang="fr-FR" sz="730" b="1" u="none" strike="noStrike" kern="1200" baseline="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 organisation et Gouvernance </a:t>
                      </a:r>
                      <a:r>
                        <a:rPr lang="fr-FR" sz="730" b="1" u="none" strike="noStrike" kern="1200" baseline="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730" b="1" u="none" strike="noStrike" kern="1200" baseline="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Expert en </a:t>
                      </a:r>
                      <a:r>
                        <a:rPr lang="fr-FR" sz="730" b="1" u="none" strike="noStrike" kern="1200" baseline="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Infrastructure </a:t>
                      </a:r>
                      <a:r>
                        <a:rPr lang="fr-FR" sz="730" b="1" u="none" strike="noStrike" kern="1200" baseline="0" noProof="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informatique</a:t>
                      </a:r>
                      <a:endParaRPr lang="fr-FR" sz="730" b="1" u="none" strike="noStrike" kern="1200" baseline="0" noProof="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"/>
                          <a:cs typeface=""/>
                        </a:defRPr>
                      </a:lvl9pPr>
                    </a:lstStyle>
                    <a:p>
                      <a:pPr marL="0" algn="ctr" defTabSz="914400" rtl="0" eaLnBrk="1" fontAlgn="ctr" latinLnBrk="0" hangingPunct="1"/>
                      <a:r>
                        <a:rPr lang="fr-FR" sz="730" b="1" u="none" strike="noStrike" kern="1200" baseline="0" noProof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Charge</a:t>
                      </a: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63964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Phase 1 : Etude </a:t>
                      </a:r>
                      <a:endParaRPr lang="fr-FR" sz="10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00" marR="12700" marT="48000" marB="480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00401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noProof="0" dirty="0" smtClean="0"/>
                        <a:t>Etape </a:t>
                      </a:r>
                      <a:r>
                        <a:rPr lang="fr-FR" sz="1000" b="1" noProof="0" dirty="0"/>
                        <a:t>1 </a:t>
                      </a:r>
                      <a:r>
                        <a:rPr lang="fr-FR" sz="1000" noProof="0" dirty="0" smtClean="0"/>
                        <a:t>–</a:t>
                      </a:r>
                      <a:r>
                        <a:rPr lang="fr-FR" sz="1000" baseline="0" noProof="0" dirty="0" smtClean="0"/>
                        <a:t> </a:t>
                      </a:r>
                      <a:r>
                        <a:rPr lang="fr-FR" sz="1000" noProof="0" dirty="0" smtClean="0"/>
                        <a:t>Etude de l’existant, audit, diagnostic et recensement des besoins </a:t>
                      </a:r>
                    </a:p>
                  </a:txBody>
                  <a:tcPr marL="48000" marR="12700" marT="48000" marB="480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00401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noProof="0" dirty="0" smtClean="0"/>
                        <a:t>Etape 2 </a:t>
                      </a:r>
                      <a:r>
                        <a:rPr lang="fr-FR" sz="1000" noProof="0" dirty="0" smtClean="0"/>
                        <a:t>- Benchmark</a:t>
                      </a:r>
                    </a:p>
                  </a:txBody>
                  <a:tcPr marL="48000" marR="12700" marT="48000" marB="480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00401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noProof="0" dirty="0" smtClean="0"/>
                        <a:t>Etape 3 </a:t>
                      </a:r>
                      <a:r>
                        <a:rPr lang="fr-FR" sz="1000" noProof="0" dirty="0" smtClean="0"/>
                        <a:t>- Feuille de route opérationnelle </a:t>
                      </a:r>
                    </a:p>
                  </a:txBody>
                  <a:tcPr marL="48000" marR="12700" marT="48000" marB="480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31618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noProof="0" dirty="0" smtClean="0"/>
                        <a:t>Etape 4 </a:t>
                      </a:r>
                      <a:r>
                        <a:rPr lang="fr-FR" sz="1000" noProof="0" dirty="0" smtClean="0"/>
                        <a:t>- Définition de l’organisation cible de la DSI</a:t>
                      </a:r>
                    </a:p>
                  </a:txBody>
                  <a:tcPr marL="48000" marR="12700" marT="48000" marB="480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48196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Phase 2 : Plan de</a:t>
                      </a:r>
                      <a:r>
                        <a:rPr lang="fr-FR" sz="1000" b="1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communication</a:t>
                      </a:r>
                      <a:endParaRPr lang="fr-FR" sz="1000" b="1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8000" marR="12700" marT="48000" marB="480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1618">
                <a:tc>
                  <a:txBody>
                    <a:bodyPr/>
                    <a:lstStyle/>
                    <a:p>
                      <a:pPr marL="457200" marR="0" lvl="1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b="1" noProof="0" dirty="0" smtClean="0"/>
                        <a:t>Etape 5 </a:t>
                      </a:r>
                      <a:r>
                        <a:rPr lang="fr-FR" sz="1000" noProof="0" dirty="0" smtClean="0"/>
                        <a:t>- Plan de communication </a:t>
                      </a:r>
                    </a:p>
                  </a:txBody>
                  <a:tcPr marL="48000" marR="12700" marT="48000" marB="4800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rgbClr val="56555A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5759">
                <a:tc>
                  <a:txBody>
                    <a:bodyPr/>
                    <a:lstStyle/>
                    <a:p>
                      <a:pPr algn="r" rtl="0" fontAlgn="ctr"/>
                      <a:r>
                        <a:rPr lang="fr-FR" sz="1000" b="1" u="none" strike="noStrike" noProof="0" dirty="0">
                          <a:solidFill>
                            <a:schemeClr val="bg1"/>
                          </a:solidFill>
                          <a:effectLst/>
                        </a:rPr>
                        <a:t>Charge</a:t>
                      </a:r>
                      <a:r>
                        <a:rPr lang="fr-FR" sz="1000" b="1" u="none" strike="noStrike" baseline="0" noProof="0" dirty="0">
                          <a:solidFill>
                            <a:schemeClr val="bg1"/>
                          </a:solidFill>
                          <a:effectLst/>
                        </a:rPr>
                        <a:t> Totale en JH</a:t>
                      </a:r>
                      <a:endParaRPr lang="fr-FR" sz="1000" b="1" i="0" u="none" strike="noStrike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900" b="1" i="0" u="none" strike="noStrike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fr-FR" sz="1000" b="1" i="0" u="none" strike="noStrike" noProof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0668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31</a:t>
            </a:fld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5</a:t>
            </a:r>
          </a:p>
          <a:p>
            <a:r>
              <a:rPr lang="fr-FR" sz="2400" dirty="0"/>
              <a:t>Équipe projet</a:t>
            </a:r>
          </a:p>
        </p:txBody>
      </p:sp>
    </p:spTree>
    <p:extLst>
      <p:ext uri="{BB962C8B-B14F-4D97-AF65-F5344CB8AC3E}">
        <p14:creationId xmlns:p14="http://schemas.microsoft.com/office/powerpoint/2010/main" val="366223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Équipe </a:t>
            </a:r>
            <a:r>
              <a:rPr lang="fr-FR" dirty="0" smtClean="0"/>
              <a:t>projet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32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La structure de pilotage mise en place participe activement à la réussite du projet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>
          <a:xfrm>
            <a:off x="468313" y="915417"/>
            <a:ext cx="8207375" cy="648221"/>
          </a:xfrm>
        </p:spPr>
        <p:txBody>
          <a:bodyPr/>
          <a:lstStyle/>
          <a:p>
            <a:r>
              <a:rPr lang="fr-FR" sz="1100" dirty="0">
                <a:solidFill>
                  <a:srgbClr val="5E6A71"/>
                </a:solidFill>
              </a:rPr>
              <a:t>L’équipe proposée se compose de ressources ayant un niveau de </a:t>
            </a:r>
            <a:r>
              <a:rPr lang="fr-FR" sz="1100" b="1" dirty="0">
                <a:solidFill>
                  <a:srgbClr val="5E6A71"/>
                </a:solidFill>
              </a:rPr>
              <a:t>séniorité élevée </a:t>
            </a:r>
            <a:r>
              <a:rPr lang="fr-FR" sz="1100" dirty="0">
                <a:solidFill>
                  <a:srgbClr val="5E6A71"/>
                </a:solidFill>
              </a:rPr>
              <a:t>(plus de 10 ans d’expérience en moyenne), ayant l’expertise requise sur les </a:t>
            </a:r>
            <a:r>
              <a:rPr lang="fr-FR" sz="1100" b="1" dirty="0">
                <a:solidFill>
                  <a:srgbClr val="5E6A71"/>
                </a:solidFill>
              </a:rPr>
              <a:t>problématiques d’Urbanisation SI, Infrastructure SI, Technologies, Organisation et Gouvernance </a:t>
            </a:r>
            <a:r>
              <a:rPr lang="fr-FR" sz="1100" b="1" dirty="0" smtClean="0">
                <a:solidFill>
                  <a:srgbClr val="5E6A71"/>
                </a:solidFill>
              </a:rPr>
              <a:t>SI</a:t>
            </a:r>
            <a:endParaRPr lang="fr-FR" sz="1100" b="1" dirty="0">
              <a:solidFill>
                <a:srgbClr val="5E6A7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99792" y="1547270"/>
            <a:ext cx="2160240" cy="307522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lvl="0" algn="ctr">
              <a:defRPr/>
            </a:pPr>
            <a:r>
              <a:rPr lang="en-US" sz="1000" b="1" u="sng" dirty="0" smtClean="0">
                <a:solidFill>
                  <a:schemeClr val="bg1"/>
                </a:solidFill>
              </a:rPr>
              <a:t>Chef de </a:t>
            </a:r>
            <a:r>
              <a:rPr lang="en-US" sz="1000" b="1" u="sng" dirty="0" err="1" smtClean="0">
                <a:solidFill>
                  <a:schemeClr val="bg1"/>
                </a:solidFill>
              </a:rPr>
              <a:t>projet</a:t>
            </a:r>
            <a:endParaRPr lang="en-US" sz="1000" b="1" u="sng" dirty="0" smtClean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US" sz="900" b="1" dirty="0" smtClean="0">
                <a:solidFill>
                  <a:schemeClr val="bg1"/>
                </a:solidFill>
              </a:rPr>
              <a:t> Nizar </a:t>
            </a:r>
            <a:r>
              <a:rPr lang="en-US" sz="900" b="1" dirty="0" err="1" smtClean="0">
                <a:solidFill>
                  <a:schemeClr val="bg1"/>
                </a:solidFill>
              </a:rPr>
              <a:t>Alaya</a:t>
            </a:r>
            <a:endParaRPr lang="en-US" sz="900" b="1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699792" y="1852515"/>
            <a:ext cx="2160240" cy="405726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700" dirty="0"/>
              <a:t>+17 ans d’expérience dans les projets de  transformation numérique : Schémas Directeurs SI, AMOA, etc.</a:t>
            </a:r>
          </a:p>
        </p:txBody>
      </p:sp>
      <p:sp>
        <p:nvSpPr>
          <p:cNvPr id="9" name="Rectangle 8"/>
          <p:cNvSpPr/>
          <p:nvPr/>
        </p:nvSpPr>
        <p:spPr>
          <a:xfrm>
            <a:off x="4932040" y="2211710"/>
            <a:ext cx="3312368" cy="3384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lang="fr-FR" sz="900" b="1" u="sng" dirty="0">
                <a:solidFill>
                  <a:schemeClr val="bg1"/>
                </a:solidFill>
              </a:rPr>
              <a:t>Expert SI </a:t>
            </a:r>
          </a:p>
          <a:p>
            <a:pPr lvl="0" algn="ctr">
              <a:defRPr/>
            </a:pPr>
            <a:r>
              <a:rPr lang="fr-FR" sz="900" b="1" dirty="0" err="1" smtClean="0">
                <a:solidFill>
                  <a:schemeClr val="bg1"/>
                </a:solidFill>
              </a:rPr>
              <a:t>Fares</a:t>
            </a:r>
            <a:r>
              <a:rPr lang="fr-FR" sz="900" b="1" dirty="0" smtClean="0">
                <a:solidFill>
                  <a:schemeClr val="bg1"/>
                </a:solidFill>
              </a:rPr>
              <a:t> </a:t>
            </a:r>
            <a:r>
              <a:rPr lang="fr-FR" sz="900" b="1" dirty="0" err="1" smtClean="0">
                <a:solidFill>
                  <a:schemeClr val="bg1"/>
                </a:solidFill>
              </a:rPr>
              <a:t>Allouch</a:t>
            </a:r>
            <a:r>
              <a:rPr lang="fr-FR" sz="900" b="1" dirty="0" err="1">
                <a:solidFill>
                  <a:schemeClr val="bg1"/>
                </a:solidFill>
              </a:rPr>
              <a:t>e</a:t>
            </a:r>
            <a:endParaRPr lang="fr-FR" sz="900" b="1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932040" y="2555483"/>
            <a:ext cx="3312368" cy="50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700" dirty="0"/>
              <a:t>+7 ans d’expérience dans les projets d’’urbanisation SI et définition de l’architecture d’entreprise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932040" y="3147814"/>
            <a:ext cx="3312368" cy="339628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>
              <a:defRPr/>
            </a:pPr>
            <a:r>
              <a:rPr lang="fr-FR" sz="900" b="1" u="sng" dirty="0">
                <a:solidFill>
                  <a:schemeClr val="bg1"/>
                </a:solidFill>
              </a:rPr>
              <a:t>Expert en organisation et Gouvernance SI</a:t>
            </a:r>
          </a:p>
          <a:p>
            <a:pPr algn="ctr"/>
            <a:r>
              <a:rPr lang="fr-FR" sz="900" b="1" dirty="0">
                <a:solidFill>
                  <a:schemeClr val="bg1"/>
                </a:solidFill>
              </a:rPr>
              <a:t> Fadhel Lahzami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932040" y="3485611"/>
            <a:ext cx="3312368" cy="50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700" dirty="0"/>
              <a:t>15 ans d’expérience dans le conseil en management</a:t>
            </a:r>
          </a:p>
          <a:p>
            <a:pPr marL="92075" indent="-92075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700" dirty="0"/>
              <a:t>Plusieurs projets de refonte SI menés (SDSI, Choix SI, …)</a:t>
            </a:r>
          </a:p>
          <a:p>
            <a:pPr marL="92075" indent="-92075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700" dirty="0"/>
              <a:t>Pilotage de plusieurs projets de transformation SI d’envergure</a:t>
            </a:r>
          </a:p>
        </p:txBody>
      </p:sp>
      <p:cxnSp>
        <p:nvCxnSpPr>
          <p:cNvPr id="13" name="Connecteur en angle 12"/>
          <p:cNvCxnSpPr>
            <a:stCxn id="8" idx="2"/>
            <a:endCxn id="10" idx="1"/>
          </p:cNvCxnSpPr>
          <p:nvPr/>
        </p:nvCxnSpPr>
        <p:spPr>
          <a:xfrm rot="16200000" flipH="1">
            <a:off x="4081355" y="1956798"/>
            <a:ext cx="549242" cy="1152128"/>
          </a:xfrm>
          <a:prstGeom prst="bentConnector2">
            <a:avLst/>
          </a:prstGeom>
          <a:noFill/>
          <a:ln w="9525" cap="flat" cmpd="sng" algn="ctr">
            <a:solidFill>
              <a:srgbClr val="5E6A71"/>
            </a:solidFill>
            <a:prstDash val="solid"/>
          </a:ln>
          <a:effectLst/>
        </p:spPr>
      </p:cxnSp>
      <p:cxnSp>
        <p:nvCxnSpPr>
          <p:cNvPr id="14" name="Connecteur en angle 22"/>
          <p:cNvCxnSpPr>
            <a:stCxn id="8" idx="2"/>
            <a:endCxn id="12" idx="1"/>
          </p:cNvCxnSpPr>
          <p:nvPr/>
        </p:nvCxnSpPr>
        <p:spPr>
          <a:xfrm rot="16200000" flipH="1">
            <a:off x="3616291" y="2421862"/>
            <a:ext cx="1479370" cy="1152128"/>
          </a:xfrm>
          <a:prstGeom prst="bentConnector2">
            <a:avLst/>
          </a:prstGeom>
          <a:noFill/>
          <a:ln w="9525" cap="flat" cmpd="sng" algn="ctr">
            <a:solidFill>
              <a:srgbClr val="5E6A71"/>
            </a:solidFill>
            <a:prstDash val="solid"/>
          </a:ln>
          <a:effectLst/>
        </p:spPr>
      </p:cxnSp>
      <p:sp>
        <p:nvSpPr>
          <p:cNvPr id="15" name="Rectangle 14"/>
          <p:cNvSpPr/>
          <p:nvPr/>
        </p:nvSpPr>
        <p:spPr>
          <a:xfrm>
            <a:off x="4932040" y="4083918"/>
            <a:ext cx="3312368" cy="338400"/>
          </a:xfrm>
          <a:prstGeom prst="rect">
            <a:avLst/>
          </a:prstGeom>
          <a:solidFill>
            <a:schemeClr val="tx2"/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/>
            <a:r>
              <a:rPr lang="fr-FR" sz="900" b="1" u="sng" dirty="0">
                <a:solidFill>
                  <a:schemeClr val="bg1"/>
                </a:solidFill>
              </a:rPr>
              <a:t>Expert en Infrastructure informatique</a:t>
            </a:r>
          </a:p>
          <a:p>
            <a:pPr algn="ctr"/>
            <a:r>
              <a:rPr lang="fr-FR" sz="900" b="1" dirty="0">
                <a:solidFill>
                  <a:schemeClr val="bg1"/>
                </a:solidFill>
              </a:rPr>
              <a:t>Dhia Hachicha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932040" y="4422318"/>
            <a:ext cx="3312368" cy="504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700" dirty="0"/>
              <a:t>11 ans d’expérience dans des projets de choix de solutions d’infrastructure IT, définition de schémas directeurs IT, Conception et implémentation d'architectures techniques sécurisées</a:t>
            </a:r>
          </a:p>
        </p:txBody>
      </p:sp>
      <p:cxnSp>
        <p:nvCxnSpPr>
          <p:cNvPr id="17" name="Connecteur en angle 16"/>
          <p:cNvCxnSpPr>
            <a:stCxn id="8" idx="2"/>
            <a:endCxn id="16" idx="1"/>
          </p:cNvCxnSpPr>
          <p:nvPr/>
        </p:nvCxnSpPr>
        <p:spPr>
          <a:xfrm rot="16200000" flipH="1">
            <a:off x="3147938" y="2890215"/>
            <a:ext cx="2416077" cy="1152128"/>
          </a:xfrm>
          <a:prstGeom prst="bentConnector2">
            <a:avLst/>
          </a:prstGeom>
          <a:noFill/>
          <a:ln w="9525" cap="flat" cmpd="sng" algn="ctr">
            <a:solidFill>
              <a:srgbClr val="5E6A71"/>
            </a:solidFill>
            <a:prstDash val="solid"/>
          </a:ln>
          <a:effectLst/>
        </p:spPr>
      </p:cxnSp>
      <p:sp>
        <p:nvSpPr>
          <p:cNvPr id="32" name="ZoneTexte 31"/>
          <p:cNvSpPr txBox="1"/>
          <p:nvPr/>
        </p:nvSpPr>
        <p:spPr>
          <a:xfrm>
            <a:off x="5868144" y="1857664"/>
            <a:ext cx="1678735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20000"/>
              </a:spcBef>
              <a:buSzPct val="100000"/>
            </a:pPr>
            <a:r>
              <a:rPr lang="fr-FR" sz="110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Equipe d’experts</a:t>
            </a:r>
          </a:p>
        </p:txBody>
      </p:sp>
      <p:sp>
        <p:nvSpPr>
          <p:cNvPr id="84" name="ZoneTexte 83"/>
          <p:cNvSpPr txBox="1"/>
          <p:nvPr/>
        </p:nvSpPr>
        <p:spPr>
          <a:xfrm>
            <a:off x="1115616" y="2211710"/>
            <a:ext cx="1752921" cy="25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spcBef>
                <a:spcPct val="20000"/>
              </a:spcBef>
              <a:buSzPct val="100000"/>
            </a:pPr>
            <a:r>
              <a:rPr lang="fr-FR" sz="1050" b="1" dirty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Equipe d’appui</a:t>
            </a:r>
          </a:p>
        </p:txBody>
      </p:sp>
      <p:sp>
        <p:nvSpPr>
          <p:cNvPr id="85" name="Rectangle 84"/>
          <p:cNvSpPr/>
          <p:nvPr/>
        </p:nvSpPr>
        <p:spPr>
          <a:xfrm>
            <a:off x="356864" y="2571750"/>
            <a:ext cx="2984646" cy="21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lvl="0" algn="ctr">
              <a:defRPr/>
            </a:pPr>
            <a:r>
              <a:rPr lang="fr-FR" sz="1050" dirty="0" smtClean="0">
                <a:solidFill>
                  <a:schemeClr val="bg1"/>
                </a:solidFill>
              </a:rPr>
              <a:t>Imen Kallel, consultante SI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56864" y="2791872"/>
            <a:ext cx="2984646" cy="45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rtlCol="0" anchor="ctr"/>
          <a:lstStyle/>
          <a:p>
            <a:pPr marL="92075" indent="-92075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</a:pPr>
            <a:r>
              <a:rPr lang="fr-FR" sz="700" dirty="0"/>
              <a:t>+4 ans d’expérience dans les projets de  transformation numérique : Schémas Directeurs SI, AMOA, </a:t>
            </a:r>
            <a:r>
              <a:rPr lang="fr-FR" sz="700" dirty="0" err="1"/>
              <a:t>etc</a:t>
            </a:r>
            <a:endParaRPr lang="fr-FR" sz="700" dirty="0"/>
          </a:p>
        </p:txBody>
      </p:sp>
      <p:sp>
        <p:nvSpPr>
          <p:cNvPr id="87" name="Rectangle 86"/>
          <p:cNvSpPr/>
          <p:nvPr/>
        </p:nvSpPr>
        <p:spPr>
          <a:xfrm>
            <a:off x="357753" y="3352532"/>
            <a:ext cx="2984646" cy="21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/>
            <a:r>
              <a:rPr lang="fr-FR" sz="1050" dirty="0" smtClean="0">
                <a:solidFill>
                  <a:schemeClr val="bg1"/>
                </a:solidFill>
              </a:rPr>
              <a:t>Mohamed Ben Messaoud, Consultant SI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357753" y="3570301"/>
            <a:ext cx="2984646" cy="45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rtlCol="0" anchor="ctr"/>
          <a:lstStyle/>
          <a:p>
            <a:pPr marL="92075" marR="0" lvl="0" indent="-92075" fontAlgn="auto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fr-FR" sz="700" dirty="0"/>
              <a:t>+6 ans d’expérience dans les projets d’Organisation des processus IT (ITIL) et de Gouvernance SI (COBIT)</a:t>
            </a:r>
          </a:p>
          <a:p>
            <a:pPr marL="92075" marR="0" lvl="0" indent="-92075" fontAlgn="auto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fr-FR" sz="700" dirty="0"/>
              <a:t>Certifié COBIT et ITIL 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59532" y="4130490"/>
            <a:ext cx="2984646" cy="2196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lIns="36000" tIns="36000" rIns="36000" bIns="36000" rtlCol="0" anchor="ctr"/>
          <a:lstStyle/>
          <a:p>
            <a:pPr algn="ctr"/>
            <a:r>
              <a:rPr lang="fr-FR" sz="1050" dirty="0" smtClean="0">
                <a:solidFill>
                  <a:schemeClr val="bg1"/>
                </a:solidFill>
              </a:rPr>
              <a:t>Anis Daoud, Consultant SI</a:t>
            </a:r>
            <a:endParaRPr lang="fr-FR" sz="1050" dirty="0">
              <a:solidFill>
                <a:schemeClr val="bg1"/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359532" y="4350090"/>
            <a:ext cx="2984646" cy="45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5E6A71"/>
            </a:solidFill>
            <a:prstDash val="solid"/>
          </a:ln>
          <a:effectLst/>
        </p:spPr>
        <p:txBody>
          <a:bodyPr rtlCol="0" anchor="ctr"/>
          <a:lstStyle/>
          <a:p>
            <a:pPr marL="171450" marR="0" lvl="0" indent="-171450" fontAlgn="auto">
              <a:lnSpc>
                <a:spcPct val="110000"/>
              </a:lnSpc>
              <a:spcBef>
                <a:spcPts val="3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endParaRPr lang="en-US" sz="1100" dirty="0"/>
          </a:p>
        </p:txBody>
      </p:sp>
      <p:cxnSp>
        <p:nvCxnSpPr>
          <p:cNvPr id="100" name="Connecteur en angle 99"/>
          <p:cNvCxnSpPr>
            <a:stCxn id="8" idx="2"/>
            <a:endCxn id="86" idx="3"/>
          </p:cNvCxnSpPr>
          <p:nvPr/>
        </p:nvCxnSpPr>
        <p:spPr>
          <a:xfrm rot="5400000">
            <a:off x="3181396" y="2418355"/>
            <a:ext cx="758631" cy="438402"/>
          </a:xfrm>
          <a:prstGeom prst="bentConnector2">
            <a:avLst/>
          </a:prstGeom>
          <a:noFill/>
          <a:ln w="9525" cap="flat" cmpd="sng" algn="ctr">
            <a:solidFill>
              <a:srgbClr val="5E6A71"/>
            </a:solidFill>
            <a:prstDash val="solid"/>
          </a:ln>
          <a:effectLst/>
        </p:spPr>
      </p:cxnSp>
      <p:cxnSp>
        <p:nvCxnSpPr>
          <p:cNvPr id="104" name="Connecteur en angle 103"/>
          <p:cNvCxnSpPr>
            <a:stCxn id="8" idx="2"/>
          </p:cNvCxnSpPr>
          <p:nvPr/>
        </p:nvCxnSpPr>
        <p:spPr>
          <a:xfrm rot="5400000">
            <a:off x="2821025" y="2778726"/>
            <a:ext cx="1479373" cy="438402"/>
          </a:xfrm>
          <a:prstGeom prst="bentConnector3">
            <a:avLst>
              <a:gd name="adj1" fmla="val 100004"/>
            </a:avLst>
          </a:prstGeom>
          <a:noFill/>
          <a:ln w="9525" cap="flat" cmpd="sng" algn="ctr">
            <a:solidFill>
              <a:srgbClr val="5E6A71"/>
            </a:solidFill>
            <a:prstDash val="solid"/>
          </a:ln>
          <a:effectLst/>
        </p:spPr>
      </p:cxnSp>
      <p:cxnSp>
        <p:nvCxnSpPr>
          <p:cNvPr id="108" name="Connecteur en angle 107"/>
          <p:cNvCxnSpPr>
            <a:stCxn id="8" idx="2"/>
          </p:cNvCxnSpPr>
          <p:nvPr/>
        </p:nvCxnSpPr>
        <p:spPr>
          <a:xfrm rot="5400000">
            <a:off x="2471047" y="3131376"/>
            <a:ext cx="2182001" cy="435730"/>
          </a:xfrm>
          <a:prstGeom prst="bentConnector3">
            <a:avLst>
              <a:gd name="adj1" fmla="val 97557"/>
            </a:avLst>
          </a:prstGeom>
          <a:noFill/>
          <a:ln w="9525" cap="flat" cmpd="sng" algn="ctr">
            <a:solidFill>
              <a:srgbClr val="5E6A71"/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97295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Nizar</a:t>
            </a:r>
            <a:r>
              <a:rPr lang="fr-FR" dirty="0"/>
              <a:t> ALAYA, </a:t>
            </a:r>
            <a:r>
              <a:rPr lang="fr-FR" dirty="0"/>
              <a:t>Chef de projet (</a:t>
            </a:r>
            <a:r>
              <a:rPr lang="fr-FR" dirty="0"/>
              <a:t>1/2)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33</a:t>
            </a:fld>
            <a:endParaRPr lang="en-GB" noProof="0" dirty="0"/>
          </a:p>
        </p:txBody>
      </p:sp>
      <p:sp>
        <p:nvSpPr>
          <p:cNvPr id="5" name="Rectangle 1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3504" y="851831"/>
            <a:ext cx="3240000" cy="1008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82550" indent="-82550" algn="just" defTabSz="798513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900" dirty="0">
                <a:ea typeface="Times New Roman" pitchFamily="18" charset="0"/>
                <a:cs typeface="Arial" charset="0"/>
              </a:rPr>
              <a:t>Doctorat en ingénierie des SI – INSA </a:t>
            </a:r>
            <a:r>
              <a:rPr lang="fr-FR" altLang="fr-FR" sz="900" dirty="0" err="1">
                <a:ea typeface="Times New Roman" pitchFamily="18" charset="0"/>
                <a:cs typeface="Arial" charset="0"/>
              </a:rPr>
              <a:t>lyon</a:t>
            </a:r>
            <a:endParaRPr lang="fr-FR" altLang="fr-FR" sz="900" dirty="0">
              <a:ea typeface="Times New Roman" pitchFamily="18" charset="0"/>
              <a:cs typeface="Arial" charset="0"/>
            </a:endParaRPr>
          </a:p>
          <a:p>
            <a:pPr marL="82550" indent="-82550" algn="just" defTabSz="798513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900" dirty="0">
                <a:ea typeface="Times New Roman" pitchFamily="18" charset="0"/>
                <a:cs typeface="Arial" charset="0"/>
              </a:rPr>
              <a:t>Diplôme d’ingénieur en informatique -ENSI</a:t>
            </a:r>
          </a:p>
        </p:txBody>
      </p:sp>
      <p:sp>
        <p:nvSpPr>
          <p:cNvPr id="6" name="Rectangle 1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75404" y="851832"/>
            <a:ext cx="3240000" cy="1008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82550" lvl="1" indent="-82550" algn="just" defTabSz="79851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700" dirty="0">
                <a:ea typeface="Times New Roman" pitchFamily="18" charset="0"/>
                <a:cs typeface="Arial" charset="0"/>
              </a:rPr>
              <a:t>Direction de plusieurs missions au sein d’un cabinet ministériel</a:t>
            </a:r>
          </a:p>
          <a:p>
            <a:pPr marL="82550" lvl="1" indent="-82550" algn="just" defTabSz="79851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700" dirty="0">
                <a:ea typeface="Times New Roman" pitchFamily="18" charset="0"/>
                <a:cs typeface="Arial" charset="0"/>
              </a:rPr>
              <a:t>Direction de missions d’organisation et de système d’information</a:t>
            </a:r>
          </a:p>
          <a:p>
            <a:pPr marL="82550" lvl="1" indent="-82550" algn="just" defTabSz="79851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700" dirty="0">
                <a:ea typeface="Times New Roman" pitchFamily="18" charset="0"/>
                <a:cs typeface="Arial" charset="0"/>
              </a:rPr>
              <a:t>Conduite de plusieurs projets SI internationaux</a:t>
            </a:r>
          </a:p>
          <a:p>
            <a:pPr marL="82550" lvl="1" indent="-82550" algn="just" defTabSz="79851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700" dirty="0">
                <a:ea typeface="Times New Roman" pitchFamily="18" charset="0"/>
                <a:cs typeface="Arial" charset="0"/>
              </a:rPr>
              <a:t>Direction du Service Client et du partenariat au sein d’un éditeur de logiciels – département de 10 personnes</a:t>
            </a:r>
          </a:p>
        </p:txBody>
      </p:sp>
      <p:sp>
        <p:nvSpPr>
          <p:cNvPr id="7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75472" y="1995686"/>
            <a:ext cx="4393057" cy="2386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800" tIns="41985" rIns="10800" bIns="41985">
            <a:spAutoFit/>
          </a:bodyPr>
          <a:lstStyle/>
          <a:p>
            <a:pPr algn="ctr" defTabSz="8397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cs typeface="Arial" pitchFamily="34" charset="0"/>
              </a:rPr>
              <a:t>Focus sur des Expériences Significatives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4288" y="1671694"/>
            <a:ext cx="2124000" cy="396000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chemeClr val="tx2"/>
                </a:solidFill>
                <a:ea typeface="Arial" panose="020B0604020202020204" pitchFamily="34" charset="0"/>
              </a:rPr>
              <a:t>Directeur associé </a:t>
            </a:r>
            <a:endParaRPr lang="fr-FR" altLang="fr-FR" sz="900" dirty="0">
              <a:solidFill>
                <a:schemeClr val="tx1">
                  <a:lumMod val="75000"/>
                </a:schemeClr>
              </a:solidFill>
              <a:ea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solidFill>
                  <a:schemeClr val="tx1">
                    <a:lumMod val="75000"/>
                  </a:schemeClr>
                </a:solidFill>
                <a:ea typeface="Arial" panose="020B0604020202020204" pitchFamily="34" charset="0"/>
              </a:rPr>
              <a:t> </a:t>
            </a:r>
            <a:r>
              <a:rPr lang="fr-FR" altLang="fr-FR" sz="900" i="1" dirty="0">
                <a:solidFill>
                  <a:schemeClr val="tx1">
                    <a:lumMod val="75000"/>
                  </a:schemeClr>
                </a:solidFill>
                <a:ea typeface="Arial" panose="020B0604020202020204" pitchFamily="34" charset="0"/>
              </a:rPr>
              <a:t>+17 ans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0628" y="704731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Diplômes et Certifications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75747" y="704731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Compétences clés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598" y="1446786"/>
            <a:ext cx="1404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 err="1">
                <a:solidFill>
                  <a:srgbClr val="FFFFFF"/>
                </a:solidFill>
              </a:rPr>
              <a:t>Nizar</a:t>
            </a:r>
            <a:r>
              <a:rPr lang="fr-FR" sz="1100" kern="0" dirty="0">
                <a:solidFill>
                  <a:srgbClr val="FFFFFF"/>
                </a:solidFill>
              </a:rPr>
              <a:t> ALAYA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/>
          </p:nvPr>
        </p:nvGraphicFramePr>
        <p:xfrm>
          <a:off x="428596" y="2283718"/>
          <a:ext cx="8286808" cy="2390462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Ministère de l’éducation de Tunisie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Schéma Directeur SI – Définition d’une feuille de route SI sur 3 ans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du SI existant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du secteur de l’éducation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du SI cible : Fonctions métiers, fonctions support (Comptabilité, RH, etc.) et Gouvernance SI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roadmap d’évolution sur 3 ans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6326">
                <a:tc>
                  <a:txBody>
                    <a:bodyPr/>
                    <a:lstStyle/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Al </a:t>
                      </a: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Karama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Holding</a:t>
                      </a:r>
                    </a:p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Transformation SI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d’une feuille de route SI sur 3 ans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du SI existant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des solutions ERP, ECM, BI, etc. sur le marché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Formalisation de la feuille de route (planning, budget, fiches projet, etc.)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50" y="722254"/>
            <a:ext cx="675500" cy="67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95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Nizar</a:t>
            </a:r>
            <a:r>
              <a:rPr lang="fr-FR" dirty="0"/>
              <a:t> ALAYA, </a:t>
            </a:r>
            <a:r>
              <a:rPr lang="fr-FR" dirty="0"/>
              <a:t>Chef de projet (</a:t>
            </a:r>
            <a:r>
              <a:rPr lang="fr-FR" dirty="0"/>
              <a:t>2/2)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34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455966" y="915566"/>
          <a:ext cx="8215370" cy="3836860"/>
        </p:xfrm>
        <a:graphic>
          <a:graphicData uri="http://schemas.openxmlformats.org/drawingml/2006/table">
            <a:tbl>
              <a:tblPr/>
              <a:tblGrid>
                <a:gridCol w="1579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5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8397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Schéma Directeur SI, Energie du Mali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Définir une feuille de route SI sur 5 ans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Recueil des orientations stratégiques EDM, recueil des besoins métier, analyse du SI existant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du SI cible : domaines Clients, Electricité, fonctions support (Comptabilité, RH…), infrastructure (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datacenter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, serveurs, réseau…) et Gouvernance SI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roadmap d’évolution sur 5 ans,  définition du plan budgétaire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8397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Présidence du gouvernement Tunisien / chargé de mission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endParaRPr kumimoji="0" lang="fr-F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Contribution à l’élaboration de la stratégie nationale  du secteur des TIC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place de réformes (conseil de l’économie numérique, smart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Tunisia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, etc.)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place de partenariats avec des acteurs du secteur TIC (Microsoft, Google, etc.)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0033">
                <a:tc>
                  <a:txBody>
                    <a:bodyPr/>
                    <a:lstStyle/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Consultant indépendant</a:t>
                      </a:r>
                    </a:p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France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Pilotage de plusieurs missions de transformation du SI :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Refonte du SI distribution et commercialisation de la branche proximités SNCF,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place d’une solution de CRM pour Orange UK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Contribution au projet de refonte du système d’information de la Direction des Combustibles TOTAL,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place d’une solution de workflow pour la production des liaisons réseau CEGETEL, …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00033">
                <a:tc>
                  <a:txBody>
                    <a:bodyPr/>
                    <a:lstStyle/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lang="fr-FR" sz="9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Ennov</a:t>
                      </a:r>
                      <a:r>
                        <a:rPr lang="fr-FR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(éditeur de logiciels)/directeur du service clients</a:t>
                      </a:r>
                    </a:p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lang="fr-FR" sz="900" b="1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France </a:t>
                      </a:r>
                      <a:endParaRPr lang="fr-FR" sz="9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place du service de support technique de l’éditeur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Pilotage des projets stratégiques d’intégration de la solution de l’éditeur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Animation d’un réseau international de partenaires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Pilotage d’actions d’avant vente pour des clients grands comptes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endParaRPr kumimoji="0" lang="fr-F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2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/>
            </a:r>
            <a:br>
              <a:rPr lang="fr-FR" b="0" dirty="0"/>
            </a:br>
            <a:r>
              <a:rPr lang="fr-FR" b="0" dirty="0"/>
              <a:t> </a:t>
            </a:r>
            <a:r>
              <a:rPr lang="fr-FR" dirty="0" err="1"/>
              <a:t>Fares</a:t>
            </a:r>
            <a:r>
              <a:rPr lang="fr-FR" dirty="0"/>
              <a:t> ALLOUCHE, </a:t>
            </a:r>
            <a:r>
              <a:rPr lang="fr-FR" dirty="0"/>
              <a:t>Expert SI </a:t>
            </a:r>
            <a:r>
              <a:rPr lang="fr-FR" dirty="0" smtClean="0"/>
              <a:t>(</a:t>
            </a:r>
            <a:r>
              <a:rPr lang="fr-FR" dirty="0"/>
              <a:t>1/2)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35</a:t>
            </a:fld>
            <a:endParaRPr lang="en-GB" noProof="0" dirty="0"/>
          </a:p>
        </p:txBody>
      </p:sp>
      <p:sp>
        <p:nvSpPr>
          <p:cNvPr id="5" name="Rectangle 1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3504" y="851831"/>
            <a:ext cx="3240000" cy="1266176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82550" indent="-82550" algn="just" defTabSz="798513" fontAlgn="base"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endParaRPr lang="fr-FR" altLang="fr-FR" sz="800" dirty="0">
              <a:ea typeface="Times New Roman" pitchFamily="18" charset="0"/>
              <a:cs typeface="Arial" charset="0"/>
            </a:endParaRPr>
          </a:p>
          <a:p>
            <a:pPr marL="82550" indent="-82550" algn="just" defTabSz="798513" fontAlgn="base"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800" dirty="0">
                <a:ea typeface="Times New Roman" pitchFamily="18" charset="0"/>
                <a:cs typeface="Arial" charset="0"/>
              </a:rPr>
              <a:t>MBA Systèmes d'information organisationnels - SIO (2011), Université Laval – Québec- Canada.</a:t>
            </a:r>
          </a:p>
          <a:p>
            <a:pPr marL="82550" indent="-82550" algn="just" defTabSz="798513" fontAlgn="base"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800" dirty="0">
                <a:ea typeface="Times New Roman" pitchFamily="18" charset="0"/>
                <a:cs typeface="Arial" charset="0"/>
              </a:rPr>
              <a:t>Maitrise Management stratégique des organisations (2007), Université de Montpellier, France.</a:t>
            </a:r>
          </a:p>
          <a:p>
            <a:pPr marL="82550" indent="-82550" algn="just" defTabSz="798513" fontAlgn="base"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800" dirty="0" err="1">
                <a:ea typeface="Times New Roman" pitchFamily="18" charset="0"/>
                <a:cs typeface="Arial" charset="0"/>
              </a:rPr>
              <a:t>Certificate</a:t>
            </a:r>
            <a:r>
              <a:rPr lang="fr-FR" altLang="fr-FR" sz="800" dirty="0">
                <a:ea typeface="Times New Roman" pitchFamily="18" charset="0"/>
                <a:cs typeface="Arial" charset="0"/>
              </a:rPr>
              <a:t> of </a:t>
            </a:r>
            <a:r>
              <a:rPr lang="fr-FR" altLang="fr-FR" sz="800" dirty="0" err="1">
                <a:ea typeface="Times New Roman" pitchFamily="18" charset="0"/>
                <a:cs typeface="Arial" charset="0"/>
              </a:rPr>
              <a:t>Proficiency</a:t>
            </a:r>
            <a:r>
              <a:rPr lang="fr-FR" altLang="fr-FR" sz="800" dirty="0">
                <a:ea typeface="Times New Roman" pitchFamily="18" charset="0"/>
                <a:cs typeface="Arial" charset="0"/>
              </a:rPr>
              <a:t> – English for Professional Communication, McGill </a:t>
            </a:r>
            <a:r>
              <a:rPr lang="fr-FR" altLang="fr-FR" sz="800" dirty="0" err="1">
                <a:ea typeface="Times New Roman" pitchFamily="18" charset="0"/>
                <a:cs typeface="Arial" charset="0"/>
              </a:rPr>
              <a:t>University</a:t>
            </a:r>
            <a:r>
              <a:rPr lang="fr-FR" altLang="fr-FR" sz="800" dirty="0">
                <a:ea typeface="Times New Roman" pitchFamily="18" charset="0"/>
                <a:cs typeface="Arial" charset="0"/>
              </a:rPr>
              <a:t> – Montréal – Canada (2014)</a:t>
            </a:r>
          </a:p>
          <a:p>
            <a:pPr marL="82550" indent="-82550" algn="just" defTabSz="798513" fontAlgn="base"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800" dirty="0">
                <a:ea typeface="Times New Roman" pitchFamily="18" charset="0"/>
                <a:cs typeface="Arial" charset="0"/>
              </a:rPr>
              <a:t>Certifications professionnelles : ITILv3 / IT Service Management, Certifié (2012) – Canada</a:t>
            </a:r>
          </a:p>
        </p:txBody>
      </p:sp>
      <p:sp>
        <p:nvSpPr>
          <p:cNvPr id="6" name="Rectangle 1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75404" y="851831"/>
            <a:ext cx="3240000" cy="126617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82550" lvl="1" indent="-82550" algn="just" defTabSz="79851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endParaRPr lang="fr-FR" altLang="fr-FR" sz="900" dirty="0">
              <a:ea typeface="Times New Roman" pitchFamily="18" charset="0"/>
              <a:cs typeface="Arial" charset="0"/>
            </a:endParaRPr>
          </a:p>
          <a:p>
            <a:pPr marL="82550" lvl="1" indent="-82550" algn="just" defTabSz="79851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900" dirty="0">
                <a:ea typeface="Times New Roman" pitchFamily="18" charset="0"/>
                <a:cs typeface="Arial" charset="0"/>
              </a:rPr>
              <a:t>Maitrise des concepts de l’Architecture d’entreprise-TOGAF 9.1 </a:t>
            </a:r>
          </a:p>
          <a:p>
            <a:pPr marL="82550" lvl="1" indent="-82550" algn="just" defTabSz="79851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900" dirty="0">
                <a:ea typeface="Times New Roman" pitchFamily="18" charset="0"/>
                <a:cs typeface="Arial" charset="0"/>
              </a:rPr>
              <a:t>Outils de modélisation : Aris Business Architect, </a:t>
            </a:r>
            <a:r>
              <a:rPr lang="fr-FR" altLang="fr-FR" sz="900" dirty="0" err="1">
                <a:ea typeface="Times New Roman" pitchFamily="18" charset="0"/>
                <a:cs typeface="Arial" charset="0"/>
              </a:rPr>
              <a:t>Mega</a:t>
            </a:r>
            <a:r>
              <a:rPr lang="fr-FR" altLang="fr-FR" sz="900" dirty="0">
                <a:ea typeface="Times New Roman" pitchFamily="18" charset="0"/>
                <a:cs typeface="Arial" charset="0"/>
              </a:rPr>
              <a:t> </a:t>
            </a:r>
            <a:r>
              <a:rPr lang="fr-FR" altLang="fr-FR" sz="900" dirty="0" err="1">
                <a:ea typeface="Times New Roman" pitchFamily="18" charset="0"/>
                <a:cs typeface="Arial" charset="0"/>
              </a:rPr>
              <a:t>Process</a:t>
            </a:r>
            <a:r>
              <a:rPr lang="fr-FR" altLang="fr-FR" sz="900" dirty="0">
                <a:ea typeface="Times New Roman" pitchFamily="18" charset="0"/>
                <a:cs typeface="Arial" charset="0"/>
              </a:rPr>
              <a:t> – </a:t>
            </a:r>
            <a:r>
              <a:rPr lang="fr-FR" altLang="fr-FR" sz="900" dirty="0" err="1">
                <a:ea typeface="Times New Roman" pitchFamily="18" charset="0"/>
                <a:cs typeface="Arial" charset="0"/>
              </a:rPr>
              <a:t>Mega</a:t>
            </a:r>
            <a:r>
              <a:rPr lang="fr-FR" altLang="fr-FR" sz="900" dirty="0">
                <a:ea typeface="Times New Roman" pitchFamily="18" charset="0"/>
                <a:cs typeface="Arial" charset="0"/>
              </a:rPr>
              <a:t> TOGAF - </a:t>
            </a:r>
            <a:r>
              <a:rPr lang="fr-FR" altLang="fr-FR" sz="900" dirty="0" err="1">
                <a:ea typeface="Times New Roman" pitchFamily="18" charset="0"/>
                <a:cs typeface="Arial" charset="0"/>
              </a:rPr>
              <a:t>Mega</a:t>
            </a:r>
            <a:r>
              <a:rPr lang="fr-FR" altLang="fr-FR" sz="900" dirty="0">
                <a:ea typeface="Times New Roman" pitchFamily="18" charset="0"/>
                <a:cs typeface="Arial" charset="0"/>
              </a:rPr>
              <a:t> </a:t>
            </a:r>
            <a:r>
              <a:rPr lang="fr-FR" altLang="fr-FR" sz="900" dirty="0" err="1">
                <a:ea typeface="Times New Roman" pitchFamily="18" charset="0"/>
                <a:cs typeface="Arial" charset="0"/>
              </a:rPr>
              <a:t>Risk</a:t>
            </a:r>
            <a:r>
              <a:rPr lang="fr-FR" altLang="fr-FR" sz="900" dirty="0">
                <a:ea typeface="Times New Roman" pitchFamily="18" charset="0"/>
                <a:cs typeface="Arial" charset="0"/>
              </a:rPr>
              <a:t> Management, Microsoft Visio 2013, IBM BPM 8</a:t>
            </a:r>
          </a:p>
          <a:p>
            <a:pPr marL="82550" lvl="1" indent="-82550" algn="just" defTabSz="79851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900" dirty="0">
                <a:ea typeface="Times New Roman" pitchFamily="18" charset="0"/>
                <a:cs typeface="Arial" charset="0"/>
              </a:rPr>
              <a:t>Automatisation des processus métiers. BPMN 2.0- Workflow</a:t>
            </a:r>
          </a:p>
        </p:txBody>
      </p:sp>
      <p:sp>
        <p:nvSpPr>
          <p:cNvPr id="7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75472" y="2197512"/>
            <a:ext cx="4393057" cy="2386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800" tIns="41985" rIns="10800" bIns="41985">
            <a:spAutoFit/>
          </a:bodyPr>
          <a:lstStyle/>
          <a:p>
            <a:pPr algn="ctr" defTabSz="8397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cs typeface="Arial" pitchFamily="34" charset="0"/>
              </a:rPr>
              <a:t>Focus sur des Expériences Significatives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4288" y="1311654"/>
            <a:ext cx="2124000" cy="396000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chemeClr val="tx2"/>
                </a:solidFill>
                <a:ea typeface="Arial" panose="020B0604020202020204" pitchFamily="34" charset="0"/>
              </a:rPr>
              <a:t>Consultant Senior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solidFill>
                  <a:schemeClr val="tx1">
                    <a:lumMod val="75000"/>
                  </a:schemeClr>
                </a:solidFill>
                <a:ea typeface="Arial" panose="020B0604020202020204" pitchFamily="34" charset="0"/>
              </a:rPr>
              <a:t>+ 7 ans d’expérience </a:t>
            </a:r>
            <a:endParaRPr lang="fr-FR" altLang="fr-FR" sz="900" i="1" dirty="0">
              <a:solidFill>
                <a:schemeClr val="tx1">
                  <a:lumMod val="75000"/>
                </a:schemeClr>
              </a:solidFill>
              <a:ea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0628" y="704731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Diplômes et Certifications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75747" y="704731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Compétences clés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598" y="1086746"/>
            <a:ext cx="1404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 err="1">
                <a:solidFill>
                  <a:srgbClr val="FFFFFF"/>
                </a:solidFill>
              </a:rPr>
              <a:t>Fares</a:t>
            </a:r>
            <a:r>
              <a:rPr lang="fr-FR" sz="1100" kern="0" dirty="0">
                <a:solidFill>
                  <a:srgbClr val="FFFFFF"/>
                </a:solidFill>
              </a:rPr>
              <a:t> ALLOUCHE 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/>
          </p:nvPr>
        </p:nvGraphicFramePr>
        <p:xfrm>
          <a:off x="428596" y="2485544"/>
          <a:ext cx="8286808" cy="2412856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85804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lang="fr-FR" sz="9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CSCEC </a:t>
                      </a:r>
                      <a:r>
                        <a:rPr lang="fr-FR" sz="900" b="1" i="0" u="none" strike="noStrike" kern="1200" baseline="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Algerie</a:t>
                      </a:r>
                      <a:r>
                        <a:rPr lang="fr-FR" sz="900" b="1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–China construction</a:t>
                      </a:r>
                      <a:r>
                        <a:rPr lang="fr-FR" sz="9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Cartographier l’architecture applicative actuelle de l’entreprise à l’aide de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Mega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Process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Décrire l’environnement de chaque application;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Identifier et décrire les relations entre applications;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Faire le lien avec la couche métier afin d’évaluer le niveau de couverture par la couche applicative;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Analyser l’écart entre les deux couches;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Définir un portefeuille de Projets afin d’atteindre un meilleur taux de couverture de la couche métier par la couche applicative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66326">
                <a:tc>
                  <a:txBody>
                    <a:bodyPr/>
                    <a:lstStyle/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Cevital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/ </a:t>
                      </a: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Samha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- Alger- Algérie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Organiser des ateliers de modélisation avec les acteurs de chaque processus 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Présenter les digrammes de processus déjà modélisés et les passer en revue avec les acteurs 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Construction d’un nouveau référentiel de processus organisationnel;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Documenter les processus en identifiant les documents utilisés, les systèmes les supportant, les délais d’exécution, les risques encourus;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Construction des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KPIs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et mesurer le niveau de performance;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Élaborer une base d’amélioration continue;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Former à la modélisation des procédures avec la norme  ECP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1433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/>
            </a:r>
            <a:br>
              <a:rPr lang="fr-FR" b="0" dirty="0"/>
            </a:br>
            <a:r>
              <a:rPr lang="fr-FR" b="0" dirty="0"/>
              <a:t> </a:t>
            </a:r>
            <a:r>
              <a:rPr lang="fr-FR" dirty="0" err="1"/>
              <a:t>Fares</a:t>
            </a:r>
            <a:r>
              <a:rPr lang="fr-FR" dirty="0"/>
              <a:t> ALLOUCHE, </a:t>
            </a:r>
            <a:r>
              <a:rPr lang="fr-FR" dirty="0"/>
              <a:t>Expert SI </a:t>
            </a:r>
            <a:r>
              <a:rPr lang="fr-FR" dirty="0" smtClean="0"/>
              <a:t>(</a:t>
            </a:r>
            <a:r>
              <a:rPr lang="fr-FR" dirty="0"/>
              <a:t>2/2)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36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455966" y="962382"/>
          <a:ext cx="8215370" cy="3337560"/>
        </p:xfrm>
        <a:graphic>
          <a:graphicData uri="http://schemas.openxmlformats.org/drawingml/2006/table">
            <a:tbl>
              <a:tblPr/>
              <a:tblGrid>
                <a:gridCol w="15798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354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1872208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Globecast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Orange  - Paris – France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Refonte du référentiel des processus organisationnel;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Gérer le projet BPM;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Organiser et tenir les workshops avec les acteurs métiers pour la  modélisation de leur processus ainsi que l’identification des points à améliorer;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Concevoir les RACI matrix;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Former  les  acteurs  sur  l’approche  par  les  processus  et  la  modélisation  des processus métier selon le standard international BPMN2.0;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Création  du  référentiel  processus  métier  dans  une  solution  professionnelle (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Mega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Process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) et publication (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Mega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Publisher);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Identification des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KPIs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et les positionner dans les processus modélisés;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Modéliser la cartographie des risques liés aux processus;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Rédaction de la documentation liée au nouveau référentiel de processus métier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endParaRPr kumimoji="0" lang="fr-F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100033">
                <a:tc>
                  <a:txBody>
                    <a:bodyPr/>
                    <a:lstStyle/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Natixis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Bank – Alger – </a:t>
                      </a: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Algerie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Organiser et tenir des workshops avec les acteurs métier;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Comprendre et cartographier la logique métier;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Identifier les acteurs intervenant dans chaque processus;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Identifier les systèmes supportant chaque processus;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Identifier les documents consommés par chaque processus;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Identifier et traiter les risques pesant sur le processus;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Gérer le projet d’automatisation;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Faire le suivi des besoins fonctionnels;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Rédiger les comptes rendu de réunion;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Suivre les développements et les tests d’acceptation.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84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 smtClean="0"/>
              <a:t/>
            </a:r>
            <a:br>
              <a:rPr lang="fr-FR" b="0" dirty="0" smtClean="0"/>
            </a:br>
            <a:r>
              <a:rPr lang="fr-FR" b="0" dirty="0" smtClean="0"/>
              <a:t> </a:t>
            </a:r>
            <a:r>
              <a:rPr lang="fr-FR" dirty="0" smtClean="0"/>
              <a:t>Fadhel LAHZAMI, </a:t>
            </a:r>
            <a:r>
              <a:rPr lang="fr-FR" dirty="0" smtClean="0"/>
              <a:t>Expert en organisation et Gouvernance SI (</a:t>
            </a:r>
            <a:r>
              <a:rPr lang="fr-FR" dirty="0" smtClean="0"/>
              <a:t>1/5)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37</a:t>
            </a:fld>
            <a:endParaRPr lang="en-GB" noProof="0" dirty="0"/>
          </a:p>
        </p:txBody>
      </p:sp>
      <p:sp>
        <p:nvSpPr>
          <p:cNvPr id="5" name="Rectangle 1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3504" y="851831"/>
            <a:ext cx="3240000" cy="1008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 defTabSz="571500">
              <a:buClr>
                <a:schemeClr val="tx2"/>
              </a:buClr>
              <a:buSzPct val="100000"/>
              <a:defRPr/>
            </a:pPr>
            <a:r>
              <a:rPr lang="fr-FR" sz="800" b="1" i="1" dirty="0"/>
              <a:t>Diplôme</a:t>
            </a:r>
          </a:p>
          <a:p>
            <a:pPr marL="201216" lvl="1" indent="-139304" defTabSz="629841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800" u="sng" kern="0" dirty="0">
                <a:cs typeface="Calibri" pitchFamily="34" charset="0"/>
              </a:rPr>
              <a:t>BAC+5:</a:t>
            </a:r>
            <a:r>
              <a:rPr lang="fr-FR" sz="800" kern="0" dirty="0">
                <a:cs typeface="Calibri" pitchFamily="34" charset="0"/>
              </a:rPr>
              <a:t> Ingénieur SI – INSA de Toulouse</a:t>
            </a:r>
          </a:p>
          <a:p>
            <a:pPr marL="201216" lvl="1" indent="-139304" defTabSz="629841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800" kern="0" dirty="0">
                <a:cs typeface="Calibri" pitchFamily="34" charset="0"/>
              </a:rPr>
              <a:t>Master Stratégie et Finance  - CNAM Paris.</a:t>
            </a:r>
          </a:p>
          <a:p>
            <a:pPr marL="0" lvl="1" defTabSz="629841">
              <a:buClr>
                <a:schemeClr val="tx2"/>
              </a:buClr>
              <a:buSzPct val="100000"/>
            </a:pPr>
            <a:r>
              <a:rPr lang="fr-FR" sz="800" b="1" i="1" dirty="0"/>
              <a:t>Certification</a:t>
            </a:r>
          </a:p>
          <a:p>
            <a:pPr marL="201216" lvl="1" indent="-139304" defTabSz="629841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800" kern="0" dirty="0">
                <a:cs typeface="Calibri" pitchFamily="34" charset="0"/>
              </a:rPr>
              <a:t>Certification ITIL</a:t>
            </a:r>
          </a:p>
        </p:txBody>
      </p:sp>
      <p:sp>
        <p:nvSpPr>
          <p:cNvPr id="6" name="Rectangle 1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75404" y="851832"/>
            <a:ext cx="3240000" cy="1008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0" lvl="1" defTabSz="571500">
              <a:buClr>
                <a:schemeClr val="tx2"/>
              </a:buClr>
              <a:buSzPct val="100000"/>
              <a:defRPr/>
            </a:pPr>
            <a:r>
              <a:rPr lang="fr-FR" sz="900" b="1" i="1" dirty="0"/>
              <a:t>Compétences clés / Valeur pour la mission</a:t>
            </a:r>
          </a:p>
          <a:p>
            <a:pPr marL="201216" lvl="1" indent="-139304" defTabSz="629841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900" kern="0" dirty="0"/>
              <a:t>Pilotage de plusieurs projets de transformation numériques</a:t>
            </a:r>
          </a:p>
          <a:p>
            <a:pPr marL="201216" lvl="1" indent="-139304" defTabSz="629841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900" kern="0" dirty="0"/>
              <a:t>Expert en organisation et gouvernance des entités informatiques</a:t>
            </a:r>
          </a:p>
          <a:p>
            <a:pPr marL="201216" lvl="1" indent="-139304" defTabSz="629841"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900" kern="0" dirty="0"/>
              <a:t>Mise en place de centre de services SI</a:t>
            </a:r>
            <a:r>
              <a:rPr lang="fr-FR" altLang="fr-FR" sz="900" dirty="0">
                <a:ea typeface="Times New Roman" pitchFamily="18" charset="0"/>
                <a:cs typeface="Arial" charset="0"/>
              </a:rPr>
              <a:t> </a:t>
            </a:r>
          </a:p>
        </p:txBody>
      </p:sp>
      <p:sp>
        <p:nvSpPr>
          <p:cNvPr id="7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75472" y="1995686"/>
            <a:ext cx="4393057" cy="2386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800" tIns="41985" rIns="10800" bIns="41985">
            <a:spAutoFit/>
          </a:bodyPr>
          <a:lstStyle/>
          <a:p>
            <a:pPr algn="ctr" defTabSz="8397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cs typeface="Arial" pitchFamily="34" charset="0"/>
              </a:rPr>
              <a:t>Focus sur des Expériences Significatives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-144288" y="1743702"/>
            <a:ext cx="2124000" cy="396000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chemeClr val="tx2"/>
                </a:solidFill>
                <a:ea typeface="Arial" panose="020B0604020202020204" pitchFamily="34" charset="0"/>
              </a:rPr>
              <a:t>Directeur Associé  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solidFill>
                  <a:schemeClr val="tx1">
                    <a:lumMod val="75000"/>
                  </a:schemeClr>
                </a:solidFill>
                <a:ea typeface="Arial" panose="020B0604020202020204" pitchFamily="34" charset="0"/>
              </a:rPr>
              <a:t>15 ans d’expérience  </a:t>
            </a:r>
            <a:endParaRPr lang="fr-FR" altLang="fr-FR" sz="900" i="1" dirty="0">
              <a:solidFill>
                <a:schemeClr val="tx1">
                  <a:lumMod val="75000"/>
                </a:schemeClr>
              </a:solidFill>
              <a:ea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760628" y="704731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Diplômes et Certifications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75747" y="704731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Compétences clés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2598" y="1518794"/>
            <a:ext cx="1404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 err="1">
                <a:solidFill>
                  <a:srgbClr val="FFFFFF"/>
                </a:solidFill>
              </a:rPr>
              <a:t>Fadhel</a:t>
            </a:r>
            <a:r>
              <a:rPr lang="fr-FR" sz="1100" kern="0" dirty="0">
                <a:solidFill>
                  <a:srgbClr val="FFFFFF"/>
                </a:solidFill>
              </a:rPr>
              <a:t> LAHZAMI 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/>
          </p:nvPr>
        </p:nvGraphicFramePr>
        <p:xfrm>
          <a:off x="418730" y="2283718"/>
          <a:ext cx="8503058" cy="2736304"/>
        </p:xfrm>
        <a:graphic>
          <a:graphicData uri="http://schemas.openxmlformats.org/drawingml/2006/table">
            <a:tbl>
              <a:tblPr/>
              <a:tblGrid>
                <a:gridCol w="163520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678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4373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Groupe Banque Populaire (Maroc)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Travaux préalables pour la mise en place d’un Centre de Services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de la perception et des attentes du métier à travers une enquête de satisfaction, analyse de maturité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à l’international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Etude de scénarios d’organisation du centre de services et du support SI, formalisation des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process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Incidents et Changements, mise en place du Centre de Services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25169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Banque Extérieure d’Algérie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Centralisation du SI Bancaire, feuille de route Banque Numérique (e-</a:t>
                      </a: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Banking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, Mobile </a:t>
                      </a: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Banking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…)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Recueil des besoins métier, analyse, recommandations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cible, apport d’expertise sur les problématiques Banque à Distance (e-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banking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,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sms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-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banking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…) et CRM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Rédaction du cahier des charges en vue du choix du nouveau Global Bancaire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Pilotage de l’étape de Dépouillement des offres reçues 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6762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Banque </a:t>
                      </a: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Zeitouna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(Tunisie)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Travaux préalables en vue du lancement de la Banque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des orientation stratégiques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feuille de route Banque Numérique et Relation Clients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des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process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de traitement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11" y="628204"/>
            <a:ext cx="838317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53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/>
            </a:r>
            <a:br>
              <a:rPr lang="fr-FR" b="0" dirty="0"/>
            </a:br>
            <a:r>
              <a:rPr lang="fr-FR" b="0" dirty="0"/>
              <a:t> </a:t>
            </a:r>
            <a:r>
              <a:rPr lang="fr-FR" dirty="0"/>
              <a:t>Fadhel LAHZAMI, </a:t>
            </a:r>
            <a:r>
              <a:rPr lang="fr-FR" dirty="0"/>
              <a:t>Expert en organisation et Gouvernance SI (</a:t>
            </a:r>
            <a:r>
              <a:rPr lang="fr-FR" dirty="0" smtClean="0"/>
              <a:t>2/5)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38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251520" y="1028518"/>
          <a:ext cx="8670268" cy="3631463"/>
        </p:xfrm>
        <a:graphic>
          <a:graphicData uri="http://schemas.openxmlformats.org/drawingml/2006/table">
            <a:tbl>
              <a:tblPr/>
              <a:tblGrid>
                <a:gridCol w="1371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8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540856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BIAT (Banque)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Cadrage en vue de la mise en place du Global Bancaire (2 mois)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Formalisation et optimisation des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process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Services Bancaires à l’Etranger 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Expression des besoins, priorisation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13508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Tunisiana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(actuellement </a:t>
                      </a: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Ooredoo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Tunisie)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œuvre de la Stratégie de numérisation de la Relation Clients - Expert Transformation numérique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 la stratégie pour une transformation du Service Clients d’un centre de coûts vers un centre de profit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Numérisation des canaux Service Clients : conception et pilotage des travaux de mise en place d’un Self Service sur le WEB, à travers le Mobile, le Serveur Vocal…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Numérisation des canaux de vente : conception et pilotage des travaux de mise en place d’une plateforme e-commerce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Revue des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process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Commerciaux et Service Clients, réorganisation du Centre de la Relation Clients 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Conception et mise en place d’un service Annuaire Professionnels Numérique : Business Plan, conception du service, choix et négociations avec des partenaires stratégiques…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77099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Libyan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Investment </a:t>
                      </a: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Authority</a:t>
                      </a: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0" lvl="0" indent="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du Schéma Directeur SI - Expert Transformation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Recueil des enjeux stratégiques de LIA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Recueil des besoins métier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du SI existant, identification des GAP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cible SI, de la roadmap d’évolution et du plan budgétaire sur 3 ans 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l’organisation cible de la DSI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Rédaction de cahiers des charges : Cahier des charges pour le choix d’un ERP (Comptabilité / Finance, Ressources Humaines, Achats et Logistique), d’une solution ECM (Gestion Electronique de Document, Archive légale…), d’un prestataire Maître d’œuvre pour la construction du nouveau Datacenter… 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Apport d’expertise sur les périmètres : SI Métier (Placements, Investissements…) et Gouvernance (organisation SI, Tableaux de Bord…)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79248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/>
            </a:r>
            <a:br>
              <a:rPr lang="fr-FR" b="0" dirty="0"/>
            </a:br>
            <a:r>
              <a:rPr lang="fr-FR" b="0" dirty="0"/>
              <a:t> </a:t>
            </a:r>
            <a:r>
              <a:rPr lang="fr-FR" dirty="0"/>
              <a:t>Fadhel LAHZAMI, </a:t>
            </a:r>
            <a:r>
              <a:rPr lang="fr-FR" dirty="0"/>
              <a:t>Expert en organisation et Gouvernance SI </a:t>
            </a:r>
            <a:r>
              <a:rPr lang="fr-FR" dirty="0" smtClean="0"/>
              <a:t>(</a:t>
            </a:r>
            <a:r>
              <a:rPr lang="fr-FR" dirty="0"/>
              <a:t>3</a:t>
            </a:r>
            <a:r>
              <a:rPr lang="fr-FR" dirty="0" smtClean="0"/>
              <a:t>/5)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39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251520" y="1028518"/>
          <a:ext cx="8670268" cy="3631464"/>
        </p:xfrm>
        <a:graphic>
          <a:graphicData uri="http://schemas.openxmlformats.org/drawingml/2006/table">
            <a:tbl>
              <a:tblPr/>
              <a:tblGrid>
                <a:gridCol w="1371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8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66790">
                <a:tc>
                  <a:txBody>
                    <a:bodyPr/>
                    <a:lstStyle/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Mitigan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(Crédit de Bureau Tunisien)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Etude et la m</a:t>
                      </a:r>
                      <a:r>
                        <a:rPr kumimoji="0" lang="fr-FR" sz="9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ise</a:t>
                      </a:r>
                      <a:r>
                        <a:rPr kumimoji="0" lang="fr-FR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en place du SI - 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Expert Transformation numérique</a:t>
                      </a:r>
                      <a:endParaRPr kumimoji="0" lang="fr-FR" sz="900" b="1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du Schéma Directeur de transformation numérique et SI et de la feuille de route sur 3 ans, en vue du lancement de l’activité : SI Métier, SI Fonctions Support, Infrastructure…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du plan budgétaire SI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Rédaction du cahier des charges en vue du choix de la solution métier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Rédaction du cahier des charges en vue du choix du partenaire fournisseur du Datacenter (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Housing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)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Consultation de partenaires potentiels pour la fourniture d’équipements : serveurs virtuels, téléphonie… </a:t>
                      </a:r>
                      <a:endParaRPr kumimoji="0" lang="fr-FR" sz="9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6679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Ministère de l’Education (Tunisie)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Feuille de route de Transformation numérique - Expert Transformation numérique 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Vision et analyse des besoins métier :  représentants établissements scolaires, inspecteurs, représentants directions régionales, direction de la planification…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à l’international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l’existant : analyse du SI et des plateformes numériques existantes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cible : architecture cible, services e-Education à déployer…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feuille de route opérationnelle sur 5 ans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97884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Ministère des TIC (Tunisie)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Etude de la Stratégie Nationale TIC - Expert Transformation numérique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Participation à l’organisation du séminaire : définition des thèmes (orientations stratégiques à traiter : e-Gouvernement, SI de l’Etat, Usages,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Offshoring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, Réglementation…), coordination entre les acteurs majeurs du public (premier ministère, ministère TIC) et du privé (Directeurs Généraux et représentants du secteur TIC…)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Participation aux groupes de réflexion : Usages, E-Gouvernement, Réglementation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Coordination de la Taskforce Réglementation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060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4</a:t>
            </a:fld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Présentation du Devoteam Management Consulting </a:t>
            </a:r>
          </a:p>
        </p:txBody>
      </p:sp>
    </p:spTree>
    <p:extLst>
      <p:ext uri="{BB962C8B-B14F-4D97-AF65-F5344CB8AC3E}">
        <p14:creationId xmlns:p14="http://schemas.microsoft.com/office/powerpoint/2010/main" val="13945568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/>
            </a:r>
            <a:br>
              <a:rPr lang="fr-FR" b="0" dirty="0"/>
            </a:br>
            <a:r>
              <a:rPr lang="fr-FR" b="0" dirty="0"/>
              <a:t> </a:t>
            </a:r>
            <a:r>
              <a:rPr lang="fr-FR" dirty="0"/>
              <a:t>Fadhel LAHZAMI, </a:t>
            </a:r>
            <a:r>
              <a:rPr lang="fr-FR" dirty="0"/>
              <a:t>Expert en organisation et Gouvernance SI </a:t>
            </a:r>
            <a:r>
              <a:rPr lang="fr-FR" dirty="0" smtClean="0"/>
              <a:t>(4</a:t>
            </a:r>
            <a:r>
              <a:rPr lang="fr-FR" dirty="0" smtClean="0"/>
              <a:t>/5)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40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6" name="Tableau 5"/>
          <p:cNvGraphicFramePr>
            <a:graphicFrameLocks noGrp="1"/>
          </p:cNvGraphicFramePr>
          <p:nvPr>
            <p:extLst/>
          </p:nvPr>
        </p:nvGraphicFramePr>
        <p:xfrm>
          <a:off x="251520" y="1028518"/>
          <a:ext cx="8670268" cy="3629708"/>
        </p:xfrm>
        <a:graphic>
          <a:graphicData uri="http://schemas.openxmlformats.org/drawingml/2006/table">
            <a:tbl>
              <a:tblPr/>
              <a:tblGrid>
                <a:gridCol w="1371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8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323297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Energie du Mali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Schéma Directeur transformation numérique et feuille de route de transformation - Expert Transformation numérique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des orientation stratégiques et des besoins métier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à l’international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cible, apport d’expertise pour la Relation Clients 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: demandes de branchement en ligne, </a:t>
                      </a: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télérelève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,  factures / paiements en ligne, plateforme e-services…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feuille de route sur 3 ans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Rédaction des cahier des charges, assistance au dépouillement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000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Office Nationale du Tourisme Tunisien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des modalités de gouvernance des activités Promotion (Marketing et Commerce)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Conception des modèles de rapports d’activité 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place de Tableaux de Bord de suivi des performances 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40551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Tunisie Telecom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Pilotage du programme de Transformation de l’opérateur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place des modalités de suivi et de pilotage du programme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40551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Tunisie Telecom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Etude définition du Schéma Directeur SI - Expert Transformation numérique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Recueil des enjeux stratégiques de Tunisie Telecom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Recueil des besoins métier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du SI existant, identification des GAP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cible SI, de la roadmap d’évolution et du plan budgétaire sur 5 ans 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l’organisation cible de la DSI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Apport d’expertise sur les périmètres : SI Clients (CRM, BSS…), SI Fonctions Support et Gouvernance (organisation SI, Tableaux de Bord…)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3755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0" dirty="0"/>
              <a:t/>
            </a:r>
            <a:br>
              <a:rPr lang="fr-FR" b="0" dirty="0"/>
            </a:br>
            <a:r>
              <a:rPr lang="fr-FR" b="0" dirty="0"/>
              <a:t> </a:t>
            </a:r>
            <a:r>
              <a:rPr lang="fr-FR" dirty="0"/>
              <a:t>Fadhel LAHZAMI, </a:t>
            </a:r>
            <a:r>
              <a:rPr lang="fr-FR" dirty="0"/>
              <a:t>Expert en organisation et Gouvernance SI </a:t>
            </a:r>
            <a:r>
              <a:rPr lang="fr-FR" dirty="0" smtClean="0"/>
              <a:t>(5</a:t>
            </a:r>
            <a:r>
              <a:rPr lang="fr-FR" dirty="0" smtClean="0"/>
              <a:t>/5) </a:t>
            </a:r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41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251520" y="1028518"/>
          <a:ext cx="8670268" cy="3470066"/>
        </p:xfrm>
        <a:graphic>
          <a:graphicData uri="http://schemas.openxmlformats.org/drawingml/2006/table">
            <a:tbl>
              <a:tblPr/>
              <a:tblGrid>
                <a:gridCol w="13714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29886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10488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Tunisie Telecom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 la </a:t>
                      </a: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Roadmap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Marketing B2B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du marché tunisien : demande, concurrence, écosystème (partenaires potentiels…)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et analyse comparative à l’international 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Identification des produits à développer, priorisation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 la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Roadmap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, du Business Plan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Zoom sur des offres pointues : Mobile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Payment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, Machine To Machine…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Accompagnement pour le lancement des produits prioritaires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10488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Tunisie Telecom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Schéma Directeur Expérience Client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du Parcours Client actuel (enquête de Satisfaction, analyse retours Clients sur le WEB / réseaux sociaux, focus group…)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Modélisation du Parcours Client cible, définition des promesses de marque Tunisie Telecom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d’impact sur les activités opérationnelles, identification des GAP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d’une feuille de route Expérience Clients sur 3 ans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Accompagnement à la mise en place : rédaction du cahier des charges CRM, réorganisation du Service Clients….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4909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Ministère du Commerce et du Tourisme (rattaché au Secrétaire d’Etat au Tourisme)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Pilotage du programme de relance du tourisme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Etude stratégique, analyse des marchés, définition des marchés cibles prioritaires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Animation des différentes Taskforces : Axe Marketing, Axe Commerce, Axe Capacité Aérienne, Axe Lobbying… contribution à l’élaboration du plan de relance 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Organisation et pilotage de la mise en œuvre : suivi résultats, réalisations… 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1439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3"/>
          <p:cNvSpPr>
            <a:spLocks noGrp="1"/>
          </p:cNvSpPr>
          <p:nvPr>
            <p:ph type="title"/>
          </p:nvPr>
        </p:nvSpPr>
        <p:spPr>
          <a:xfrm>
            <a:off x="468314" y="0"/>
            <a:ext cx="8207374" cy="484188"/>
          </a:xfrm>
        </p:spPr>
        <p:txBody>
          <a:bodyPr/>
          <a:lstStyle/>
          <a:p>
            <a:r>
              <a:rPr lang="fr-FR" dirty="0">
                <a:solidFill>
                  <a:schemeClr val="tx2"/>
                </a:solidFill>
              </a:rPr>
              <a:t>Dhia Hachicha- </a:t>
            </a:r>
            <a:r>
              <a:rPr lang="fr-FR" dirty="0">
                <a:solidFill>
                  <a:schemeClr val="tx2"/>
                </a:solidFill>
              </a:rPr>
              <a:t>Expert en Infrastructure informatique (</a:t>
            </a:r>
            <a:r>
              <a:rPr lang="fr-FR" dirty="0">
                <a:solidFill>
                  <a:schemeClr val="tx2"/>
                </a:solidFill>
              </a:rPr>
              <a:t>1/2)</a:t>
            </a:r>
            <a:endParaRPr lang="fr-FR" sz="1600" dirty="0">
              <a:solidFill>
                <a:schemeClr val="tx2"/>
              </a:solidFill>
            </a:endParaRPr>
          </a:p>
        </p:txBody>
      </p:sp>
      <p:graphicFrame>
        <p:nvGraphicFramePr>
          <p:cNvPr id="11" name="Tableau 10"/>
          <p:cNvGraphicFramePr>
            <a:graphicFrameLocks noGrp="1"/>
          </p:cNvGraphicFramePr>
          <p:nvPr>
            <p:extLst/>
          </p:nvPr>
        </p:nvGraphicFramePr>
        <p:xfrm>
          <a:off x="332598" y="2455030"/>
          <a:ext cx="8485967" cy="2583180"/>
        </p:xfrm>
        <a:graphic>
          <a:graphicData uri="http://schemas.openxmlformats.org/drawingml/2006/table">
            <a:tbl>
              <a:tblPr/>
              <a:tblGrid>
                <a:gridCol w="16319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40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Fond souverain d’investissement (</a:t>
                      </a:r>
                      <a:r>
                        <a:rPr kumimoji="0" lang="fr-FR" sz="9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Libyan</a:t>
                      </a:r>
                      <a:r>
                        <a:rPr kumimoji="0" lang="fr-FR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fr-FR" sz="9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Investment</a:t>
                      </a:r>
                      <a:r>
                        <a:rPr kumimoji="0" lang="fr-FR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fr-FR" sz="900" b="1" i="0" u="none" strike="noStrike" kern="1200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authority</a:t>
                      </a:r>
                      <a:r>
                        <a:rPr kumimoji="0" lang="fr-FR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)</a:t>
                      </a:r>
                    </a:p>
                  </a:txBody>
                  <a:tcPr marL="34290" marR="3429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Schéma directeur SI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 la cible IT : Infrastructure (Datacenter, architecture réseau, sécurité…) et Gouvernance IT (processus de gestion, organisation DSI…)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Rédaction des cahiers des charges pour l’infrastructure, réseau et sécurité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Plan d’évolution et </a:t>
                      </a:r>
                      <a:r>
                        <a:rPr kumimoji="0" lang="fr-FR" sz="9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Roadmap</a:t>
                      </a: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sur 3 ans</a:t>
                      </a:r>
                      <a:endParaRPr kumimoji="0" lang="fr-FR" sz="9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34290" marR="3429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Energie Du Mali</a:t>
                      </a:r>
                    </a:p>
                  </a:txBody>
                  <a:tcPr marL="34290" marR="3429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10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Accompagnement à la mise en œuvre du Schéma Directeur Informatique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des écarts par rapport à la norme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des risques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du plan d’action de conformité et des procédures SMSI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Formalisation politique sécurité et des procédures 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Stratégie et exécution de la formation et sensibilisation du personnel à la politique sécurité de l’information</a:t>
                      </a:r>
                      <a:endParaRPr kumimoji="0" lang="fr-FR" sz="900" b="0" i="0" u="none" strike="noStrike" kern="1200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Banque (BIAT)</a:t>
                      </a:r>
                    </a:p>
                  </a:txBody>
                  <a:tcPr marL="34290" marR="3429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1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Times New Roman" pitchFamily="18" charset="0"/>
                          <a:cs typeface="Arial" charset="0"/>
                        </a:rPr>
                        <a:t>Elaboration d’une Etude Stratégique sur l’Infrastructure Réseau &amp; Téléphonie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Visite des sites et cartographie de l’existant en Réseau et Télécoms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des besoins métiers et retour d’expérience sur les bonnes pratiques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Réalisation de Workshops LAN, WAN et téléphonie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Conception de l’architecture réseau et télécom</a:t>
                      </a:r>
                    </a:p>
                    <a:p>
                      <a:pPr marL="171450" marR="0" lvl="0" indent="-1714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du plan de capacité et du schéma directeur sites.</a:t>
                      </a:r>
                    </a:p>
                  </a:txBody>
                  <a:tcPr marL="68580" marR="6858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" name="Rectangle 1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3504" y="995846"/>
            <a:ext cx="3240000" cy="1143855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82550" lvl="1" indent="-82550" algn="just" defTabSz="798513" fontAlgn="base"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sz="900" dirty="0">
                <a:ea typeface="Times New Roman" pitchFamily="18" charset="0"/>
                <a:cs typeface="Arial" charset="0"/>
              </a:rPr>
              <a:t>Ingénieur Télécommunications - </a:t>
            </a:r>
            <a:r>
              <a:rPr lang="fr-FR" sz="900" dirty="0" err="1">
                <a:ea typeface="Times New Roman" pitchFamily="18" charset="0"/>
                <a:cs typeface="Arial" charset="0"/>
              </a:rPr>
              <a:t>Sup’Com</a:t>
            </a:r>
            <a:r>
              <a:rPr lang="fr-FR" sz="900" dirty="0">
                <a:ea typeface="Times New Roman" pitchFamily="18" charset="0"/>
                <a:cs typeface="Arial" charset="0"/>
              </a:rPr>
              <a:t> </a:t>
            </a:r>
          </a:p>
          <a:p>
            <a:pPr marL="82550" lvl="1" indent="-82550" algn="just" defTabSz="798513" fontAlgn="base"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en-US" sz="900" dirty="0">
                <a:ea typeface="Times New Roman" pitchFamily="18" charset="0"/>
                <a:cs typeface="Arial" charset="0"/>
              </a:rPr>
              <a:t>CISSP</a:t>
            </a:r>
            <a:r>
              <a:rPr lang="fr-FR" sz="900" dirty="0">
                <a:ea typeface="Times New Roman" pitchFamily="18" charset="0"/>
                <a:cs typeface="Arial" charset="0"/>
              </a:rPr>
              <a:t>, ITIL Version 3 </a:t>
            </a:r>
            <a:r>
              <a:rPr lang="fr-FR" sz="900" dirty="0" err="1">
                <a:ea typeface="Times New Roman" pitchFamily="18" charset="0"/>
                <a:cs typeface="Arial" charset="0"/>
              </a:rPr>
              <a:t>Foundation</a:t>
            </a:r>
            <a:r>
              <a:rPr lang="fr-FR" sz="900" dirty="0">
                <a:ea typeface="Times New Roman" pitchFamily="18" charset="0"/>
                <a:cs typeface="Arial" charset="0"/>
              </a:rPr>
              <a:t>, </a:t>
            </a:r>
            <a:r>
              <a:rPr lang="en-US" sz="900" dirty="0">
                <a:ea typeface="Times New Roman" pitchFamily="18" charset="0"/>
                <a:cs typeface="Arial" charset="0"/>
              </a:rPr>
              <a:t>ISO 27001 </a:t>
            </a:r>
            <a:r>
              <a:rPr lang="fr-FR" sz="900" dirty="0">
                <a:ea typeface="Times New Roman" pitchFamily="18" charset="0"/>
                <a:cs typeface="Arial" charset="0"/>
              </a:rPr>
              <a:t>Lead </a:t>
            </a:r>
            <a:r>
              <a:rPr lang="fr-FR" sz="900" dirty="0" err="1">
                <a:ea typeface="Times New Roman" pitchFamily="18" charset="0"/>
                <a:cs typeface="Arial" charset="0"/>
              </a:rPr>
              <a:t>Implementer</a:t>
            </a:r>
            <a:r>
              <a:rPr lang="fr-FR" sz="900" dirty="0">
                <a:ea typeface="Times New Roman" pitchFamily="18" charset="0"/>
                <a:cs typeface="Arial" charset="0"/>
              </a:rPr>
              <a:t>, ISO 27005 </a:t>
            </a:r>
            <a:r>
              <a:rPr lang="fr-FR" sz="900" dirty="0" err="1">
                <a:ea typeface="Times New Roman" pitchFamily="18" charset="0"/>
                <a:cs typeface="Arial" charset="0"/>
              </a:rPr>
              <a:t>Risk</a:t>
            </a:r>
            <a:r>
              <a:rPr lang="fr-FR" sz="900" dirty="0">
                <a:ea typeface="Times New Roman" pitchFamily="18" charset="0"/>
                <a:cs typeface="Arial" charset="0"/>
              </a:rPr>
              <a:t> Manager, Cisco CCNA, TOEFL/ITP</a:t>
            </a:r>
          </a:p>
        </p:txBody>
      </p:sp>
      <p:sp>
        <p:nvSpPr>
          <p:cNvPr id="13" name="Rectangle 1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75404" y="995848"/>
            <a:ext cx="3240000" cy="1143854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bIns="0" rtlCol="0" anchor="ctr"/>
          <a:lstStyle/>
          <a:p>
            <a:pPr marL="82550" lvl="1" indent="-82550" algn="just" defTabSz="798513" fontAlgn="base"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sz="900" dirty="0">
                <a:ea typeface="Times New Roman" pitchFamily="18" charset="0"/>
                <a:cs typeface="Arial" charset="0"/>
              </a:rPr>
              <a:t>Choix de solutions d’infrastructure IT, définition de schémas directeurs IT</a:t>
            </a:r>
          </a:p>
          <a:p>
            <a:pPr marL="82550" lvl="1" indent="-82550" algn="just" defTabSz="798513" fontAlgn="base"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sz="900" dirty="0">
                <a:ea typeface="Times New Roman" pitchFamily="18" charset="0"/>
                <a:cs typeface="Arial" charset="0"/>
              </a:rPr>
              <a:t>Développement et implémentation de politique et standards de sécurité</a:t>
            </a:r>
          </a:p>
          <a:p>
            <a:pPr marL="82550" lvl="1" indent="-82550" algn="just" defTabSz="798513" fontAlgn="base"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sz="900" dirty="0">
                <a:ea typeface="Times New Roman" pitchFamily="18" charset="0"/>
                <a:cs typeface="Arial" charset="0"/>
              </a:rPr>
              <a:t>Analyse de risque et audit sécurité</a:t>
            </a:r>
          </a:p>
          <a:p>
            <a:pPr marL="82550" lvl="1" indent="-82550" algn="just" defTabSz="798513" fontAlgn="base"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sz="900" dirty="0">
                <a:ea typeface="Times New Roman" pitchFamily="18" charset="0"/>
                <a:cs typeface="Arial" charset="0"/>
              </a:rPr>
              <a:t>Conception et implémentation d'architectures techniques sécurisées</a:t>
            </a:r>
          </a:p>
        </p:txBody>
      </p:sp>
      <p:sp>
        <p:nvSpPr>
          <p:cNvPr id="14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75472" y="2139702"/>
            <a:ext cx="4393057" cy="2386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800" tIns="41985" rIns="10800" bIns="41985">
            <a:spAutoFit/>
          </a:bodyPr>
          <a:lstStyle/>
          <a:p>
            <a:pPr algn="ctr" defTabSz="8397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cs typeface="Arial" pitchFamily="34" charset="0"/>
              </a:rPr>
              <a:t>Focus sur des Expériences Significatives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60628" y="848747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Diplômes et Certifications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275747" y="848747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Compétences clés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0" y="2052439"/>
            <a:ext cx="1909557" cy="366622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rgbClr val="F8485E"/>
                </a:solidFill>
                <a:ea typeface="Arial" panose="020B0604020202020204" pitchFamily="34" charset="0"/>
              </a:rPr>
              <a:t>Senior Manager</a:t>
            </a:r>
            <a:endParaRPr lang="fr-FR" altLang="fr-FR" sz="900" b="1" dirty="0">
              <a:solidFill>
                <a:srgbClr val="56555A">
                  <a:lumMod val="75000"/>
                </a:srgbClr>
              </a:solidFill>
              <a:ea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solidFill>
                  <a:srgbClr val="56555A">
                    <a:lumMod val="75000"/>
                  </a:srgbClr>
                </a:solidFill>
                <a:ea typeface="Arial" panose="020B0604020202020204" pitchFamily="34" charset="0"/>
              </a:rPr>
              <a:t>11 </a:t>
            </a:r>
            <a:r>
              <a:rPr lang="fr-FR" altLang="fr-FR" sz="900" i="1" dirty="0">
                <a:solidFill>
                  <a:srgbClr val="56555A">
                    <a:lumMod val="75000"/>
                  </a:srgbClr>
                </a:solidFill>
                <a:ea typeface="Arial" panose="020B0604020202020204" pitchFamily="34" charset="0"/>
              </a:rPr>
              <a:t>ans d’expérience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9354" y="1769026"/>
            <a:ext cx="1262250" cy="303194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67" kern="0" dirty="0">
                <a:solidFill>
                  <a:srgbClr val="FFFFFF"/>
                </a:solidFill>
              </a:rPr>
              <a:t>Dhia Hachicha</a:t>
            </a:r>
          </a:p>
        </p:txBody>
      </p:sp>
      <p:pic>
        <p:nvPicPr>
          <p:cNvPr id="21" name="Espace réservé du contenu 5"/>
          <p:cNvPicPr>
            <a:picLocks noChangeAspect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167" t="8688" r="10052" b="31152"/>
          <a:stretch/>
        </p:blipFill>
        <p:spPr>
          <a:xfrm>
            <a:off x="468314" y="828063"/>
            <a:ext cx="855785" cy="900282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Espace réservé du texte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026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Dhia Hachicha- </a:t>
            </a:r>
            <a:r>
              <a:rPr lang="fr-FR" dirty="0"/>
              <a:t>Expert en Infrastructure informatique (</a:t>
            </a:r>
            <a:r>
              <a:rPr lang="fr-FR" dirty="0"/>
              <a:t>2/2)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43</a:t>
            </a:fld>
            <a:endParaRPr lang="en-GB" noProof="0" dirty="0"/>
          </a:p>
        </p:txBody>
      </p:sp>
      <p:graphicFrame>
        <p:nvGraphicFramePr>
          <p:cNvPr id="13" name="Tableau 12"/>
          <p:cNvGraphicFramePr>
            <a:graphicFrameLocks noGrp="1"/>
          </p:cNvGraphicFramePr>
          <p:nvPr>
            <p:extLst/>
          </p:nvPr>
        </p:nvGraphicFramePr>
        <p:xfrm>
          <a:off x="428596" y="1000110"/>
          <a:ext cx="8286808" cy="3741296"/>
        </p:xfrm>
        <a:graphic>
          <a:graphicData uri="http://schemas.openxmlformats.org/drawingml/2006/table">
            <a:tbl>
              <a:tblPr/>
              <a:tblGrid>
                <a:gridCol w="14071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7970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Ooredoo Tunisie, Opérateur Telecom, Groupe Ooredoo-Tunisie</a:t>
                      </a:r>
                    </a:p>
                  </a:txBody>
                  <a:tcPr marL="27000" marR="27000" marT="27000" marB="2700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Responsable de l’ingénierie ainsi que la gestion opérationnelle de la sécurité de l’information de Tunisiana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des architectures sécurité pour les réseaux LAN/WAN/MAN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Conception et mise en place d’une architecture sécurisée pour les agences et les sites franchisés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et implémentation du processus fonctionnel et des procédures techniques pour la gestion des patchs sécurité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Participation au programme de gestion des incidents en rédigeant les procédures de gestion des incidents de sécurité et en implémentant les outils de monitoring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Revue des solutions de Firewalling de l'entreprise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Participation à la définition d'architecture et publication des services pour le réseau GPRS de Tunisiana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Sécurisation des réseaux Wireless d'entreprise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Développement et implémentation de la politique antivirale d'entreprise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Migration des solutions Antispam et Antivirus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Tests, validation et intégration de la solution de gestion de vulnérabilité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Tests, validation et intégration de la solution de gestion des informations sécurité (SIM).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Gestion des équipements sécurité au quotidien : Firewall, WAF, UTM, VPN, IDS/IPS, QoS, Antivirus, Antispam, SIM, Gestionnaires de Vulnérabilité, SSO, Systèmes d'authentification et de gestion d'identité (AAA)…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Support niveau 3 pour la gestion des incidents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Implémentation des mécanismes de contrôle d'accès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Implémentation des solutions d’interconnexions sécurisées avec les clients et les partenaires (IPSec-VPN et SSL-VPN)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Publication et Protection des Serveurs Web</a:t>
                      </a:r>
                    </a:p>
                  </a:txBody>
                  <a:tcPr marL="0" marR="54000" marT="27000" marB="2700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69776">
                <a:tc>
                  <a:txBody>
                    <a:bodyPr/>
                    <a:lstStyle/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Banque </a:t>
                      </a:r>
                    </a:p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(ATB, Zitouna…)</a:t>
                      </a:r>
                    </a:p>
                  </a:txBody>
                  <a:tcPr marL="34290" marR="3429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Animation de workshops et définition de l’architecture réseau et sécurité (high level design) du site de secours dans le cadre de projets plan de continuité d’activité dans plusieurs banques</a:t>
                      </a:r>
                    </a:p>
                  </a:txBody>
                  <a:tcPr marL="68580" marR="6858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0167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Mohamed BEN MESSAOUD, </a:t>
            </a:r>
            <a:r>
              <a:rPr lang="fr-FR" dirty="0" smtClean="0"/>
              <a:t>Consultant SI (1/2</a:t>
            </a:r>
            <a:r>
              <a:rPr lang="fr-FR" dirty="0"/>
              <a:t>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44</a:t>
            </a:fld>
            <a:endParaRPr lang="en-GB" noProof="0" dirty="0"/>
          </a:p>
        </p:txBody>
      </p:sp>
      <p:sp>
        <p:nvSpPr>
          <p:cNvPr id="5" name="Rectangle 1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3504" y="851831"/>
            <a:ext cx="3240000" cy="1008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82548" indent="-82548" algn="just" defTabSz="798493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52" algn="l"/>
              </a:tabLst>
              <a:defRPr/>
            </a:pPr>
            <a:r>
              <a:rPr lang="fr-FR" altLang="fr-FR" sz="900" dirty="0">
                <a:latin typeface="+mj-lt"/>
                <a:ea typeface="Times New Roman" pitchFamily="18" charset="0"/>
                <a:cs typeface="Arial" charset="0"/>
              </a:rPr>
              <a:t>Ingénieur Telecom, SUP’COM</a:t>
            </a:r>
          </a:p>
          <a:p>
            <a:pPr marL="82548" indent="-82548" algn="just" defTabSz="798493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52" algn="l"/>
              </a:tabLst>
              <a:defRPr/>
            </a:pPr>
            <a:r>
              <a:rPr lang="fr-FR" altLang="fr-FR" sz="900" dirty="0">
                <a:latin typeface="+mj-lt"/>
                <a:ea typeface="Times New Roman" pitchFamily="18" charset="0"/>
                <a:cs typeface="Arial" charset="0"/>
              </a:rPr>
              <a:t>Certifié : COBIT, ITIL, IS022301</a:t>
            </a:r>
          </a:p>
        </p:txBody>
      </p:sp>
      <p:sp>
        <p:nvSpPr>
          <p:cNvPr id="6" name="Rectangle 1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75404" y="851832"/>
            <a:ext cx="3240000" cy="1008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82548" lvl="1" indent="-82548" algn="just" defTabSz="79849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52" algn="l"/>
              </a:tabLst>
              <a:defRPr/>
            </a:pPr>
            <a:r>
              <a:rPr lang="fr-FR" altLang="fr-FR" sz="900" dirty="0">
                <a:latin typeface="+mj-lt"/>
                <a:ea typeface="Times New Roman" pitchFamily="18" charset="0"/>
                <a:cs typeface="Arial" charset="0"/>
              </a:rPr>
              <a:t>Pilotage des projets</a:t>
            </a:r>
          </a:p>
          <a:p>
            <a:pPr marL="82548" lvl="1" indent="-82548" algn="just" defTabSz="79849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52" algn="l"/>
              </a:tabLst>
              <a:defRPr/>
            </a:pPr>
            <a:r>
              <a:rPr lang="fr-FR" altLang="fr-FR" sz="900" dirty="0">
                <a:latin typeface="+mj-lt"/>
                <a:ea typeface="Times New Roman" pitchFamily="18" charset="0"/>
                <a:cs typeface="Arial" charset="0"/>
              </a:rPr>
              <a:t>Transformation IT</a:t>
            </a:r>
          </a:p>
          <a:p>
            <a:pPr marL="82548" lvl="1" indent="-82548" algn="just" defTabSz="79849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52" algn="l"/>
              </a:tabLst>
              <a:defRPr/>
            </a:pPr>
            <a:r>
              <a:rPr lang="fr-FR" sz="900" dirty="0">
                <a:latin typeface="+mj-lt"/>
                <a:ea typeface="Times New Roman" pitchFamily="18" charset="0"/>
                <a:cs typeface="Arial" charset="0"/>
              </a:rPr>
              <a:t>Organisation des processus IT (ITIL)</a:t>
            </a:r>
          </a:p>
          <a:p>
            <a:pPr marL="82548" lvl="1" indent="-82548" algn="just" defTabSz="79849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52" algn="l"/>
              </a:tabLst>
              <a:defRPr/>
            </a:pPr>
            <a:r>
              <a:rPr lang="fr-FR" sz="900" dirty="0">
                <a:latin typeface="+mj-lt"/>
                <a:ea typeface="Times New Roman" pitchFamily="18" charset="0"/>
                <a:cs typeface="Arial" charset="0"/>
              </a:rPr>
              <a:t>Gouvernance SI (COBIT</a:t>
            </a:r>
            <a:r>
              <a:rPr lang="fr-FR" sz="900" dirty="0">
                <a:latin typeface="+mj-lt"/>
              </a:rPr>
              <a:t>)</a:t>
            </a:r>
          </a:p>
        </p:txBody>
      </p:sp>
      <p:sp>
        <p:nvSpPr>
          <p:cNvPr id="7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75473" y="2117048"/>
            <a:ext cx="4393057" cy="2386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800" tIns="41985" rIns="10800" bIns="41985">
            <a:spAutoFit/>
          </a:bodyPr>
          <a:lstStyle/>
          <a:p>
            <a:pPr algn="ctr" defTabSz="8397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cs typeface="Arial" pitchFamily="34" charset="0"/>
              </a:rPr>
              <a:t>Focus sur des Expériences Significatives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-192397" y="2071354"/>
            <a:ext cx="2124000" cy="396000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dirty="0">
                <a:solidFill>
                  <a:schemeClr val="tx2"/>
                </a:solidFill>
                <a:ea typeface="Arial" panose="020B0604020202020204" pitchFamily="34" charset="0"/>
              </a:rPr>
              <a:t>Senior Manager</a:t>
            </a:r>
            <a:endParaRPr lang="fr-FR" altLang="fr-FR" sz="900" dirty="0">
              <a:solidFill>
                <a:schemeClr val="tx1">
                  <a:lumMod val="75000"/>
                </a:schemeClr>
              </a:solidFill>
              <a:ea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>
                <a:solidFill>
                  <a:schemeClr val="tx1">
                    <a:lumMod val="75000"/>
                  </a:schemeClr>
                </a:solidFill>
                <a:ea typeface="Arial" panose="020B0604020202020204" pitchFamily="34" charset="0"/>
              </a:rPr>
              <a:t> </a:t>
            </a:r>
            <a:r>
              <a:rPr lang="fr-FR" altLang="fr-FR" sz="900" i="1" dirty="0">
                <a:solidFill>
                  <a:schemeClr val="tx1">
                    <a:lumMod val="75000"/>
                  </a:schemeClr>
                </a:solidFill>
                <a:ea typeface="Arial" panose="020B0604020202020204" pitchFamily="34" charset="0"/>
              </a:rPr>
              <a:t>+6 ans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0628" y="704731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Diplômes et Certifications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75747" y="704731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Compétences clés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7602" y="1779662"/>
            <a:ext cx="1404001" cy="293256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kern="0" dirty="0">
                <a:solidFill>
                  <a:srgbClr val="FFFFFF"/>
                </a:solidFill>
              </a:rPr>
              <a:t>Mohamed Ben Messaoud 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/>
          </p:nvPr>
        </p:nvGraphicFramePr>
        <p:xfrm>
          <a:off x="428597" y="2499742"/>
          <a:ext cx="8286808" cy="2354560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729233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GAT Assurances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Gouvernance et pilotage de la Direction Organisation et Systèmes d’Information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place des processus de support ITIL (incidents, changements, CMDB, mise en production, …)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Tableau de bord de la direction (modélisation, suivi, …)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Cahiers des charges pour outiller les équipes informatiques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10927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CNSS GABON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3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Mise en place du Plan de Continuité d’Activité </a:t>
                      </a:r>
                      <a:endParaRPr kumimoji="0" lang="fr-F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Modélisation des Tableaux de Bord pour les différentes activités 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Définition des modalités de production et de calcul des KPI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Times New Roman" pitchFamily="18" charset="0"/>
                          <a:cs typeface="Arial" charset="0"/>
                        </a:rPr>
                        <a:t>Conduite du changement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Banque Internationale Arabe de Tunisie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Catalogue de services SI, mise en place des processus Incidents / Changements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de l’existant, analyse de maturité selon ITIL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de la perception et des besoins du métier : entretiens, workshops, visites des directions régionales / des agences et lancement d’une enquête de satisfaction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à l’international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Modélisation et formalisation du catalogue de services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91284879"/>
                  </a:ext>
                </a:extLst>
              </a:tr>
            </a:tbl>
          </a:graphicData>
        </a:graphic>
      </p:graphicFrame>
      <p:pic>
        <p:nvPicPr>
          <p:cNvPr id="16" name="Image 15"/>
          <p:cNvPicPr>
            <a:picLocks noChangeAspect="1"/>
          </p:cNvPicPr>
          <p:nvPr/>
        </p:nvPicPr>
        <p:blipFill rotWithShape="1">
          <a:blip r:embed="rId5"/>
          <a:srcRect l="21106" t="11205" r="70894" b="68862"/>
          <a:stretch/>
        </p:blipFill>
        <p:spPr>
          <a:xfrm>
            <a:off x="523210" y="851831"/>
            <a:ext cx="714186" cy="85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091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Mohamed BEN MESSAOUD, </a:t>
            </a:r>
            <a:r>
              <a:rPr lang="fr-FR" dirty="0" smtClean="0"/>
              <a:t>Consultant SI (2/2</a:t>
            </a:r>
            <a:r>
              <a:rPr lang="fr-FR" dirty="0"/>
              <a:t>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45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468313" y="915566"/>
          <a:ext cx="8215370" cy="3543300"/>
        </p:xfrm>
        <a:graphic>
          <a:graphicData uri="http://schemas.openxmlformats.org/drawingml/2006/table">
            <a:tbl>
              <a:tblPr/>
              <a:tblGrid>
                <a:gridCol w="1579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5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18872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GAT Assurances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place du Tableau de Bord et des dispositifs de pilotage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Modélisation des Tableaux de Bord pour les différentes activités : Automobile, Santé, Risques Entreprise, activités de support (DSI…)…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des modalités de production et de calcul des KPI (mesures de performance)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Génération des premiers rapports, analyse, recommandations…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Conduite du changement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Pérennisation du processus de pilotage : définition des comités de gouvernance, des rôles et responsabilités, transfert de compétences…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GAT Assurances </a:t>
                      </a:r>
                    </a:p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Pilotage de l’activité métier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Cartographie des processus métier (Automobile, Risques Divers Santé, Commercial)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place d’un système de pilotage de l’activité métier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Conduite du changement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Optimisation et amélioration des processus métier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et plan d’amélioration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4018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Société Magasin Général (SMG), ATB, BNA, BTK, etc.</a:t>
                      </a:r>
                    </a:p>
                  </a:txBody>
                  <a:tcPr marL="34290" marR="34290" marT="34290" marB="34290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accent3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œuvre d’un plan de continuité d’activité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Cartographie des activités métiers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Evaluation de la criticité des processus métiers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Etat des lieux et cartographie du SI et Analyse de risques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Etude de choix technique et économique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Architecture détaillée du secours informatique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Préparation des appels d’offre et accompagnement au choix des prestataires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Rédaction des procédures métiers et des procédures transverses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Formalisation du plan de gestion de crise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en-GB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Test PCA et DRP</a:t>
                      </a:r>
                      <a:endParaRPr kumimoji="0" lang="fr-F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34290" marR="34290" marT="34290" marB="3429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0351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Imen KALLEL, Consultante SI (1/2)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46</a:t>
            </a:fld>
            <a:endParaRPr lang="en-GB" noProof="0" dirty="0"/>
          </a:p>
        </p:txBody>
      </p:sp>
      <p:sp>
        <p:nvSpPr>
          <p:cNvPr id="5" name="Rectangle 1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3504" y="851831"/>
            <a:ext cx="3240000" cy="1008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82550" indent="-82550" algn="just" defTabSz="798513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900" dirty="0">
                <a:ea typeface="Times New Roman" pitchFamily="18" charset="0"/>
                <a:cs typeface="Arial" charset="0"/>
              </a:rPr>
              <a:t>Ingénieur en informatique et en télécommunications, ESIGETEL, Paris </a:t>
            </a:r>
          </a:p>
        </p:txBody>
      </p:sp>
      <p:sp>
        <p:nvSpPr>
          <p:cNvPr id="6" name="Rectangle 1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75404" y="851832"/>
            <a:ext cx="3240000" cy="1008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82550" lvl="1" indent="-82550" algn="just" defTabSz="79851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63" algn="l"/>
              </a:tabLst>
              <a:defRPr/>
            </a:pPr>
            <a:r>
              <a:rPr lang="fr-FR" altLang="fr-FR" sz="700" dirty="0">
                <a:ea typeface="Times New Roman" pitchFamily="18" charset="0"/>
                <a:cs typeface="Arial" charset="0"/>
              </a:rPr>
              <a:t>Fonctionnelles : Transformation SI, Organisation (processus d’affaires, procédures, organigrammes et fiches de fonction)</a:t>
            </a:r>
          </a:p>
        </p:txBody>
      </p:sp>
      <p:sp>
        <p:nvSpPr>
          <p:cNvPr id="7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75472" y="1995686"/>
            <a:ext cx="4393057" cy="2386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800" tIns="41985" rIns="10800" bIns="41985">
            <a:spAutoFit/>
          </a:bodyPr>
          <a:lstStyle/>
          <a:p>
            <a:pPr algn="ctr" defTabSz="83978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cs typeface="Arial" pitchFamily="34" charset="0"/>
              </a:rPr>
              <a:t>Focus sur des Expériences Significatives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60628" y="704731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Diplômes et Certifications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75747" y="704731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Compétences clés</a:t>
            </a:r>
          </a:p>
        </p:txBody>
      </p:sp>
      <p:graphicFrame>
        <p:nvGraphicFramePr>
          <p:cNvPr id="15" name="Tableau 14"/>
          <p:cNvGraphicFramePr>
            <a:graphicFrameLocks noGrp="1"/>
          </p:cNvGraphicFramePr>
          <p:nvPr>
            <p:extLst/>
          </p:nvPr>
        </p:nvGraphicFramePr>
        <p:xfrm>
          <a:off x="428596" y="2283718"/>
          <a:ext cx="8286808" cy="2390462"/>
        </p:xfrm>
        <a:graphic>
          <a:graphicData uri="http://schemas.openxmlformats.org/drawingml/2006/table">
            <a:tbl>
              <a:tblPr/>
              <a:tblGrid>
                <a:gridCol w="14287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224136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Ministère de l’éducation de Tunisie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Schéma Directeur SI – Définition d’une feuille de route SI sur 3 ans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Contribution dans l’analyse du SI existant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du secteur de l’éducation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Contribution dans la définition du SI cible : Fonctions métiers, fonctions support (Comptabilité, RH, etc.) et Gouvernance SI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Contribution dans la définition de la roadmap d’évolution sur 3 ans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166326">
                <a:tc>
                  <a:txBody>
                    <a:bodyPr/>
                    <a:lstStyle/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Al </a:t>
                      </a:r>
                      <a:r>
                        <a:rPr kumimoji="0" lang="fr-FR" sz="9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Karama</a:t>
                      </a: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Holding</a:t>
                      </a:r>
                    </a:p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Transformation SI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d’une feuille de route SI sur 3 ans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Contribution dans l’analyse du SI existant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des solutions ERP, ECM, BI, etc. sur le marché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Contribution dans la formalisation de la feuille de route (planning, budget, fiches projet, etc.)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167042" y="1917791"/>
            <a:ext cx="1476000" cy="393004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b="1" i="1" dirty="0">
                <a:solidFill>
                  <a:schemeClr val="tx2"/>
                </a:solidFill>
                <a:ea typeface="Arial" panose="020B0604020202020204" pitchFamily="34" charset="0"/>
              </a:rPr>
              <a:t>Consultante Senior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i="1" dirty="0">
                <a:ea typeface="Arial" panose="020B0604020202020204" pitchFamily="34" charset="0"/>
              </a:rPr>
              <a:t>+ 4 ans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3042" y="1632039"/>
            <a:ext cx="1404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 err="1">
                <a:solidFill>
                  <a:srgbClr val="FFFFFF"/>
                </a:solidFill>
              </a:rPr>
              <a:t>Imen</a:t>
            </a:r>
            <a:r>
              <a:rPr lang="fr-FR" sz="1100" kern="0" dirty="0">
                <a:solidFill>
                  <a:srgbClr val="FFFFFF"/>
                </a:solidFill>
              </a:rPr>
              <a:t> </a:t>
            </a:r>
            <a:r>
              <a:rPr lang="fr-FR" sz="1100" kern="0" dirty="0" err="1">
                <a:solidFill>
                  <a:srgbClr val="FFFFFF"/>
                </a:solidFill>
              </a:rPr>
              <a:t>Kallel</a:t>
            </a:r>
            <a:endParaRPr lang="fr-FR" sz="1100" kern="0" dirty="0">
              <a:solidFill>
                <a:srgbClr val="FFFFFF"/>
              </a:solidFill>
            </a:endParaRPr>
          </a:p>
        </p:txBody>
      </p:sp>
      <p:pic>
        <p:nvPicPr>
          <p:cNvPr id="18" name="Image 13"/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399" y="797280"/>
            <a:ext cx="714186" cy="7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2892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Imen KALLEL, Consultante SI (2/2)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47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graphicFrame>
        <p:nvGraphicFramePr>
          <p:cNvPr id="5" name="Tableau 4"/>
          <p:cNvGraphicFramePr>
            <a:graphicFrameLocks noGrp="1"/>
          </p:cNvGraphicFramePr>
          <p:nvPr>
            <p:extLst/>
          </p:nvPr>
        </p:nvGraphicFramePr>
        <p:xfrm>
          <a:off x="455966" y="915566"/>
          <a:ext cx="8215370" cy="3836860"/>
        </p:xfrm>
        <a:graphic>
          <a:graphicData uri="http://schemas.openxmlformats.org/drawingml/2006/table">
            <a:tbl>
              <a:tblPr/>
              <a:tblGrid>
                <a:gridCol w="1579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5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18397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Cadrage et mise en place du Plan de Continuité d’Activité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des risques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Etude de choix technico-économique et définition des scénarios de mise en place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Rédaction des Cahiers des Charges et accompagnement au choix des prestataires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à la mise en œuvre des solutions de secours et de repli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Formalisation des procédures organisationnelles, fonctionnelles et techniques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18397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Office de la Marine Marchandes et des Ports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endParaRPr kumimoji="0" lang="fr-F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555A"/>
                          </a:solidFill>
                          <a:effectLst/>
                          <a:uLnTx/>
                          <a:uFillTx/>
                          <a:latin typeface="+mn-lt"/>
                          <a:ea typeface="Times New Roman" pitchFamily="18" charset="0"/>
                          <a:cs typeface="Arial" charset="0"/>
                        </a:rPr>
                        <a:t>Transformation SI – Accompagnement à la mise en place d’un ERP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des besoins fonctionnels (Comptabilité, Finance, RH, etc.)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Cartographie du Système d’Information cible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Préparation des scénarii de tests 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100033">
                <a:tc>
                  <a:txBody>
                    <a:bodyPr/>
                    <a:lstStyle/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Comité Général des Assurances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Manuel de procédures – Mission de réorganisation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l’organisation existante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Conception de différents scénarii de réorganisation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Etablissement de la cartographie cible des processus métier et support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des procédures administratives et des fiches de fonction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d’un schéma directeur informatique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100033">
                <a:tc>
                  <a:txBody>
                    <a:bodyPr/>
                    <a:lstStyle/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lang="fr-FR" sz="9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One Tech Holding</a:t>
                      </a:r>
                    </a:p>
                    <a:p>
                      <a:pPr marL="174625" marR="0" lvl="0" indent="-1588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endParaRPr kumimoji="0" lang="fr-FR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6555A"/>
                          </a:solidFill>
                          <a:effectLst/>
                          <a:uLnTx/>
                          <a:uFillTx/>
                          <a:latin typeface="+mn-lt"/>
                          <a:ea typeface="Times New Roman" pitchFamily="18" charset="0"/>
                          <a:cs typeface="Arial" charset="0"/>
                        </a:rPr>
                        <a:t>Accompagnement à la mise en place d’une direction d’audit interne – Mission d’organisation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Conception d’un référentiel des risques inhérents aux différents processus métiers et support de l’entreprise (Comptabilité, Finance, RH, Achats, Ventes, etc.)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des cartographies des risques des différents processus de l’entreprise (notamment pour ce qui est des processus financiers et IT)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œuvre des procédures d’audit des processus métiers et support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endParaRPr kumimoji="0" lang="fr-FR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713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48</a:t>
            </a:fld>
            <a:endParaRPr lang="en-GB" noProof="0" dirty="0"/>
          </a:p>
        </p:txBody>
      </p:sp>
      <p:sp>
        <p:nvSpPr>
          <p:cNvPr id="6" name="Titre 1"/>
          <p:cNvSpPr>
            <a:spLocks noGrp="1"/>
          </p:cNvSpPr>
          <p:nvPr>
            <p:ph type="title"/>
          </p:nvPr>
        </p:nvSpPr>
        <p:spPr>
          <a:xfrm>
            <a:off x="468314" y="-144686"/>
            <a:ext cx="8207374" cy="484188"/>
          </a:xfrm>
        </p:spPr>
        <p:txBody>
          <a:bodyPr/>
          <a:lstStyle/>
          <a:p>
            <a:r>
              <a:rPr lang="fr-FR" dirty="0"/>
              <a:t>Anis DAOUD, </a:t>
            </a:r>
            <a:r>
              <a:rPr lang="fr-FR" dirty="0" smtClean="0"/>
              <a:t>Consultant SI (1/4)</a:t>
            </a:r>
            <a:endParaRPr lang="fr-FR" dirty="0"/>
          </a:p>
        </p:txBody>
      </p:sp>
      <p:sp>
        <p:nvSpPr>
          <p:cNvPr id="7" name="Rectangle 12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903504" y="751739"/>
            <a:ext cx="3240000" cy="1008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82548" indent="-82548" algn="just" defTabSz="798493" fontAlgn="base"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52" algn="l"/>
              </a:tabLst>
              <a:defRPr/>
            </a:pPr>
            <a:r>
              <a:rPr lang="fr-FR" altLang="fr-FR" sz="900" dirty="0">
                <a:latin typeface="+mj-lt"/>
                <a:ea typeface="Times New Roman" pitchFamily="18" charset="0"/>
                <a:cs typeface="Arial" charset="0"/>
              </a:rPr>
              <a:t>Ingénieur Génie Industriel ENIT – </a:t>
            </a:r>
            <a:r>
              <a:rPr lang="fr-FR" altLang="fr-FR" sz="900" dirty="0" smtClean="0">
                <a:latin typeface="+mj-lt"/>
                <a:ea typeface="Times New Roman" pitchFamily="18" charset="0"/>
                <a:cs typeface="Arial" charset="0"/>
              </a:rPr>
              <a:t>2000 </a:t>
            </a:r>
            <a:endParaRPr lang="fr-FR" altLang="fr-FR" sz="900" dirty="0">
              <a:latin typeface="+mj-lt"/>
              <a:ea typeface="Times New Roman" pitchFamily="18" charset="0"/>
              <a:cs typeface="Arial" charset="0"/>
            </a:endParaRPr>
          </a:p>
        </p:txBody>
      </p:sp>
      <p:sp>
        <p:nvSpPr>
          <p:cNvPr id="8" name="Rectangle 12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475404" y="751740"/>
            <a:ext cx="3240000" cy="1008000"/>
          </a:xfrm>
          <a:prstGeom prst="rect">
            <a:avLst/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marL="82548" lvl="1" indent="-82548" algn="just" defTabSz="79849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52" algn="l"/>
              </a:tabLst>
              <a:defRPr/>
            </a:pPr>
            <a:r>
              <a:rPr lang="fr-FR" altLang="fr-FR" sz="900" dirty="0">
                <a:latin typeface="+mj-lt"/>
                <a:ea typeface="Times New Roman" pitchFamily="18" charset="0"/>
                <a:cs typeface="Arial" charset="0"/>
              </a:rPr>
              <a:t>Conseil Stratégique</a:t>
            </a:r>
          </a:p>
          <a:p>
            <a:pPr marL="82548" lvl="1" indent="-82548" algn="just" defTabSz="79849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52" algn="l"/>
              </a:tabLst>
              <a:defRPr/>
            </a:pPr>
            <a:r>
              <a:rPr lang="fr-FR" altLang="fr-FR" sz="900" dirty="0" smtClean="0">
                <a:latin typeface="+mj-lt"/>
                <a:ea typeface="Times New Roman" pitchFamily="18" charset="0"/>
                <a:cs typeface="Arial" charset="0"/>
              </a:rPr>
              <a:t>Pilotage et conduite du changement des projets et programmes de transformation métier et SI</a:t>
            </a:r>
          </a:p>
          <a:p>
            <a:pPr marL="82548" lvl="1" indent="-82548" algn="just" defTabSz="798493" fontAlgn="base">
              <a:spcBef>
                <a:spcPts val="3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itchFamily="2" charset="2"/>
              <a:buChar char="§"/>
              <a:tabLst>
                <a:tab pos="449252" algn="l"/>
              </a:tabLst>
              <a:defRPr/>
            </a:pPr>
            <a:r>
              <a:rPr lang="fr-FR" altLang="fr-FR" sz="900" dirty="0" smtClean="0">
                <a:latin typeface="+mj-lt"/>
                <a:ea typeface="Times New Roman" pitchFamily="18" charset="0"/>
                <a:cs typeface="Arial" charset="0"/>
              </a:rPr>
              <a:t>Amélioration de la performance opérationnelle  </a:t>
            </a:r>
            <a:endParaRPr lang="fr-FR" sz="900" dirty="0">
              <a:latin typeface="+mj-lt"/>
            </a:endParaRPr>
          </a:p>
        </p:txBody>
      </p:sp>
      <p:sp>
        <p:nvSpPr>
          <p:cNvPr id="9" name="Text Box 20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375473" y="1823586"/>
            <a:ext cx="5436887" cy="23867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0800" tIns="41985" rIns="10800" bIns="41985">
            <a:spAutoFit/>
          </a:bodyPr>
          <a:lstStyle/>
          <a:p>
            <a:pPr algn="ctr" defTabSz="839767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000" b="1" i="1" dirty="0">
                <a:solidFill>
                  <a:schemeClr val="tx2"/>
                </a:solidFill>
                <a:cs typeface="Arial" pitchFamily="34" charset="0"/>
              </a:rPr>
              <a:t>Focus sur des Expériences Significatives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-192396" y="1588302"/>
            <a:ext cx="2124000" cy="396000"/>
          </a:xfrm>
          <a:prstGeom prst="rect">
            <a:avLst/>
          </a:prstGeom>
          <a:noFill/>
          <a:ln w="3175" cap="flat" cmpd="sng" algn="ctr">
            <a:noFill/>
            <a:prstDash val="soli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900" b="1" dirty="0" smtClean="0">
                <a:solidFill>
                  <a:schemeClr val="tx2"/>
                </a:solidFill>
                <a:ea typeface="Arial" panose="020B0604020202020204" pitchFamily="34" charset="0"/>
              </a:rPr>
              <a:t>Associé</a:t>
            </a:r>
            <a:endParaRPr lang="fr-FR" altLang="fr-FR" sz="900" b="1" dirty="0">
              <a:solidFill>
                <a:schemeClr val="tx2"/>
              </a:solidFill>
              <a:ea typeface="Arial" panose="020B0604020202020204" pitchFamily="34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900" dirty="0" smtClean="0">
                <a:solidFill>
                  <a:schemeClr val="tx1">
                    <a:lumMod val="75000"/>
                  </a:schemeClr>
                </a:solidFill>
                <a:ea typeface="Arial" panose="020B0604020202020204" pitchFamily="34" charset="0"/>
              </a:rPr>
              <a:t> +</a:t>
            </a:r>
            <a:r>
              <a:rPr lang="fr-FR" altLang="fr-FR" sz="900" i="1" dirty="0" smtClean="0">
                <a:solidFill>
                  <a:schemeClr val="tx1">
                    <a:lumMod val="75000"/>
                  </a:schemeClr>
                </a:solidFill>
                <a:ea typeface="Arial" panose="020B0604020202020204" pitchFamily="34" charset="0"/>
              </a:rPr>
              <a:t>16 ans</a:t>
            </a:r>
            <a:endParaRPr lang="fr-FR" altLang="fr-FR" sz="900" i="1" dirty="0">
              <a:solidFill>
                <a:schemeClr val="tx1">
                  <a:lumMod val="75000"/>
                </a:schemeClr>
              </a:solidFill>
              <a:ea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760628" y="604639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Diplômes et Certifications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275747" y="604639"/>
            <a:ext cx="2160000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100" kern="0" dirty="0">
                <a:solidFill>
                  <a:srgbClr val="FFFFFF"/>
                </a:solidFill>
              </a:rPr>
              <a:t>Compétences clés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0" y="1363394"/>
            <a:ext cx="1931603" cy="2520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kern="0" dirty="0">
                <a:solidFill>
                  <a:srgbClr val="FFFFFF"/>
                </a:solidFill>
              </a:rPr>
              <a:t>Anis DAOUD</a:t>
            </a:r>
          </a:p>
        </p:txBody>
      </p:sp>
      <p:graphicFrame>
        <p:nvGraphicFramePr>
          <p:cNvPr id="16" name="Tableau 15"/>
          <p:cNvGraphicFramePr>
            <a:graphicFrameLocks noGrp="1"/>
          </p:cNvGraphicFramePr>
          <p:nvPr>
            <p:extLst/>
          </p:nvPr>
        </p:nvGraphicFramePr>
        <p:xfrm>
          <a:off x="508687" y="2070829"/>
          <a:ext cx="8215370" cy="2705085"/>
        </p:xfrm>
        <a:graphic>
          <a:graphicData uri="http://schemas.openxmlformats.org/drawingml/2006/table">
            <a:tbl>
              <a:tblPr/>
              <a:tblGrid>
                <a:gridCol w="1579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5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881256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Gouvernement Tunisien- Ministère de l’Industrie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Stratégie nationale industrielle à horizon 2016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l’existant (stratégie globale et sectorielle)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par rapport à des pays concurrents et de référence sur les axes : Stratégie &amp; gouvernance, Infrastructures et offres territoriale, Formation et  Promotion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Positionnement stratégique et élaboration du plan de marketing et d’exécution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à la présentation des résultats l’étude lors d’évènements promotionnels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749068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Gouvernement Tunisien- Ministère du Développement et de la Coopération Internationale  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Stratégie de développement de l’</a:t>
                      </a:r>
                      <a:r>
                        <a:rPr kumimoji="0" lang="fr-F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Offshoring</a:t>
                      </a: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stratégique de la qualité du Talent Pool Tunisien pour les filières BPO, ITO et R&amp;D/ </a:t>
                      </a:r>
                      <a:r>
                        <a:rPr kumimoji="0" lang="fr-F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Knowledge</a:t>
                      </a:r>
                      <a:endParaRPr kumimoji="0" lang="fr-F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international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Animation de </a:t>
                      </a:r>
                      <a:r>
                        <a:rPr kumimoji="0" lang="fr-F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Task</a:t>
                      </a: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Force Talents &amp; Formation avec les acteurs publics et privés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Stratégie et plan de renforcement Talents &amp; Formation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013445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Ministère du Développement et de la Coopération Internationale- FIPA Tunisie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Etude d’attractivité de la Tunisie sur les secteurs de l’économie de savoir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l’offre tunisienne sur 4 secteurs : TIC, Sciences du Vivant, Business Support Services et Industrie des composants automobiles et aéronautiques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Analyse des tendances du marché international des IDE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Benchmark des offres territoriales de pays concurrents et de référence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à l’élaboration de la stratégie de promotion et des argumentaires promotionnels 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5" name="Picture 5" descr="C:\Users\anis.daoud\Desktop\MKTG\DSC_0328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74" y="411510"/>
            <a:ext cx="976754" cy="941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590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49</a:t>
            </a:fld>
            <a:endParaRPr lang="en-GB" noProof="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458660" y="812646"/>
          <a:ext cx="8215370" cy="3840480"/>
        </p:xfrm>
        <a:graphic>
          <a:graphicData uri="http://schemas.openxmlformats.org/drawingml/2006/table">
            <a:tbl>
              <a:tblPr/>
              <a:tblGrid>
                <a:gridCol w="1579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5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152008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YAZAKI-Tunisie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Accompagnement au projet de déploiement de SAP ECC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Pilotage et conduite du changement dans la mise en œuvre du </a:t>
                      </a:r>
                      <a:r>
                        <a:rPr kumimoji="0" lang="fr-F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Core</a:t>
                      </a: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Model global de processus sous SAP ECC ( dont la mise de œuvre des processus  </a:t>
                      </a:r>
                      <a:r>
                        <a:rPr kumimoji="0" lang="fr-F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supply</a:t>
                      </a: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fr-F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chain</a:t>
                      </a: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et CAO / Kanban)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Structuration et assistance à la mise en œuvre du plan de migration des données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au pilotage du projet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6000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NASSIM LIBYE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Accompagnement au projet ERP- SAP Business All In One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l’existant et structuration du système d’information cible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 cahier des charges pour l’acquisition de solution ERP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au choix de solutions et de prestataires d’intégration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à maîtrise d’ouvrage dans le projet d’implémentation de SAP Business All in One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STUDI Tunisie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Accompagnement au projet ERP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l’existant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Structuration de l’organisation et  système d’information cible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à l’élaboration de cahier des charges pour l’acquisition de solutions ERP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SOTETEL Tunisie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AMOA au projet d’implémentation de Oracle E-Business Suite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AMOA dans les travaux d’implémentation des modules </a:t>
                      </a:r>
                      <a:r>
                        <a:rPr kumimoji="0" lang="fr-F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Procurement</a:t>
                      </a: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&amp; Inventory Management de Oracle EBS ( Cadrage, réorganisation et conduite de changement , recette , déploiement et support post go live) 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TOPNET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Accompagnement au projet  CRM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l’existant  et structuration de l’organisation et  système d’information CRM cible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à l’élaboration de cahier des charges pour l’acquisition de solutions CRM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AMOA dans la mise en place de MS Dynamics CRM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6850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Braslam</a:t>
                      </a:r>
                      <a:endParaRPr kumimoji="0" lang="fr-F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Accompagnement au projet ERP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Cadrage et structuration de l’organisation et du système d’information cible,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au choix et à la mise en place de l’ERP Sage X3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4" y="51470"/>
            <a:ext cx="8207374" cy="310516"/>
          </a:xfrm>
        </p:spPr>
        <p:txBody>
          <a:bodyPr/>
          <a:lstStyle/>
          <a:p>
            <a:r>
              <a:rPr lang="fr-FR" dirty="0"/>
              <a:t>Anis DAOUD, </a:t>
            </a:r>
            <a:r>
              <a:rPr lang="fr-FR" dirty="0"/>
              <a:t>Consultant SI (2</a:t>
            </a:r>
            <a:r>
              <a:rPr lang="fr-FR" dirty="0" smtClean="0"/>
              <a:t>/4)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5122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du soumissionnaire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5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Devoteam Management Consulting</a:t>
            </a:r>
          </a:p>
          <a:p>
            <a:endParaRPr lang="fr-FR" dirty="0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fr-FR" dirty="0"/>
              <a:t>Dans un souci de répondre au mieux à vos besoins, Devoteam Management Consulting est allié pour mettre à contribution son expérience ainsi que celles de son équipe.</a:t>
            </a:r>
          </a:p>
          <a:p>
            <a:endParaRPr lang="fr-FR" dirty="0"/>
          </a:p>
          <a:p>
            <a:r>
              <a:rPr lang="fr-FR" dirty="0"/>
              <a:t>L’équipe est formé d’acteurs de renom dans le secteur public, les Systèmes d’Information et la transformation digitale</a:t>
            </a:r>
          </a:p>
          <a:p>
            <a:endParaRPr lang="fr-FR" dirty="0"/>
          </a:p>
          <a:p>
            <a:r>
              <a:rPr lang="fr-FR" dirty="0"/>
              <a:t>Devoteam mettra à contribution son expertise dans l’alignement stratégique du Système d’Information et la transformation du Système d’Information, expertise acquise lors de plusieurs expériences réussies à travers le monde et en Afrique.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04402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50</a:t>
            </a:fld>
            <a:endParaRPr lang="en-GB" noProof="0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/>
          </p:nvPr>
        </p:nvGraphicFramePr>
        <p:xfrm>
          <a:off x="458660" y="771550"/>
          <a:ext cx="8215370" cy="3840480"/>
        </p:xfrm>
        <a:graphic>
          <a:graphicData uri="http://schemas.openxmlformats.org/drawingml/2006/table">
            <a:tbl>
              <a:tblPr/>
              <a:tblGrid>
                <a:gridCol w="1579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5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Tunisie Télécom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Cadrage du projet de mise en place de Oracle Inventory Management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l’existant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Structuration des processus et du système d’information de gestion des stocks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Cadrage et construction de business case pour l’implémentation du module de Oracle Inventory Management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2536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SOPAL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Accompagnement au projet CRM</a:t>
                      </a:r>
                      <a:endParaRPr kumimoji="0" lang="fr-F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Revue des processus CRM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 cahier des charges pour l’acquisition de solutions CRM et Portail B to B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au choix de solutions CRM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3160432"/>
                  </a:ext>
                </a:extLst>
              </a:tr>
              <a:tr h="172536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GIAS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Accompagnement au projet Business Intelligence</a:t>
                      </a:r>
                      <a:endParaRPr kumimoji="0" lang="fr-F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Cadrage du  système de </a:t>
                      </a:r>
                      <a:r>
                        <a:rPr kumimoji="0" lang="fr-F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reporting</a:t>
                      </a: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fr-F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Supply</a:t>
                      </a: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Chain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 cahier des charges pour l’acquisition de solution logicielle Business Intelligence,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Amélioration des processus et activation des systèmes de GPAO,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24055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SACEM Industries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au business plan et cadrage du plan d’évolution Organisation &amp; SI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l’existant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à l’élaboration du business plan et du plan d’évolution de l’organisation et du Système d’information sur la période (2010-2013)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20031594"/>
                  </a:ext>
                </a:extLst>
              </a:tr>
              <a:tr h="424055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Société Tunisienne  d’Electricité et de Gaz (STEG)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Amélioration du système de contrôle interne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des processus et des systèmes de contrôle interne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à l’élaboration du manuel de contrôle interne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424055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Carthage Power </a:t>
                      </a:r>
                      <a:r>
                        <a:rPr kumimoji="0" lang="fr-F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Company</a:t>
                      </a: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(CPC)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Amélioration des processus et des systèmes des gestion des RH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Stratégie et Plan de développement des RH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et amélioration des performances des processus GRH 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 manuel de procédures RH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468314" y="51470"/>
            <a:ext cx="8207374" cy="310516"/>
          </a:xfrm>
        </p:spPr>
        <p:txBody>
          <a:bodyPr/>
          <a:lstStyle/>
          <a:p>
            <a:r>
              <a:rPr lang="fr-FR" dirty="0"/>
              <a:t>Anis DAOUD, </a:t>
            </a:r>
            <a:r>
              <a:rPr lang="fr-FR" dirty="0"/>
              <a:t>Consultant SI (</a:t>
            </a:r>
            <a:r>
              <a:rPr lang="fr-FR" dirty="0" smtClean="0"/>
              <a:t>3/4)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8742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51</a:t>
            </a:fld>
            <a:endParaRPr lang="en-GB" noProof="0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/>
          </p:nvPr>
        </p:nvGraphicFramePr>
        <p:xfrm>
          <a:off x="453213" y="843558"/>
          <a:ext cx="8215370" cy="3749040"/>
        </p:xfrm>
        <a:graphic>
          <a:graphicData uri="http://schemas.openxmlformats.org/drawingml/2006/table">
            <a:tbl>
              <a:tblPr/>
              <a:tblGrid>
                <a:gridCol w="157987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63549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Carthage Power </a:t>
                      </a:r>
                      <a:r>
                        <a:rPr kumimoji="0" lang="fr-F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Company</a:t>
                      </a: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(CPC)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Finance Link  &amp; Amélioration des processus et des systèmes </a:t>
                      </a:r>
                      <a:r>
                        <a:rPr kumimoji="0" lang="fr-F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Procurement</a:t>
                      </a: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&amp; Inventory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l’existant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 manuel d’organisation des processus de gestion des stocks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aux travaux de valorisation des stocks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à la spécification fonctionnelle des besoins d’interfaçage entre les systèmes de gestion des stocks et de la GMAO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Société de Promotion du Lac de Tunisie (SPLT)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Réorganisation et amélioration des systèmes de contrôle interne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l’existant et élaboration de schéma directeur organisationnel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 manuel de procédures administratives et financières </a:t>
                      </a:r>
                    </a:p>
                    <a:p>
                      <a:pPr marL="87313" marR="0" lvl="0" indent="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endParaRPr kumimoji="0" lang="fr-F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Times New Roman" pitchFamily="18" charset="0"/>
                        <a:cs typeface="Arial" charset="0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70892713"/>
                  </a:ext>
                </a:extLst>
              </a:tr>
              <a:tr h="140568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Zitouna</a:t>
                      </a: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Bank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Mise en place de Program Management Office (PMO)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Définition du portefeuille de projets pour la création de la banque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Conception et mise en place du processus PMO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managériale à la conduite du programme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0568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Gumhurya</a:t>
                      </a: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Bank - Libye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Programme de transformation « </a:t>
                      </a:r>
                      <a:r>
                        <a:rPr kumimoji="0" lang="fr-F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Credit</a:t>
                      </a: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fr-F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Skills</a:t>
                      </a: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 »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 à la revue et à l’amélioration des performances des processus de crédits ( gestion et recouvrement des  créances ( Non </a:t>
                      </a:r>
                      <a:r>
                        <a:rPr kumimoji="0" lang="fr-F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Performing</a:t>
                      </a: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fr-FR" sz="900" b="0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Loans</a:t>
                      </a: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(NPL))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à  la mise en place du Crédit Bureau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Conception et assistance à la mise en œuvre du « Crash Program » et du « Structural Program » pour le recouvrement des créances accrochées 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40568">
                <a:tc>
                  <a:txBody>
                    <a:bodyPr/>
                    <a:lstStyle/>
                    <a:p>
                      <a:pPr marL="0" marR="0" lvl="0" indent="0" algn="ctr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North</a:t>
                      </a: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</a:t>
                      </a:r>
                      <a:r>
                        <a:rPr kumimoji="0" lang="fr-FR" sz="9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Africa</a:t>
                      </a: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 International Bank (NAIB)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666699"/>
                        </a:buClr>
                        <a:buSzPts val="800"/>
                        <a:buFont typeface="Wingdings" pitchFamily="2" charset="2"/>
                        <a:buNone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au choix de solution Global Banking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Diagnostic de l’existant et cadrage des besoins d’évolution du SI existant 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Elaboration de cahier des charges pour l’acquisition de solutions Global Banking</a:t>
                      </a:r>
                    </a:p>
                    <a:p>
                      <a:pPr marL="182563" marR="0" lvl="0" indent="-95250" algn="just" defTabSz="798513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100000"/>
                        <a:buFont typeface="Wingdings" pitchFamily="2" charset="2"/>
                        <a:buChar char="§"/>
                        <a:tabLst>
                          <a:tab pos="449263" algn="l"/>
                        </a:tabLst>
                        <a:defRPr/>
                      </a:pPr>
                      <a:r>
                        <a:rPr kumimoji="0" lang="fr-FR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Times New Roman" pitchFamily="18" charset="0"/>
                          <a:cs typeface="Arial" charset="0"/>
                        </a:rPr>
                        <a:t>Assistance au choix de solutions Global Banking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468314" y="51470"/>
            <a:ext cx="8207374" cy="310516"/>
          </a:xfrm>
        </p:spPr>
        <p:txBody>
          <a:bodyPr/>
          <a:lstStyle/>
          <a:p>
            <a:r>
              <a:rPr lang="fr-FR" dirty="0" smtClean="0"/>
              <a:t>Anis DAOUD</a:t>
            </a:r>
            <a:r>
              <a:rPr lang="fr-FR" dirty="0"/>
              <a:t>, Consultant SI (</a:t>
            </a:r>
            <a:r>
              <a:rPr lang="fr-FR" dirty="0" smtClean="0"/>
              <a:t>4/4)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106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52</a:t>
            </a:fld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400" dirty="0"/>
              <a:t>6</a:t>
            </a:r>
            <a:endParaRPr lang="fr-FR" sz="2400" dirty="0" smtClean="0"/>
          </a:p>
          <a:p>
            <a:r>
              <a:rPr lang="fr-FR" sz="2400" dirty="0"/>
              <a:t>Nos Références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18675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Références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53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Devoteam</a:t>
            </a:r>
            <a:endParaRPr lang="fr-FR" dirty="0"/>
          </a:p>
        </p:txBody>
      </p:sp>
      <p:grpSp>
        <p:nvGrpSpPr>
          <p:cNvPr id="34" name="Groupe 11"/>
          <p:cNvGrpSpPr/>
          <p:nvPr/>
        </p:nvGrpSpPr>
        <p:grpSpPr>
          <a:xfrm>
            <a:off x="251519" y="987574"/>
            <a:ext cx="8712969" cy="1224136"/>
            <a:chOff x="241416" y="3069127"/>
            <a:chExt cx="8652859" cy="1512000"/>
          </a:xfrm>
        </p:grpSpPr>
        <p:sp>
          <p:nvSpPr>
            <p:cNvPr id="35" name="AutoShape 5"/>
            <p:cNvSpPr>
              <a:spLocks noChangeArrowheads="1"/>
            </p:cNvSpPr>
            <p:nvPr/>
          </p:nvSpPr>
          <p:spPr bwMode="auto">
            <a:xfrm rot="5400000">
              <a:off x="1010822" y="3739761"/>
              <a:ext cx="1512000" cy="170732"/>
            </a:xfrm>
            <a:prstGeom prst="flowChartExtract">
              <a:avLst/>
            </a:prstGeom>
            <a:solidFill>
              <a:srgbClr val="EAEAEA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 kern="0">
                <a:solidFill>
                  <a:srgbClr val="000000"/>
                </a:solidFill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241416" y="3069127"/>
              <a:ext cx="1380336" cy="1512000"/>
            </a:xfrm>
            <a:prstGeom prst="rect">
              <a:avLst/>
            </a:prstGeom>
            <a:solidFill>
              <a:srgbClr val="EAEAEA"/>
            </a:solidFill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66" tIns="46633" rIns="93266" bIns="46633" anchor="ctr"/>
            <a:lstStyle/>
            <a:p>
              <a:pPr algn="ctr" defTabSz="933450"/>
              <a:r>
                <a:rPr lang="fr-FR" sz="1050" kern="0" dirty="0">
                  <a:solidFill>
                    <a:srgbClr val="56555A"/>
                  </a:solidFill>
                </a:rPr>
                <a:t>Elaboration du Schéma Directeur Informatique</a:t>
              </a:r>
            </a:p>
            <a:p>
              <a:pPr algn="ctr" defTabSz="933450"/>
              <a:endParaRPr lang="fr-FR" sz="1050" kern="0" dirty="0">
                <a:solidFill>
                  <a:srgbClr val="56555A"/>
                </a:solidFill>
              </a:endParaRP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Mars 2015 -</a:t>
              </a: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Juin 2015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907212" y="3069127"/>
              <a:ext cx="5734737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1000" kern="0" dirty="0"/>
                <a:t>Elaboration d’un Schéma Directeur SI de l’opérateur Energie du Mali: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Diagnostic de l’existant et recueil des besoins des métiers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Définition de l’architecture fonctionnelle et technique cible à 5 ans (SI client, SI électricité, SI Support, Infrastructure, Gouvernance)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Trajectoire d’évolution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Définition de l’organisation cible pour la mise en œuvre du plan d’actions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Enclenchement de la mise en </a:t>
              </a:r>
              <a:r>
                <a:rPr lang="fr-FR" sz="900" kern="0" dirty="0" err="1"/>
                <a:t>oeuvre</a:t>
              </a:r>
              <a:endParaRPr lang="fr-FR" sz="900" kern="0" dirty="0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752871" y="3069127"/>
              <a:ext cx="1141404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algn="ctr" defTabSz="933450">
                <a:lnSpc>
                  <a:spcPct val="90000"/>
                </a:lnSpc>
                <a:spcBef>
                  <a:spcPct val="10000"/>
                </a:spcBef>
                <a:buClr>
                  <a:srgbClr val="6699CC"/>
                </a:buClr>
                <a:buFont typeface="Wingdings" pitchFamily="2" charset="2"/>
                <a:buNone/>
              </a:pPr>
              <a:endParaRPr lang="fr-FR" sz="1100" kern="0" dirty="0">
                <a:solidFill>
                  <a:srgbClr val="4F2D7F"/>
                </a:solidFill>
              </a:endParaRPr>
            </a:p>
          </p:txBody>
        </p:sp>
      </p:grpSp>
      <p:grpSp>
        <p:nvGrpSpPr>
          <p:cNvPr id="46" name="Groupe 11"/>
          <p:cNvGrpSpPr/>
          <p:nvPr/>
        </p:nvGrpSpPr>
        <p:grpSpPr>
          <a:xfrm>
            <a:off x="251519" y="2347213"/>
            <a:ext cx="8712969" cy="1224136"/>
            <a:chOff x="241416" y="3069127"/>
            <a:chExt cx="8652859" cy="1512000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 rot="5400000">
              <a:off x="1010822" y="3739761"/>
              <a:ext cx="1512000" cy="170732"/>
            </a:xfrm>
            <a:prstGeom prst="flowChartExtract">
              <a:avLst/>
            </a:prstGeom>
            <a:solidFill>
              <a:srgbClr val="EAEAEA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 kern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241416" y="3069127"/>
              <a:ext cx="1380337" cy="1512000"/>
            </a:xfrm>
            <a:prstGeom prst="rect">
              <a:avLst/>
            </a:prstGeom>
            <a:solidFill>
              <a:srgbClr val="EAEAEA"/>
            </a:solidFill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66" tIns="46633" rIns="93266" bIns="46633" anchor="ctr"/>
            <a:lstStyle/>
            <a:p>
              <a:pPr algn="ctr" defTabSz="933450"/>
              <a:r>
                <a:rPr lang="fr-FR" sz="1050" kern="0" dirty="0">
                  <a:solidFill>
                    <a:srgbClr val="56555A"/>
                  </a:solidFill>
                </a:rPr>
                <a:t>Elaboration d’un Schéma Directeur SI 2013-2015</a:t>
              </a:r>
            </a:p>
            <a:p>
              <a:pPr algn="ctr" defTabSz="933450"/>
              <a:endParaRPr lang="fr-FR" sz="1050" i="1" kern="0" dirty="0">
                <a:solidFill>
                  <a:srgbClr val="56555A"/>
                </a:solidFill>
              </a:endParaRP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Octobre 2012 -</a:t>
              </a: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Mai 2013</a:t>
              </a: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1907212" y="3069127"/>
              <a:ext cx="5734737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900" kern="0" dirty="0"/>
                <a:t>Elaboration d’un Schéma Directeur SI de Tunisie Telecom couvant la période 2013-2015 couvrant les domaines CRM, </a:t>
              </a:r>
              <a:r>
                <a:rPr lang="fr-FR" sz="900" kern="0" dirty="0" err="1"/>
                <a:t>Billing</a:t>
              </a:r>
              <a:r>
                <a:rPr lang="fr-FR" sz="900" kern="0" dirty="0"/>
                <a:t>, SI Réseau, SI Entreprise, Business Intelligence, Gouvernance SI et Infrastructure :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Diagnostic de l’existant et recueil des besoins des métiers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Benchmark et analyse des gaps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Définition du plan d’actions « Initiatives 2013 »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Formalisation de l’architecture fonctionnelle et technique cible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Formalisation de la roadmap et du plan d’actions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7752871" y="3069127"/>
              <a:ext cx="1141404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algn="ctr" defTabSz="933450">
                <a:lnSpc>
                  <a:spcPct val="90000"/>
                </a:lnSpc>
                <a:spcBef>
                  <a:spcPct val="10000"/>
                </a:spcBef>
                <a:buClr>
                  <a:srgbClr val="6699CC"/>
                </a:buClr>
                <a:buFont typeface="Wingdings" pitchFamily="2" charset="2"/>
                <a:buNone/>
              </a:pPr>
              <a:endParaRPr lang="fr-FR" sz="1100" kern="0" dirty="0">
                <a:solidFill>
                  <a:srgbClr val="4F2D7F"/>
                </a:solidFill>
              </a:endParaRPr>
            </a:p>
          </p:txBody>
        </p:sp>
      </p:grpSp>
      <p:grpSp>
        <p:nvGrpSpPr>
          <p:cNvPr id="52" name="Groupe 11"/>
          <p:cNvGrpSpPr/>
          <p:nvPr/>
        </p:nvGrpSpPr>
        <p:grpSpPr>
          <a:xfrm>
            <a:off x="251519" y="3651870"/>
            <a:ext cx="8712969" cy="1224136"/>
            <a:chOff x="241416" y="3069127"/>
            <a:chExt cx="8652859" cy="1512000"/>
          </a:xfrm>
        </p:grpSpPr>
        <p:sp>
          <p:nvSpPr>
            <p:cNvPr id="53" name="AutoShape 5"/>
            <p:cNvSpPr>
              <a:spLocks noChangeArrowheads="1"/>
            </p:cNvSpPr>
            <p:nvPr/>
          </p:nvSpPr>
          <p:spPr bwMode="auto">
            <a:xfrm rot="5400000">
              <a:off x="1010822" y="3739761"/>
              <a:ext cx="1512000" cy="170732"/>
            </a:xfrm>
            <a:prstGeom prst="flowChartExtract">
              <a:avLst/>
            </a:prstGeom>
            <a:solidFill>
              <a:srgbClr val="EAEAEA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 kern="0">
                <a:solidFill>
                  <a:srgbClr val="000000"/>
                </a:solidFill>
              </a:endParaRPr>
            </a:p>
          </p:txBody>
        </p:sp>
        <p:sp>
          <p:nvSpPr>
            <p:cNvPr id="54" name="Rectangle 4"/>
            <p:cNvSpPr>
              <a:spLocks noChangeArrowheads="1"/>
            </p:cNvSpPr>
            <p:nvPr/>
          </p:nvSpPr>
          <p:spPr bwMode="auto">
            <a:xfrm>
              <a:off x="241416" y="3069127"/>
              <a:ext cx="1380337" cy="1512000"/>
            </a:xfrm>
            <a:prstGeom prst="rect">
              <a:avLst/>
            </a:prstGeom>
            <a:solidFill>
              <a:srgbClr val="EAEAEA"/>
            </a:solidFill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66" tIns="46633" rIns="93266" bIns="46633" anchor="ctr"/>
            <a:lstStyle/>
            <a:p>
              <a:pPr algn="ctr" defTabSz="933450"/>
              <a:endParaRPr lang="fr-FR" sz="1050" i="1" kern="0" dirty="0">
                <a:solidFill>
                  <a:schemeClr val="bg2"/>
                </a:solidFill>
              </a:endParaRPr>
            </a:p>
            <a:p>
              <a:pPr algn="ctr" defTabSz="933450"/>
              <a:r>
                <a:rPr lang="fr-FR" sz="1050" kern="0" dirty="0">
                  <a:solidFill>
                    <a:srgbClr val="56555A"/>
                  </a:solidFill>
                </a:rPr>
                <a:t>Elaboration de la feuille de route SI 2014-2017 et Choix SI</a:t>
              </a:r>
            </a:p>
            <a:p>
              <a:pPr algn="ctr" defTabSz="933450"/>
              <a:endParaRPr lang="fr-FR" sz="1050" i="1" kern="0" dirty="0">
                <a:solidFill>
                  <a:srgbClr val="56555A"/>
                </a:solidFill>
              </a:endParaRP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Janvier 2013 -</a:t>
              </a: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Juin 2013</a:t>
              </a:r>
            </a:p>
            <a:p>
              <a:pPr algn="ctr" defTabSz="933450"/>
              <a:endParaRPr lang="fr-FR" sz="1050" i="1" kern="0" dirty="0">
                <a:solidFill>
                  <a:schemeClr val="bg2"/>
                </a:solidFill>
              </a:endParaRPr>
            </a:p>
          </p:txBody>
        </p:sp>
        <p:sp>
          <p:nvSpPr>
            <p:cNvPr id="55" name="Rectangle 8"/>
            <p:cNvSpPr>
              <a:spLocks noChangeArrowheads="1"/>
            </p:cNvSpPr>
            <p:nvPr/>
          </p:nvSpPr>
          <p:spPr bwMode="auto">
            <a:xfrm>
              <a:off x="1907212" y="3069127"/>
              <a:ext cx="5734737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900" kern="0" dirty="0"/>
                <a:t>Elaboration de la feuille de route SI de la Banque Extérieure d’Algérie couvrant la période 2014-2017 et Rédaction du cahier des charges pour l’acquisition d’un nouveau global bancaire: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900" kern="0" dirty="0"/>
                <a:t>Diagnostic de l’existant et recueil des besoins des métiers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900" kern="0" dirty="0"/>
                <a:t>Benchmark et Gap </a:t>
              </a:r>
              <a:r>
                <a:rPr lang="fr-FR" sz="900" kern="0" dirty="0" err="1"/>
                <a:t>analysis</a:t>
              </a:r>
              <a:endParaRPr lang="fr-FR" sz="900" kern="0" dirty="0"/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900" kern="0" dirty="0"/>
                <a:t>Formalisation de l’architecture fonctionnelle cible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900" kern="0" dirty="0"/>
                <a:t>Formalisation de la roadmap et du plan d’actions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900" kern="0" dirty="0"/>
                <a:t>Rédaction du cahier des charges pour l’acquisition d’un global bancaire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900" kern="0" dirty="0"/>
                <a:t>Accompagnement à la sélection du global bancaire</a:t>
              </a:r>
            </a:p>
          </p:txBody>
        </p:sp>
        <p:sp>
          <p:nvSpPr>
            <p:cNvPr id="56" name="Rectangle 8"/>
            <p:cNvSpPr>
              <a:spLocks noChangeArrowheads="1"/>
            </p:cNvSpPr>
            <p:nvPr/>
          </p:nvSpPr>
          <p:spPr bwMode="auto">
            <a:xfrm>
              <a:off x="7752871" y="3069127"/>
              <a:ext cx="1141404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algn="ctr" defTabSz="933450">
                <a:lnSpc>
                  <a:spcPct val="90000"/>
                </a:lnSpc>
                <a:spcBef>
                  <a:spcPct val="10000"/>
                </a:spcBef>
                <a:buClr>
                  <a:srgbClr val="6699CC"/>
                </a:buClr>
                <a:buFont typeface="Wingdings" pitchFamily="2" charset="2"/>
                <a:buNone/>
              </a:pPr>
              <a:endParaRPr lang="fr-FR" sz="1100" kern="0" dirty="0">
                <a:solidFill>
                  <a:srgbClr val="4F2D7F"/>
                </a:solidFill>
              </a:endParaRPr>
            </a:p>
          </p:txBody>
        </p:sp>
      </p:grpSp>
      <p:pic>
        <p:nvPicPr>
          <p:cNvPr id="61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8643" y="4128577"/>
            <a:ext cx="1085534" cy="270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4177" y="2630757"/>
            <a:ext cx="994465" cy="54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" name="ZoneTexte 62"/>
          <p:cNvSpPr txBox="1"/>
          <p:nvPr/>
        </p:nvSpPr>
        <p:spPr>
          <a:xfrm>
            <a:off x="7740352" y="3291830"/>
            <a:ext cx="13515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Tunisie Télécom</a:t>
            </a:r>
          </a:p>
        </p:txBody>
      </p:sp>
      <p:pic>
        <p:nvPicPr>
          <p:cNvPr id="1026" name="Picture 2" descr="http://maliactu.info/wp-content/uploads/2013/12/energia-mali-ed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2312" y="1206342"/>
            <a:ext cx="613376" cy="890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763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Références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54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Devoteam</a:t>
            </a:r>
            <a:endParaRPr lang="fr-FR" dirty="0"/>
          </a:p>
        </p:txBody>
      </p:sp>
      <p:grpSp>
        <p:nvGrpSpPr>
          <p:cNvPr id="34" name="Groupe 11"/>
          <p:cNvGrpSpPr/>
          <p:nvPr/>
        </p:nvGrpSpPr>
        <p:grpSpPr>
          <a:xfrm>
            <a:off x="251519" y="987573"/>
            <a:ext cx="8712969" cy="1359637"/>
            <a:chOff x="241416" y="3069127"/>
            <a:chExt cx="8652859" cy="1512000"/>
          </a:xfrm>
        </p:grpSpPr>
        <p:sp>
          <p:nvSpPr>
            <p:cNvPr id="35" name="AutoShape 5"/>
            <p:cNvSpPr>
              <a:spLocks noChangeArrowheads="1"/>
            </p:cNvSpPr>
            <p:nvPr/>
          </p:nvSpPr>
          <p:spPr bwMode="auto">
            <a:xfrm rot="5400000">
              <a:off x="1010822" y="3739761"/>
              <a:ext cx="1512000" cy="170732"/>
            </a:xfrm>
            <a:prstGeom prst="flowChartExtract">
              <a:avLst/>
            </a:prstGeom>
            <a:solidFill>
              <a:srgbClr val="EAEAEA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 kern="0">
                <a:solidFill>
                  <a:srgbClr val="000000"/>
                </a:solidFill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241416" y="3069127"/>
              <a:ext cx="1380336" cy="1512000"/>
            </a:xfrm>
            <a:prstGeom prst="rect">
              <a:avLst/>
            </a:prstGeom>
            <a:solidFill>
              <a:srgbClr val="EAEAEA"/>
            </a:solidFill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66" tIns="46633" rIns="93266" bIns="46633" anchor="ctr"/>
            <a:lstStyle/>
            <a:p>
              <a:pPr algn="ctr" defTabSz="933450"/>
              <a:r>
                <a:rPr lang="fr-FR" sz="1050" kern="0" dirty="0">
                  <a:solidFill>
                    <a:srgbClr val="56555A"/>
                  </a:solidFill>
                </a:rPr>
                <a:t>Elaboration d’un Schéma Directeur SI 2014-2017</a:t>
              </a:r>
            </a:p>
            <a:p>
              <a:pPr algn="ctr" defTabSz="933450"/>
              <a:endParaRPr lang="fr-FR" sz="1050" b="1" kern="0" dirty="0">
                <a:solidFill>
                  <a:srgbClr val="56555A"/>
                </a:solidFill>
              </a:endParaRP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Avril 2014 -</a:t>
              </a: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Juillet 2014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907212" y="3069127"/>
              <a:ext cx="5734737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marL="182563" indent="-182563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Wingdings" pitchFamily="2" charset="2"/>
                <a:buChar char="§"/>
              </a:pPr>
              <a:r>
                <a:rPr lang="fr-FR" sz="1000" kern="0" dirty="0"/>
                <a:t>Elaboration d’un Schéma Directeur SI pour la </a:t>
              </a:r>
              <a:r>
                <a:rPr lang="fr-FR" sz="1000" kern="0" dirty="0" err="1"/>
                <a:t>Libyan</a:t>
              </a:r>
              <a:r>
                <a:rPr lang="fr-FR" sz="1000" kern="0" dirty="0"/>
                <a:t> Investment </a:t>
              </a:r>
              <a:r>
                <a:rPr lang="fr-FR" sz="1000" kern="0" dirty="0" err="1"/>
                <a:t>Authority</a:t>
              </a:r>
              <a:r>
                <a:rPr lang="fr-FR" sz="1000" kern="0" dirty="0"/>
                <a:t> (LIA) couvrant l’Efficacité Opérationnelle, le BI, la Bureautique, l’infrastructure et la Gouvernance SI :</a:t>
              </a:r>
            </a:p>
            <a:p>
              <a:pPr marL="363538" lvl="1" indent="-95250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Diagnostic de l’existant et recueil des besoins des métiers</a:t>
              </a:r>
            </a:p>
            <a:p>
              <a:pPr marL="363538" lvl="1" indent="-95250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Benchmark et analyse des gaps</a:t>
              </a:r>
            </a:p>
            <a:p>
              <a:pPr marL="363538" lvl="1" indent="-95250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Formalisation de l’architecture fonctionnelle et technique cible</a:t>
              </a:r>
            </a:p>
            <a:p>
              <a:pPr marL="363538" lvl="1" indent="-95250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Formalisation de la roadmap et du plan d’actions</a:t>
              </a:r>
            </a:p>
            <a:p>
              <a:pPr marL="363538" lvl="1" indent="-95250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Rédaction des cahiers des charges (ERP, Datacenter, Réseau, …) et assistance aux choix</a:t>
              </a: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752871" y="3069127"/>
              <a:ext cx="1141404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algn="ctr" defTabSz="933450">
                <a:lnSpc>
                  <a:spcPct val="90000"/>
                </a:lnSpc>
                <a:spcBef>
                  <a:spcPct val="10000"/>
                </a:spcBef>
                <a:buClr>
                  <a:srgbClr val="6699CC"/>
                </a:buClr>
                <a:buFont typeface="Wingdings" pitchFamily="2" charset="2"/>
                <a:buNone/>
              </a:pPr>
              <a:endParaRPr lang="fr-FR" sz="1100" kern="0" dirty="0">
                <a:solidFill>
                  <a:srgbClr val="4F2D7F"/>
                </a:solidFill>
              </a:endParaRPr>
            </a:p>
          </p:txBody>
        </p:sp>
      </p:grpSp>
      <p:grpSp>
        <p:nvGrpSpPr>
          <p:cNvPr id="46" name="Groupe 11"/>
          <p:cNvGrpSpPr/>
          <p:nvPr/>
        </p:nvGrpSpPr>
        <p:grpSpPr>
          <a:xfrm>
            <a:off x="251519" y="2427734"/>
            <a:ext cx="8712969" cy="2240761"/>
            <a:chOff x="241416" y="3069127"/>
            <a:chExt cx="8652859" cy="1512000"/>
          </a:xfrm>
        </p:grpSpPr>
        <p:sp>
          <p:nvSpPr>
            <p:cNvPr id="47" name="AutoShape 5"/>
            <p:cNvSpPr>
              <a:spLocks noChangeArrowheads="1"/>
            </p:cNvSpPr>
            <p:nvPr/>
          </p:nvSpPr>
          <p:spPr bwMode="auto">
            <a:xfrm rot="5400000">
              <a:off x="1010822" y="3739761"/>
              <a:ext cx="1512000" cy="170732"/>
            </a:xfrm>
            <a:prstGeom prst="flowChartExtract">
              <a:avLst/>
            </a:prstGeom>
            <a:solidFill>
              <a:srgbClr val="EAEAEA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 kern="0">
                <a:solidFill>
                  <a:srgbClr val="000000"/>
                </a:solidFill>
              </a:endParaRPr>
            </a:p>
          </p:txBody>
        </p:sp>
        <p:sp>
          <p:nvSpPr>
            <p:cNvPr id="48" name="Rectangle 4"/>
            <p:cNvSpPr>
              <a:spLocks noChangeArrowheads="1"/>
            </p:cNvSpPr>
            <p:nvPr/>
          </p:nvSpPr>
          <p:spPr bwMode="auto">
            <a:xfrm>
              <a:off x="241416" y="3069127"/>
              <a:ext cx="1380337" cy="1512000"/>
            </a:xfrm>
            <a:prstGeom prst="rect">
              <a:avLst/>
            </a:prstGeom>
            <a:solidFill>
              <a:srgbClr val="EAEAEA"/>
            </a:solidFill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66" tIns="46633" rIns="93266" bIns="46633" anchor="ctr"/>
            <a:lstStyle/>
            <a:p>
              <a:pPr algn="ctr" defTabSz="933450"/>
              <a:r>
                <a:rPr lang="fr-FR" sz="1050" kern="0" dirty="0">
                  <a:solidFill>
                    <a:srgbClr val="56555A"/>
                  </a:solidFill>
                </a:rPr>
                <a:t>Actualisation du Schéma Directeur SI</a:t>
              </a:r>
            </a:p>
            <a:p>
              <a:pPr algn="ctr" defTabSz="933450"/>
              <a:endParaRPr lang="fr-FR" sz="1050" kern="0" dirty="0">
                <a:solidFill>
                  <a:srgbClr val="56555A"/>
                </a:solidFill>
              </a:endParaRP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Octobre 2012</a:t>
              </a:r>
            </a:p>
          </p:txBody>
        </p:sp>
        <p:sp>
          <p:nvSpPr>
            <p:cNvPr id="49" name="Rectangle 8"/>
            <p:cNvSpPr>
              <a:spLocks noChangeArrowheads="1"/>
            </p:cNvSpPr>
            <p:nvPr/>
          </p:nvSpPr>
          <p:spPr bwMode="auto">
            <a:xfrm>
              <a:off x="1907212" y="3069127"/>
              <a:ext cx="5734737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1000" kern="0" dirty="0"/>
                <a:t>Actualisation du Schéma Directeur du Système d’Information (SDSI) du Ministère de l’équipement et du transport du Maroc </a:t>
              </a:r>
            </a:p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1000" kern="0" dirty="0"/>
                <a:t>L’intervention de Devoteam sur cette mission a concerné :</a:t>
              </a:r>
            </a:p>
            <a:p>
              <a:pPr marL="363538" lvl="1" indent="-95250" defTabSz="933450">
                <a:spcBef>
                  <a:spcPts val="200"/>
                </a:spcBef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Analyse et évaluation de l'existant :</a:t>
              </a:r>
            </a:p>
            <a:p>
              <a:pPr marL="896938" lvl="2" indent="-171450" defTabSz="933450">
                <a:spcBef>
                  <a:spcPts val="200"/>
                </a:spcBef>
                <a:buClr>
                  <a:srgbClr val="604A7B"/>
                </a:buClr>
                <a:buFont typeface="Courier New" panose="02070309020205020404" pitchFamily="49" charset="0"/>
                <a:buChar char="o"/>
              </a:pPr>
              <a:r>
                <a:rPr lang="fr-FR" sz="900" kern="0" dirty="0"/>
                <a:t>Analyse fonctionnel</a:t>
              </a:r>
            </a:p>
            <a:p>
              <a:pPr marL="896938" lvl="2" indent="-171450" defTabSz="933450">
                <a:spcBef>
                  <a:spcPts val="200"/>
                </a:spcBef>
                <a:buClr>
                  <a:srgbClr val="604A7B"/>
                </a:buClr>
                <a:buFont typeface="Courier New" panose="02070309020205020404" pitchFamily="49" charset="0"/>
                <a:buChar char="o"/>
              </a:pPr>
              <a:r>
                <a:rPr lang="fr-FR" sz="900" kern="0" dirty="0"/>
                <a:t>Analyse de la structure informatique</a:t>
              </a:r>
            </a:p>
            <a:p>
              <a:pPr marL="363538" lvl="1" indent="-95250" defTabSz="933450">
                <a:spcBef>
                  <a:spcPts val="200"/>
                </a:spcBef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Définition des orientations stratégiques et plan urbanisation SI :</a:t>
              </a:r>
            </a:p>
            <a:p>
              <a:pPr marL="896938" lvl="2" indent="-171450" defTabSz="933450">
                <a:spcBef>
                  <a:spcPts val="200"/>
                </a:spcBef>
                <a:buClr>
                  <a:srgbClr val="604A7B"/>
                </a:buClr>
                <a:buFont typeface="Courier New" panose="02070309020205020404" pitchFamily="49" charset="0"/>
                <a:buChar char="o"/>
              </a:pPr>
              <a:r>
                <a:rPr lang="fr-FR" sz="900" kern="0" dirty="0"/>
                <a:t>Définition des orientations stratégiques</a:t>
              </a:r>
            </a:p>
            <a:p>
              <a:pPr marL="896938" lvl="2" indent="-171450" defTabSz="933450">
                <a:spcBef>
                  <a:spcPts val="200"/>
                </a:spcBef>
                <a:buClr>
                  <a:srgbClr val="604A7B"/>
                </a:buClr>
                <a:buFont typeface="Courier New" panose="02070309020205020404" pitchFamily="49" charset="0"/>
                <a:buChar char="o"/>
              </a:pPr>
              <a:r>
                <a:rPr lang="fr-FR" sz="900" kern="0" dirty="0"/>
                <a:t>Elaboration du plan d’action à court terme</a:t>
              </a:r>
            </a:p>
            <a:p>
              <a:pPr marL="896938" lvl="2" indent="-171450" defTabSz="933450">
                <a:spcBef>
                  <a:spcPts val="200"/>
                </a:spcBef>
                <a:buClr>
                  <a:srgbClr val="604A7B"/>
                </a:buClr>
                <a:buFont typeface="Courier New" panose="02070309020205020404" pitchFamily="49" charset="0"/>
                <a:buChar char="o"/>
              </a:pPr>
              <a:r>
                <a:rPr lang="fr-FR" sz="900" kern="0" dirty="0"/>
                <a:t>Conception et urbanisation du futur système</a:t>
              </a:r>
            </a:p>
            <a:p>
              <a:pPr marL="363538" lvl="1" indent="-95250" defTabSz="933450">
                <a:spcBef>
                  <a:spcPts val="200"/>
                </a:spcBef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Elaboration et évaluation des scenarii de mise en œuvre :</a:t>
              </a:r>
            </a:p>
            <a:p>
              <a:pPr marL="896938" lvl="2" indent="-171450" defTabSz="933450">
                <a:spcBef>
                  <a:spcPts val="200"/>
                </a:spcBef>
                <a:buClr>
                  <a:srgbClr val="604A7B"/>
                </a:buClr>
                <a:buFont typeface="Courier New" panose="02070309020205020404" pitchFamily="49" charset="0"/>
                <a:buChar char="o"/>
              </a:pPr>
              <a:r>
                <a:rPr lang="fr-FR" sz="900" kern="0" dirty="0"/>
                <a:t>Elaboration du plan mise en œuvre du futur système d'information</a:t>
              </a:r>
            </a:p>
            <a:p>
              <a:pPr marL="896938" lvl="2" indent="-171450" defTabSz="933450">
                <a:spcBef>
                  <a:spcPts val="200"/>
                </a:spcBef>
                <a:buClr>
                  <a:srgbClr val="604A7B"/>
                </a:buClr>
                <a:buFont typeface="Courier New" panose="02070309020205020404" pitchFamily="49" charset="0"/>
                <a:buChar char="o"/>
              </a:pPr>
              <a:r>
                <a:rPr lang="fr-FR" sz="900" kern="0" dirty="0"/>
                <a:t>Organisation et conduite de projet</a:t>
              </a:r>
            </a:p>
          </p:txBody>
        </p:sp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7752871" y="3069127"/>
              <a:ext cx="1141404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algn="ctr" defTabSz="933450">
                <a:lnSpc>
                  <a:spcPct val="90000"/>
                </a:lnSpc>
                <a:spcBef>
                  <a:spcPct val="10000"/>
                </a:spcBef>
                <a:buClr>
                  <a:srgbClr val="6699CC"/>
                </a:buClr>
                <a:buFont typeface="Wingdings" pitchFamily="2" charset="2"/>
                <a:buNone/>
              </a:pPr>
              <a:endParaRPr lang="fr-FR" sz="1100" kern="0" dirty="0">
                <a:solidFill>
                  <a:srgbClr val="4F2D7F"/>
                </a:solidFill>
              </a:endParaRPr>
            </a:p>
          </p:txBody>
        </p:sp>
      </p:grpSp>
      <p:pic>
        <p:nvPicPr>
          <p:cNvPr id="24" name="Picture 307" descr="Libyan Investment Authority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41706" y="1390308"/>
            <a:ext cx="1096382" cy="3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999" y="3342249"/>
            <a:ext cx="808355" cy="31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0419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Références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55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err="1"/>
              <a:t>Devoteam</a:t>
            </a:r>
            <a:endParaRPr lang="fr-FR" dirty="0"/>
          </a:p>
        </p:txBody>
      </p:sp>
      <p:grpSp>
        <p:nvGrpSpPr>
          <p:cNvPr id="34" name="Groupe 11"/>
          <p:cNvGrpSpPr/>
          <p:nvPr/>
        </p:nvGrpSpPr>
        <p:grpSpPr>
          <a:xfrm>
            <a:off x="251519" y="987574"/>
            <a:ext cx="8712969" cy="1224136"/>
            <a:chOff x="241416" y="3069127"/>
            <a:chExt cx="8652859" cy="1512000"/>
          </a:xfrm>
        </p:grpSpPr>
        <p:sp>
          <p:nvSpPr>
            <p:cNvPr id="35" name="AutoShape 5"/>
            <p:cNvSpPr>
              <a:spLocks noChangeArrowheads="1"/>
            </p:cNvSpPr>
            <p:nvPr/>
          </p:nvSpPr>
          <p:spPr bwMode="auto">
            <a:xfrm rot="5400000">
              <a:off x="1010822" y="3739761"/>
              <a:ext cx="1512000" cy="170732"/>
            </a:xfrm>
            <a:prstGeom prst="flowChartExtract">
              <a:avLst/>
            </a:prstGeom>
            <a:solidFill>
              <a:srgbClr val="EAEAEA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 kern="0">
                <a:solidFill>
                  <a:srgbClr val="000000"/>
                </a:solidFill>
              </a:endParaRPr>
            </a:p>
          </p:txBody>
        </p:sp>
        <p:sp>
          <p:nvSpPr>
            <p:cNvPr id="36" name="Rectangle 4"/>
            <p:cNvSpPr>
              <a:spLocks noChangeArrowheads="1"/>
            </p:cNvSpPr>
            <p:nvPr/>
          </p:nvSpPr>
          <p:spPr bwMode="auto">
            <a:xfrm>
              <a:off x="241416" y="3069127"/>
              <a:ext cx="1380336" cy="1512000"/>
            </a:xfrm>
            <a:prstGeom prst="rect">
              <a:avLst/>
            </a:prstGeom>
            <a:solidFill>
              <a:srgbClr val="EAEAEA"/>
            </a:solidFill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66" tIns="46633" rIns="93266" bIns="46633" anchor="ctr"/>
            <a:lstStyle/>
            <a:p>
              <a:pPr algn="ctr" defTabSz="933450"/>
              <a:r>
                <a:rPr lang="fr-FR" sz="1050" kern="0" dirty="0">
                  <a:solidFill>
                    <a:srgbClr val="56555A"/>
                  </a:solidFill>
                </a:rPr>
                <a:t>Elaboration d’un Schéma Directeur SI 2013-2015</a:t>
              </a:r>
            </a:p>
            <a:p>
              <a:pPr algn="ctr" defTabSz="933450"/>
              <a:endParaRPr lang="fr-FR" sz="1050" kern="0" dirty="0">
                <a:solidFill>
                  <a:srgbClr val="56555A"/>
                </a:solidFill>
              </a:endParaRP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Juillet 2013 -</a:t>
              </a: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Février 2014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907212" y="3069127"/>
              <a:ext cx="5734737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1000" kern="0" dirty="0"/>
                <a:t>Elaboration d’un Schéma Directeur SI de l’Agence Nationale des Ports - Maroc :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Diagnostic de l’existant et recueil des besoins des métiers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en-GB" sz="900" kern="0" dirty="0"/>
                <a:t>Benchmark et analyse des gaps</a:t>
              </a:r>
              <a:endParaRPr lang="fr-FR" sz="900" kern="0" dirty="0"/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Définition du plan d’actions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Formalisation de l’architecture fonctionnelle et technique cible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Formalisation de la roadmap et du plan d’actions</a:t>
              </a:r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7752871" y="3069127"/>
              <a:ext cx="1141404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algn="ctr" defTabSz="933450">
                <a:lnSpc>
                  <a:spcPct val="90000"/>
                </a:lnSpc>
                <a:spcBef>
                  <a:spcPct val="10000"/>
                </a:spcBef>
                <a:buClr>
                  <a:srgbClr val="6699CC"/>
                </a:buClr>
                <a:buFont typeface="Wingdings" pitchFamily="2" charset="2"/>
                <a:buNone/>
              </a:pPr>
              <a:endParaRPr lang="fr-FR" sz="1100" kern="0" dirty="0">
                <a:solidFill>
                  <a:srgbClr val="4F2D7F"/>
                </a:solidFill>
              </a:endParaRPr>
            </a:p>
          </p:txBody>
        </p:sp>
      </p:grpSp>
      <p:pic>
        <p:nvPicPr>
          <p:cNvPr id="39" name="Picture 1843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473" y="1347614"/>
            <a:ext cx="912999" cy="578431"/>
          </a:xfrm>
          <a:prstGeom prst="rect">
            <a:avLst/>
          </a:prstGeom>
        </p:spPr>
      </p:pic>
      <p:grpSp>
        <p:nvGrpSpPr>
          <p:cNvPr id="24" name="Groupe 11"/>
          <p:cNvGrpSpPr/>
          <p:nvPr/>
        </p:nvGrpSpPr>
        <p:grpSpPr>
          <a:xfrm>
            <a:off x="251519" y="2283718"/>
            <a:ext cx="8712969" cy="1376664"/>
            <a:chOff x="241416" y="3069127"/>
            <a:chExt cx="8652859" cy="1512000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 rot="5400000">
              <a:off x="1010822" y="3739761"/>
              <a:ext cx="1512000" cy="170732"/>
            </a:xfrm>
            <a:prstGeom prst="flowChartExtract">
              <a:avLst/>
            </a:prstGeom>
            <a:solidFill>
              <a:srgbClr val="EAEAEA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 kern="0">
                <a:solidFill>
                  <a:srgbClr val="000000"/>
                </a:solidFill>
              </a:endParaRP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241416" y="3069127"/>
              <a:ext cx="1380337" cy="1512000"/>
            </a:xfrm>
            <a:prstGeom prst="rect">
              <a:avLst/>
            </a:prstGeom>
            <a:solidFill>
              <a:srgbClr val="EAEAEA"/>
            </a:solidFill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66" tIns="46633" rIns="93266" bIns="46633" anchor="ctr"/>
            <a:lstStyle/>
            <a:p>
              <a:pPr algn="ctr" defTabSz="933450"/>
              <a:r>
                <a:rPr lang="fr-FR" sz="1050" kern="0" dirty="0">
                  <a:solidFill>
                    <a:srgbClr val="56555A"/>
                  </a:solidFill>
                </a:rPr>
                <a:t>Ministère de l’intérieur Tunisien</a:t>
              </a:r>
            </a:p>
            <a:p>
              <a:pPr algn="ctr" defTabSz="933450"/>
              <a:endParaRPr lang="fr-FR" sz="1050" i="1" kern="0" dirty="0">
                <a:solidFill>
                  <a:srgbClr val="56555A"/>
                </a:solidFill>
              </a:endParaRP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Octobre 2012 -</a:t>
              </a: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Mai 2013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1907212" y="3069127"/>
              <a:ext cx="5734737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marL="171450" lvl="0" indent="-171450">
                <a:buFont typeface="Wingdings" panose="05000000000000000000" pitchFamily="2" charset="2"/>
                <a:buChar char="§"/>
              </a:pPr>
              <a:r>
                <a:rPr lang="fr-FR" sz="900" kern="0" dirty="0"/>
                <a:t>Etude stratégique pour l’identification des Services à mettre en ligne à l’échelle des collectivités locales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Analyse de l’existant des prérogatives des collectivités locales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Analyse de l’existant en matière de stratégie e-</a:t>
              </a:r>
              <a:r>
                <a:rPr lang="fr-FR" sz="900" kern="0" dirty="0" err="1"/>
                <a:t>Gov</a:t>
              </a:r>
              <a:r>
                <a:rPr lang="fr-FR" sz="900" kern="0" dirty="0"/>
                <a:t> et infrastructures et applications nationales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Etude des e-Services existants et souhaité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Etude de benchmark Internationale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Identification des services pouvant être mis en ligne et proposition d’un plan de déploiement</a:t>
              </a:r>
            </a:p>
            <a:p>
              <a:pPr marL="363538" lvl="1" indent="-95250">
                <a:buFont typeface="Arial" panose="020B0604020202020204" pitchFamily="34" charset="0"/>
                <a:buChar char="־"/>
              </a:pPr>
              <a:r>
                <a:rPr lang="fr-FR" sz="900" kern="0" dirty="0"/>
                <a:t>Evaluation technique, fonctionnelle et économique du portefeuille des e-Services</a:t>
              </a:r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auto">
            <a:xfrm>
              <a:off x="7752871" y="3069127"/>
              <a:ext cx="1141404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algn="ctr" defTabSz="933450">
                <a:lnSpc>
                  <a:spcPct val="90000"/>
                </a:lnSpc>
                <a:spcBef>
                  <a:spcPct val="10000"/>
                </a:spcBef>
                <a:buClr>
                  <a:srgbClr val="6699CC"/>
                </a:buClr>
                <a:buFont typeface="Wingdings" pitchFamily="2" charset="2"/>
                <a:buNone/>
              </a:pPr>
              <a:endParaRPr lang="fr-FR" sz="1100" kern="0" dirty="0">
                <a:solidFill>
                  <a:srgbClr val="4F2D7F"/>
                </a:solidFill>
              </a:endParaRPr>
            </a:p>
          </p:txBody>
        </p:sp>
      </p:grpSp>
      <p:grpSp>
        <p:nvGrpSpPr>
          <p:cNvPr id="29" name="Groupe 11"/>
          <p:cNvGrpSpPr/>
          <p:nvPr/>
        </p:nvGrpSpPr>
        <p:grpSpPr>
          <a:xfrm>
            <a:off x="251519" y="3723878"/>
            <a:ext cx="8712969" cy="1224136"/>
            <a:chOff x="241416" y="3069127"/>
            <a:chExt cx="8652859" cy="1512000"/>
          </a:xfrm>
        </p:grpSpPr>
        <p:sp>
          <p:nvSpPr>
            <p:cNvPr id="30" name="AutoShape 5"/>
            <p:cNvSpPr>
              <a:spLocks noChangeArrowheads="1"/>
            </p:cNvSpPr>
            <p:nvPr/>
          </p:nvSpPr>
          <p:spPr bwMode="auto">
            <a:xfrm rot="5400000">
              <a:off x="1010822" y="3739761"/>
              <a:ext cx="1512000" cy="170732"/>
            </a:xfrm>
            <a:prstGeom prst="flowChartExtract">
              <a:avLst/>
            </a:prstGeom>
            <a:solidFill>
              <a:srgbClr val="EAEAEA"/>
            </a:solidFill>
            <a:ln>
              <a:noFill/>
              <a:headEnd/>
              <a:tailEnd/>
            </a:ln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>
                <a:defRPr/>
              </a:pPr>
              <a:endParaRPr lang="fr-FR" kern="0">
                <a:solidFill>
                  <a:srgbClr val="000000"/>
                </a:solidFill>
              </a:endParaRPr>
            </a:p>
          </p:txBody>
        </p:sp>
        <p:sp>
          <p:nvSpPr>
            <p:cNvPr id="31" name="Rectangle 4"/>
            <p:cNvSpPr>
              <a:spLocks noChangeArrowheads="1"/>
            </p:cNvSpPr>
            <p:nvPr/>
          </p:nvSpPr>
          <p:spPr bwMode="auto">
            <a:xfrm>
              <a:off x="241416" y="3069127"/>
              <a:ext cx="1380337" cy="1512000"/>
            </a:xfrm>
            <a:prstGeom prst="rect">
              <a:avLst/>
            </a:prstGeom>
            <a:solidFill>
              <a:srgbClr val="EAEAEA"/>
            </a:solidFill>
            <a:ln w="12700" algn="ctr">
              <a:noFill/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93266" tIns="46633" rIns="93266" bIns="46633" anchor="ctr"/>
            <a:lstStyle/>
            <a:p>
              <a:pPr algn="ctr" defTabSz="933450"/>
              <a:endParaRPr lang="fr-FR" sz="1050" i="1" kern="0" dirty="0">
                <a:solidFill>
                  <a:srgbClr val="56555A"/>
                </a:solidFill>
              </a:endParaRPr>
            </a:p>
            <a:p>
              <a:pPr algn="ctr" defTabSz="933450"/>
              <a:r>
                <a:rPr lang="fr-FR" sz="1050" kern="0" dirty="0">
                  <a:solidFill>
                    <a:srgbClr val="56555A"/>
                  </a:solidFill>
                </a:rPr>
                <a:t>Elaboration d’un Schéma Directeur Réseau</a:t>
              </a:r>
            </a:p>
            <a:p>
              <a:pPr algn="ctr" defTabSz="933450"/>
              <a:endParaRPr lang="fr-FR" sz="1050" i="1" kern="0" dirty="0">
                <a:solidFill>
                  <a:srgbClr val="56555A"/>
                </a:solidFill>
              </a:endParaRP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Juin 2013 -</a:t>
              </a:r>
            </a:p>
            <a:p>
              <a:pPr algn="ctr" defTabSz="933450"/>
              <a:r>
                <a:rPr lang="fr-FR" sz="1050" i="1" kern="0" dirty="0">
                  <a:solidFill>
                    <a:srgbClr val="56555A"/>
                  </a:solidFill>
                </a:rPr>
                <a:t>Décembre 2013</a:t>
              </a:r>
            </a:p>
            <a:p>
              <a:pPr algn="ctr" defTabSz="933450"/>
              <a:endParaRPr lang="fr-FR" sz="1050" i="1" kern="0" dirty="0">
                <a:solidFill>
                  <a:srgbClr val="56555A"/>
                </a:solidFill>
              </a:endParaRPr>
            </a:p>
          </p:txBody>
        </p:sp>
        <p:sp>
          <p:nvSpPr>
            <p:cNvPr id="32" name="Rectangle 8"/>
            <p:cNvSpPr>
              <a:spLocks noChangeArrowheads="1"/>
            </p:cNvSpPr>
            <p:nvPr/>
          </p:nvSpPr>
          <p:spPr bwMode="auto">
            <a:xfrm>
              <a:off x="1907212" y="3069127"/>
              <a:ext cx="5734737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marL="182563" indent="-182563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Wingdings" pitchFamily="2" charset="2"/>
                <a:buChar char="§"/>
              </a:pPr>
              <a:r>
                <a:rPr lang="fr-FR" sz="1000" kern="0" dirty="0"/>
                <a:t>Elaboration d’une Etude Stratégique sur l’Infrastructure Réseau &amp; Téléphonie pour la Banque Internationale Arabe de Tunisie :</a:t>
              </a:r>
              <a:endParaRPr lang="fr-FR" sz="900" kern="0" dirty="0"/>
            </a:p>
            <a:p>
              <a:pPr marL="363538" lvl="1" indent="-95250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Visite des sites et cartographie de l’existant en Réseau et Télécoms</a:t>
              </a:r>
            </a:p>
            <a:p>
              <a:pPr marL="363538" lvl="1" indent="-95250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Analyse des besoins métiers et retour d’expérience sur les bonnes pratiques</a:t>
              </a:r>
            </a:p>
            <a:p>
              <a:pPr marL="363538" lvl="1" indent="-95250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Réalisation de Workshops LAN, WAN et téléphonie</a:t>
              </a:r>
            </a:p>
            <a:p>
              <a:pPr marL="363538" lvl="1" indent="-95250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Conception de l’architecture réseau et télécom</a:t>
              </a:r>
            </a:p>
            <a:p>
              <a:pPr marL="363538" lvl="1" indent="-95250" defTabSz="933450">
                <a:spcBef>
                  <a:spcPts val="200"/>
                </a:spcBef>
                <a:spcAft>
                  <a:spcPts val="0"/>
                </a:spcAft>
                <a:buClr>
                  <a:srgbClr val="604A7B"/>
                </a:buClr>
                <a:buFont typeface="Arial" panose="020B0604020202020204" pitchFamily="34" charset="0"/>
                <a:buChar char="-"/>
              </a:pPr>
              <a:r>
                <a:rPr lang="fr-FR" sz="900" kern="0" dirty="0"/>
                <a:t>Définition du plan de capacité et du schéma directeur sites</a:t>
              </a:r>
            </a:p>
          </p:txBody>
        </p:sp>
        <p:sp>
          <p:nvSpPr>
            <p:cNvPr id="33" name="Rectangle 8"/>
            <p:cNvSpPr>
              <a:spLocks noChangeArrowheads="1"/>
            </p:cNvSpPr>
            <p:nvPr/>
          </p:nvSpPr>
          <p:spPr bwMode="auto">
            <a:xfrm>
              <a:off x="7752871" y="3069127"/>
              <a:ext cx="1141404" cy="1512000"/>
            </a:xfrm>
            <a:prstGeom prst="rect">
              <a:avLst/>
            </a:prstGeom>
            <a:solidFill>
              <a:schemeClr val="bg1"/>
            </a:solidFill>
            <a:ln w="12700" algn="ctr">
              <a:solidFill>
                <a:schemeClr val="bg1">
                  <a:lumMod val="75000"/>
                </a:schemeClr>
              </a:solidFill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/>
          </p:spPr>
          <p:txBody>
            <a:bodyPr lIns="57600" tIns="46633" rIns="21600" bIns="46633" anchor="ctr"/>
            <a:lstStyle/>
            <a:p>
              <a:pPr algn="ctr" defTabSz="933450">
                <a:lnSpc>
                  <a:spcPct val="90000"/>
                </a:lnSpc>
                <a:spcBef>
                  <a:spcPct val="10000"/>
                </a:spcBef>
                <a:buClr>
                  <a:srgbClr val="6699CC"/>
                </a:buClr>
                <a:buFont typeface="Wingdings" pitchFamily="2" charset="2"/>
                <a:buNone/>
              </a:pPr>
              <a:endParaRPr lang="fr-FR" sz="1100" kern="0" dirty="0">
                <a:solidFill>
                  <a:srgbClr val="4F2D7F"/>
                </a:solidFill>
              </a:endParaRPr>
            </a:p>
          </p:txBody>
        </p:sp>
      </p:grpSp>
      <p:pic>
        <p:nvPicPr>
          <p:cNvPr id="44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47784" y="4031311"/>
            <a:ext cx="628672" cy="628671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644000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Références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56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Devoteam</a:t>
            </a:r>
            <a:endParaRPr lang="fr-FR" dirty="0"/>
          </a:p>
        </p:txBody>
      </p:sp>
      <p:graphicFrame>
        <p:nvGraphicFramePr>
          <p:cNvPr id="29" name="Tableau 28"/>
          <p:cNvGraphicFramePr>
            <a:graphicFrameLocks noGrp="1"/>
          </p:cNvGraphicFramePr>
          <p:nvPr>
            <p:extLst/>
          </p:nvPr>
        </p:nvGraphicFramePr>
        <p:xfrm>
          <a:off x="538409" y="918902"/>
          <a:ext cx="7633991" cy="3526288"/>
        </p:xfrm>
        <a:graphic>
          <a:graphicData uri="http://schemas.openxmlformats.org/drawingml/2006/table">
            <a:tbl>
              <a:tblPr firstRow="1" bandRow="1"/>
              <a:tblGrid>
                <a:gridCol w="2215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70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5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5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2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190500" marR="0" lvl="0" indent="-190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CLIENT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NATURE DES</a:t>
                      </a:r>
                      <a:b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PRESTATIONS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190500" marR="0" lvl="0" indent="-190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MISSION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190500" marR="0" lvl="0" indent="-190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DATE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/>
                        <a:t>SOITEC</a:t>
                      </a:r>
                      <a:endParaRPr lang="fr-FR" sz="11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SDSI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2012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/>
                        <a:t>SAFRAN</a:t>
                      </a:r>
                      <a:endParaRPr lang="fr-FR" sz="11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SDSI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2012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/>
                        <a:t>Al</a:t>
                      </a:r>
                      <a:r>
                        <a:rPr lang="fr-FR" sz="1100" u="none" strike="noStrike" kern="1200" baseline="0" dirty="0"/>
                        <a:t> </a:t>
                      </a:r>
                      <a:r>
                        <a:rPr lang="fr-FR" sz="1100" u="none" strike="noStrike" kern="1200" baseline="0" dirty="0" err="1"/>
                        <a:t>Amana</a:t>
                      </a:r>
                      <a:endParaRPr lang="fr-FR" sz="1100" b="1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Schéma Directeur </a:t>
                      </a:r>
                      <a:br>
                        <a:rPr lang="fr-FR" sz="1100" dirty="0"/>
                      </a:br>
                      <a:r>
                        <a:rPr lang="fr-FR" sz="1100" dirty="0"/>
                        <a:t>de la Sécurité SI 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fontAlgn="ctr" latinLnBrk="0" hangingPunct="1"/>
                      <a:r>
                        <a:rPr lang="fr-FR" sz="1100" u="none" strike="noStrike" kern="1200" dirty="0"/>
                        <a:t>2012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/>
                        <a:t>Banque Populaire</a:t>
                      </a:r>
                      <a:endParaRPr lang="fr-FR" sz="1100" b="1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Schéma Directeur </a:t>
                      </a:r>
                      <a:br>
                        <a:rPr lang="fr-FR" sz="1100" dirty="0"/>
                      </a:br>
                      <a:r>
                        <a:rPr lang="fr-FR" sz="1100" dirty="0"/>
                        <a:t>de la Sécurité SI 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fontAlgn="ctr" latinLnBrk="0" hangingPunct="1"/>
                      <a:r>
                        <a:rPr lang="fr-FR" sz="1100" u="none" strike="noStrike" kern="1200" dirty="0"/>
                        <a:t>2013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/>
                        <a:t>OCP </a:t>
                      </a:r>
                      <a:endParaRPr lang="fr-FR" sz="11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 Infrastructures SI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2011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 err="1"/>
                        <a:t>Attijariwafa</a:t>
                      </a:r>
                      <a:r>
                        <a:rPr lang="fr-FR" sz="1100" u="none" strike="noStrike" kern="1200" dirty="0"/>
                        <a:t> </a:t>
                      </a:r>
                      <a:r>
                        <a:rPr lang="fr-FR" sz="1100" u="none" strike="noStrike" kern="1200" dirty="0" err="1"/>
                        <a:t>bank</a:t>
                      </a:r>
                      <a:endParaRPr lang="fr-FR" sz="1100" b="1" i="0" u="none" strike="noStrike" kern="1200" dirty="0">
                        <a:solidFill>
                          <a:srgbClr val="17496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 Télécom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fontAlgn="ctr" latinLnBrk="0" hangingPunct="1"/>
                      <a:r>
                        <a:rPr lang="fr-FR" sz="1100" u="none" strike="noStrike" kern="1200" dirty="0"/>
                        <a:t>2009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/>
                        <a:t>SNCF</a:t>
                      </a:r>
                      <a:endParaRPr lang="fr-FR" sz="1100" b="1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 SI</a:t>
                      </a:r>
                      <a:br>
                        <a:rPr lang="fr-FR" sz="1100" u="none" strike="noStrike" kern="1200" dirty="0"/>
                      </a:br>
                      <a:r>
                        <a:rPr lang="fr-FR" sz="1100" u="none" strike="noStrike" kern="1200" dirty="0"/>
                        <a:t>Transport/Mobilité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fontAlgn="ctr" latinLnBrk="0" hangingPunct="1"/>
                      <a:r>
                        <a:rPr lang="fr-FR" sz="1100" u="none" strike="noStrike" kern="1200" dirty="0"/>
                        <a:t>2008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 err="1"/>
                        <a:t>Areva</a:t>
                      </a:r>
                      <a:endParaRPr lang="fr-FR" sz="1100" b="1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 SI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71463" indent="0" algn="ctr" defTabSz="914400" rtl="0" eaLnBrk="1" fontAlgn="ctr" latinLnBrk="0" hangingPunct="1"/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748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Références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57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Devoteam</a:t>
            </a:r>
            <a:endParaRPr lang="fr-FR" dirty="0"/>
          </a:p>
        </p:txBody>
      </p:sp>
      <p:graphicFrame>
        <p:nvGraphicFramePr>
          <p:cNvPr id="29" name="Tableau 28"/>
          <p:cNvGraphicFramePr>
            <a:graphicFrameLocks noGrp="1"/>
          </p:cNvGraphicFramePr>
          <p:nvPr>
            <p:extLst/>
          </p:nvPr>
        </p:nvGraphicFramePr>
        <p:xfrm>
          <a:off x="538409" y="918902"/>
          <a:ext cx="7633991" cy="3192112"/>
        </p:xfrm>
        <a:graphic>
          <a:graphicData uri="http://schemas.openxmlformats.org/drawingml/2006/table">
            <a:tbl>
              <a:tblPr firstRow="1" bandRow="1"/>
              <a:tblGrid>
                <a:gridCol w="2215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70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5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5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2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190500" marR="0" lvl="0" indent="-190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CLIENT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NATURE DES</a:t>
                      </a:r>
                      <a:b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PRESTATIONS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190500" marR="0" lvl="0" indent="-190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MISSION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190500" marR="0" lvl="0" indent="-190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DATE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/>
                        <a:t>Crédit Agricole</a:t>
                      </a:r>
                      <a:endParaRPr lang="fr-FR" sz="1100" b="1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 Télécom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fontAlgn="ctr" latinLnBrk="0" hangingPunct="1"/>
                      <a:r>
                        <a:rPr lang="fr-FR" sz="1100" u="none" strike="noStrike" kern="1200" dirty="0"/>
                        <a:t>2009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/>
                        <a:t>Ministère des Technologies de l’Information et de la Communication </a:t>
                      </a:r>
                      <a:endParaRPr lang="fr-FR" sz="1100" b="1" i="0" u="none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 </a:t>
                      </a:r>
                      <a:br>
                        <a:rPr lang="fr-FR" sz="1100" u="none" strike="noStrike" kern="1200" dirty="0"/>
                      </a:br>
                      <a:r>
                        <a:rPr lang="fr-FR" sz="1100" u="none" strike="noStrike" kern="1200" dirty="0"/>
                        <a:t>E-</a:t>
                      </a:r>
                      <a:r>
                        <a:rPr lang="fr-FR" sz="1100" u="none" strike="noStrike" kern="1200" dirty="0" err="1"/>
                        <a:t>Gov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fontAlgn="ctr" latinLnBrk="0" hangingPunct="1"/>
                      <a:r>
                        <a:rPr lang="fr-FR" sz="1100" u="none" strike="noStrike" kern="1200" dirty="0"/>
                        <a:t>2006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/>
                        <a:t>Banque Populaire</a:t>
                      </a:r>
                      <a:endParaRPr lang="fr-FR" sz="1100" b="1" i="0" u="none" strike="noStrike" kern="1200" dirty="0">
                        <a:solidFill>
                          <a:srgbClr val="17496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 Télécom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2009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/>
                        <a:t>SNCF</a:t>
                      </a:r>
                      <a:endParaRPr lang="fr-FR" sz="1100" b="1" i="0" u="none" strike="noStrike" kern="1200" dirty="0">
                        <a:solidFill>
                          <a:schemeClr val="tx1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 IT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71463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algn="ctr" defTabSz="799549" rtl="0" eaLnBrk="1" fontAlgn="ctr" latinLnBrk="0" hangingPunct="1"/>
                      <a:r>
                        <a:rPr lang="fr-FR" sz="1100" u="none" strike="noStrike" kern="1200" dirty="0"/>
                        <a:t>Crédit du Maroc</a:t>
                      </a:r>
                      <a:endParaRPr lang="fr-FR" sz="1100" b="1" i="0" u="none" strike="noStrike" kern="1200" dirty="0">
                        <a:solidFill>
                          <a:srgbClr val="17496F"/>
                        </a:solidFill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 Télécom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2009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fr-FR" sz="1100" u="none" strike="noStrike" dirty="0"/>
                        <a:t>IPSEN</a:t>
                      </a:r>
                      <a:endParaRPr lang="fr-FR" sz="1100" b="1" i="0" u="none" strike="noStrike" dirty="0">
                        <a:solidFill>
                          <a:srgbClr val="17496F"/>
                        </a:solidFill>
                        <a:latin typeface="Arial"/>
                      </a:endParaRPr>
                    </a:p>
                  </a:txBody>
                  <a:tcPr marL="36000" marR="36000" marT="35991" marB="35991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 Infrastructure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71463" indent="-271463" algn="ctr" defTabSz="914400" rtl="0" eaLnBrk="1" fontAlgn="ctr" latinLnBrk="0" hangingPunct="1"/>
                      <a:r>
                        <a:rPr lang="fr-FR" sz="1100" u="none" strike="noStrike" kern="1200" dirty="0"/>
                        <a:t>2007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fr-FR" sz="1100" u="none" strike="noStrike" dirty="0"/>
                        <a:t>La Poste</a:t>
                      </a:r>
                      <a:endParaRPr lang="fr-FR" sz="1100" b="1" i="0" u="none" strike="noStrike" dirty="0">
                        <a:solidFill>
                          <a:srgbClr val="17496F"/>
                        </a:solidFill>
                        <a:latin typeface="Arial"/>
                      </a:endParaRPr>
                    </a:p>
                  </a:txBody>
                  <a:tcPr marL="36000" marR="36000" marT="35991" marB="35991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Schéma Directeur Télécom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71463" indent="-271463" algn="ctr" defTabSz="914400" rtl="0" eaLnBrk="1" fontAlgn="ctr" latinLnBrk="0" hangingPunct="1"/>
                      <a:r>
                        <a:rPr lang="fr-FR" sz="1100" u="none" strike="noStrike" kern="1200" dirty="0"/>
                        <a:t>2007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75136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Références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58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Devoteam</a:t>
            </a:r>
            <a:endParaRPr lang="fr-FR" dirty="0"/>
          </a:p>
        </p:txBody>
      </p:sp>
      <p:graphicFrame>
        <p:nvGraphicFramePr>
          <p:cNvPr id="29" name="Tableau 28"/>
          <p:cNvGraphicFramePr>
            <a:graphicFrameLocks noGrp="1"/>
          </p:cNvGraphicFramePr>
          <p:nvPr>
            <p:extLst/>
          </p:nvPr>
        </p:nvGraphicFramePr>
        <p:xfrm>
          <a:off x="538409" y="918902"/>
          <a:ext cx="7633991" cy="3403692"/>
        </p:xfrm>
        <a:graphic>
          <a:graphicData uri="http://schemas.openxmlformats.org/drawingml/2006/table">
            <a:tbl>
              <a:tblPr firstRow="1" bandRow="1"/>
              <a:tblGrid>
                <a:gridCol w="221536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1707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8592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1563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372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190500" marR="0" lvl="0" indent="-190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CLIENT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NATURE DES</a:t>
                      </a:r>
                      <a:b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PRESTATIONS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190500" marR="0" lvl="0" indent="-190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MISSION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pPr marL="190500" marR="0" lvl="0" indent="-1905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66"/>
                        </a:buClr>
                        <a:buSzTx/>
                        <a:buFont typeface="Webdings" pitchFamily="18" charset="2"/>
                        <a:buNone/>
                        <a:tabLst/>
                        <a:defRPr/>
                      </a:pPr>
                      <a:r>
                        <a:rPr kumimoji="0" lang="fr-FR" altLang="ko-KR" sz="12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DATE</a:t>
                      </a:r>
                      <a:endParaRPr kumimoji="0" lang="fr-FR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Gulim" charset="-127"/>
                        <a:cs typeface="Arial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fr-FR" sz="1100" u="none" strike="noStrike" kern="1200" dirty="0"/>
                        <a:t>Veolia Eau</a:t>
                      </a:r>
                      <a:endParaRPr lang="fr-FR" sz="11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Projet transformation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Sécurisation du programme de transformation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271463" indent="-271463" algn="ctr" defTabSz="914400" rtl="0" eaLnBrk="1" fontAlgn="ctr" latinLnBrk="0" hangingPunct="1"/>
                      <a:r>
                        <a:rPr lang="fr-FR" sz="1100" u="none" strike="noStrike" kern="1200" dirty="0"/>
                        <a:t>2012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fr-FR" sz="1100" u="none" strike="noStrike" kern="1200" dirty="0"/>
                        <a:t>MEDA Maroc</a:t>
                      </a:r>
                      <a:endParaRPr lang="fr-FR" sz="11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Audit SI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Analyse du système d’information pour deux partenaires de MEDA Maroc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fontAlgn="ctr" latinLnBrk="0" hangingPunct="1"/>
                      <a:r>
                        <a:rPr lang="fr-FR" sz="1100" u="none" strike="noStrike" kern="1200" dirty="0"/>
                        <a:t>2014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fr-FR" sz="1100" u="none" strike="noStrike" kern="1200" dirty="0"/>
                        <a:t>ANP</a:t>
                      </a:r>
                      <a:endParaRPr lang="fr-FR" sz="11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AMOA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Réalisation</a:t>
                      </a:r>
                      <a:r>
                        <a:rPr lang="fr-FR" sz="1100" u="none" strike="noStrike" kern="1200" baseline="0" dirty="0"/>
                        <a:t> d’un Guichet Unique  pour les procédures du Commerce Extérieur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fontAlgn="ctr" latinLnBrk="0" hangingPunct="1"/>
                      <a:r>
                        <a:rPr lang="fr-FR" sz="1100" u="none" strike="noStrike" kern="1200" dirty="0"/>
                        <a:t>2013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fr-FR" sz="1100" u="none" strike="noStrike" kern="1200" dirty="0"/>
                        <a:t>Direct Assurance</a:t>
                      </a:r>
                      <a:endParaRPr lang="fr-FR" sz="11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AMOA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réalisation d’une plateforme internet commune pour la gestion du</a:t>
                      </a:r>
                      <a:r>
                        <a:rPr lang="fr-FR" sz="1100" baseline="0" dirty="0"/>
                        <a:t> parc applicatif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fontAlgn="ctr" latinLnBrk="0" hangingPunct="1"/>
                      <a:r>
                        <a:rPr lang="fr-FR" sz="1100" u="none" strike="noStrike" kern="1200" dirty="0"/>
                        <a:t>2012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fr-FR" sz="1100" u="none" strike="noStrike" kern="1200" dirty="0"/>
                        <a:t>ERDF</a:t>
                      </a:r>
                      <a:endParaRPr lang="fr-FR" sz="11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AMOA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Optimisation de la maitrise des flux d’énergie 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fontAlgn="ctr" latinLnBrk="0" hangingPunct="1"/>
                      <a:r>
                        <a:rPr lang="fr-FR" sz="1100" u="none" strike="noStrike" kern="1200" dirty="0"/>
                        <a:t>2009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600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ctr" fontAlgn="ctr"/>
                      <a:r>
                        <a:rPr lang="fr-FR" sz="1100" u="none" strike="noStrike" kern="1200" dirty="0"/>
                        <a:t>GDF Suez</a:t>
                      </a:r>
                      <a:endParaRPr lang="fr-FR" sz="1100" b="1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u="none" strike="noStrike" kern="1200" dirty="0"/>
                        <a:t>AMOA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Suivi de la distribution de gaz au sein du réseau 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5991" marB="35991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indent="0" algn="ctr" defTabSz="914400" rtl="0" eaLnBrk="1" fontAlgn="ctr" latinLnBrk="0" hangingPunct="1"/>
                      <a:r>
                        <a:rPr lang="fr-FR" sz="1100" u="none" strike="noStrike" kern="1200" dirty="0"/>
                        <a:t>2009</a:t>
                      </a:r>
                      <a:endParaRPr lang="fr-FR" sz="1100" u="none" strike="noStrike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1" marR="36001" marT="35996" marB="3599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T>
                    <a:lnB w="9525" cap="flat" cmpd="sng" algn="ctr">
                      <a:solidFill>
                        <a:srgbClr val="AACAE6">
                          <a:shade val="95000"/>
                          <a:satMod val="105000"/>
                        </a:srgbClr>
                      </a:solidFill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03339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Nos Références 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59</a:t>
            </a:fld>
            <a:endParaRPr lang="en-GB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/>
              <a:t>à chaque étape de la transformation digitale </a:t>
            </a:r>
          </a:p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01" y="2303620"/>
            <a:ext cx="502189" cy="431634"/>
          </a:xfrm>
          <a:prstGeom prst="rect">
            <a:avLst/>
          </a:prstGeom>
        </p:spPr>
      </p:pic>
      <p:grpSp>
        <p:nvGrpSpPr>
          <p:cNvPr id="7" name="Groupe 6"/>
          <p:cNvGrpSpPr/>
          <p:nvPr/>
        </p:nvGrpSpPr>
        <p:grpSpPr>
          <a:xfrm>
            <a:off x="683569" y="2899063"/>
            <a:ext cx="7409454" cy="402725"/>
            <a:chOff x="-383181" y="3501007"/>
            <a:chExt cx="9879272" cy="648073"/>
          </a:xfrm>
          <a:solidFill>
            <a:srgbClr val="8C8B8E"/>
          </a:solidFill>
        </p:grpSpPr>
        <p:sp>
          <p:nvSpPr>
            <p:cNvPr id="8" name="Pentagone 7"/>
            <p:cNvSpPr/>
            <p:nvPr/>
          </p:nvSpPr>
          <p:spPr>
            <a:xfrm>
              <a:off x="5809507" y="3501008"/>
              <a:ext cx="3686584" cy="648072"/>
            </a:xfrm>
            <a:prstGeom prst="homePlat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" bIns="27000" rtlCol="0" anchor="ctr" anchorCtr="0">
              <a:normAutofit/>
            </a:bodyPr>
            <a:lstStyle/>
            <a:p>
              <a:pPr algn="ctr"/>
              <a:r>
                <a:rPr lang="fr-FR" sz="900" b="1" dirty="0">
                  <a:solidFill>
                    <a:schemeClr val="bg1"/>
                  </a:solidFill>
                  <a:latin typeface="+mj-lt"/>
                </a:rPr>
                <a:t>Piloter les services</a:t>
              </a:r>
            </a:p>
          </p:txBody>
        </p:sp>
        <p:sp>
          <p:nvSpPr>
            <p:cNvPr id="9" name="Pentagone 8"/>
            <p:cNvSpPr/>
            <p:nvPr/>
          </p:nvSpPr>
          <p:spPr>
            <a:xfrm>
              <a:off x="1625316" y="3501007"/>
              <a:ext cx="4616238" cy="648072"/>
            </a:xfrm>
            <a:prstGeom prst="homePlate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" bIns="27000" rtlCol="0" anchor="ctr" anchorCtr="0">
              <a:normAutofit/>
            </a:bodyPr>
            <a:lstStyle/>
            <a:p>
              <a:pPr algn="ctr"/>
              <a:r>
                <a:rPr lang="fr-FR" sz="900" b="1" dirty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Analyser les projets possibles</a:t>
              </a:r>
            </a:p>
          </p:txBody>
        </p:sp>
        <p:sp>
          <p:nvSpPr>
            <p:cNvPr id="10" name="Pentagone 9"/>
            <p:cNvSpPr/>
            <p:nvPr/>
          </p:nvSpPr>
          <p:spPr>
            <a:xfrm>
              <a:off x="-383181" y="3501007"/>
              <a:ext cx="2664296" cy="648071"/>
            </a:xfrm>
            <a:prstGeom prst="homePlate">
              <a:avLst>
                <a:gd name="adj" fmla="val 45521"/>
              </a:avLst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" bIns="27000" rtlCol="0" anchor="ctr" anchorCtr="0">
              <a:normAutofit/>
            </a:bodyPr>
            <a:lstStyle/>
            <a:p>
              <a:pPr algn="ctr"/>
              <a:r>
                <a:rPr lang="fr-FR" sz="900" b="1" dirty="0">
                  <a:solidFill>
                    <a:schemeClr val="bg1"/>
                  </a:solidFill>
                  <a:latin typeface="+mj-lt"/>
                  <a:cs typeface="Calibri" pitchFamily="34" charset="0"/>
                </a:rPr>
                <a:t>Faire émerger les idées</a:t>
              </a:r>
            </a:p>
          </p:txBody>
        </p:sp>
      </p:grpSp>
      <p:sp>
        <p:nvSpPr>
          <p:cNvPr id="11" name="ZoneTexte 10"/>
          <p:cNvSpPr txBox="1"/>
          <p:nvPr/>
        </p:nvSpPr>
        <p:spPr>
          <a:xfrm>
            <a:off x="6624228" y="925523"/>
            <a:ext cx="1875677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b="1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BNP </a:t>
            </a:r>
          </a:p>
          <a:p>
            <a:r>
              <a:rPr lang="fr-FR" sz="825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Marketing des services</a:t>
            </a:r>
            <a:endParaRPr lang="fr-FR" sz="825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12" name="Image 11" descr="LOGO BNP PARIBAS ARCHI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138174" y="925523"/>
            <a:ext cx="463823" cy="351000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6642523" y="1753615"/>
            <a:ext cx="153052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b="1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Orange </a:t>
            </a:r>
          </a:p>
          <a:p>
            <a:r>
              <a:rPr lang="fr-FR" sz="825" dirty="0">
                <a:solidFill>
                  <a:schemeClr val="tx1">
                    <a:lumMod val="75000"/>
                  </a:schemeClr>
                </a:solidFill>
              </a:rPr>
              <a:t>Refonte du parcours client Wifi Communautaire</a:t>
            </a:r>
            <a:endParaRPr lang="fr-FR" sz="825" dirty="0">
              <a:solidFill>
                <a:schemeClr val="tx1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6642522" y="2360529"/>
            <a:ext cx="1502566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b="1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AXA</a:t>
            </a:r>
          </a:p>
          <a:p>
            <a:r>
              <a:rPr lang="fr-FR" sz="825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Etude des flux et de l’organisation multicanal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6642521" y="1307329"/>
            <a:ext cx="153052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b="1" dirty="0" err="1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Mediaserv</a:t>
            </a:r>
            <a:r>
              <a:rPr lang="fr-FR" sz="825" b="1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fr-FR" sz="825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Etude de satisfaction</a:t>
            </a:r>
          </a:p>
        </p:txBody>
      </p:sp>
      <p:sp>
        <p:nvSpPr>
          <p:cNvPr id="16" name="Ellipse 15"/>
          <p:cNvSpPr/>
          <p:nvPr/>
        </p:nvSpPr>
        <p:spPr>
          <a:xfrm>
            <a:off x="5819745" y="1357572"/>
            <a:ext cx="226863" cy="2162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 anchorCtr="0">
            <a:normAutofit fontScale="70000" lnSpcReduction="20000"/>
          </a:bodyPr>
          <a:lstStyle/>
          <a:p>
            <a:pPr algn="ctr"/>
            <a:endParaRPr lang="fr-FR" sz="1200" dirty="0"/>
          </a:p>
        </p:txBody>
      </p:sp>
      <p:sp>
        <p:nvSpPr>
          <p:cNvPr id="17" name="Ellipse 16"/>
          <p:cNvSpPr/>
          <p:nvPr/>
        </p:nvSpPr>
        <p:spPr>
          <a:xfrm>
            <a:off x="5819745" y="1897371"/>
            <a:ext cx="226863" cy="2162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 anchorCtr="0">
            <a:normAutofit fontScale="70000" lnSpcReduction="20000"/>
          </a:bodyPr>
          <a:lstStyle/>
          <a:p>
            <a:pPr algn="ctr"/>
            <a:endParaRPr lang="fr-FR" sz="1200" dirty="0"/>
          </a:p>
        </p:txBody>
      </p:sp>
      <p:sp>
        <p:nvSpPr>
          <p:cNvPr id="18" name="Ellipse 17"/>
          <p:cNvSpPr/>
          <p:nvPr/>
        </p:nvSpPr>
        <p:spPr>
          <a:xfrm>
            <a:off x="5819745" y="2460401"/>
            <a:ext cx="226863" cy="2162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 anchorCtr="0">
            <a:normAutofit fontScale="70000" lnSpcReduction="20000"/>
          </a:bodyPr>
          <a:lstStyle/>
          <a:p>
            <a:pPr algn="ctr"/>
            <a:endParaRPr lang="fr-FR" sz="1200" dirty="0"/>
          </a:p>
        </p:txBody>
      </p:sp>
      <p:cxnSp>
        <p:nvCxnSpPr>
          <p:cNvPr id="19" name="Connecteur droit 18"/>
          <p:cNvCxnSpPr/>
          <p:nvPr/>
        </p:nvCxnSpPr>
        <p:spPr>
          <a:xfrm flipH="1" flipV="1">
            <a:off x="5922150" y="1033535"/>
            <a:ext cx="11028" cy="180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2" descr="http://www.cdcentreprises.fr/images/logos/LogoMSV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363"/>
          <a:stretch/>
        </p:blipFill>
        <p:spPr bwMode="auto">
          <a:xfrm>
            <a:off x="6189970" y="1353776"/>
            <a:ext cx="310364" cy="27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31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223517" y="1826172"/>
            <a:ext cx="296556" cy="299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6" descr="http://www.iemsr.net/wp-content/uploads/2012/03/ax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756" y="2386578"/>
            <a:ext cx="297793" cy="26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e 22"/>
          <p:cNvGrpSpPr/>
          <p:nvPr/>
        </p:nvGrpSpPr>
        <p:grpSpPr>
          <a:xfrm>
            <a:off x="4788025" y="3301787"/>
            <a:ext cx="3044222" cy="1718235"/>
            <a:chOff x="5089426" y="4149080"/>
            <a:chExt cx="4058963" cy="2290981"/>
          </a:xfrm>
        </p:grpSpPr>
        <p:cxnSp>
          <p:nvCxnSpPr>
            <p:cNvPr id="24" name="Connecteur droit 23"/>
            <p:cNvCxnSpPr/>
            <p:nvPr/>
          </p:nvCxnSpPr>
          <p:spPr>
            <a:xfrm flipH="1" flipV="1">
              <a:off x="5254620" y="4149080"/>
              <a:ext cx="1" cy="1868352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Ellipse 24"/>
            <p:cNvSpPr/>
            <p:nvPr/>
          </p:nvSpPr>
          <p:spPr>
            <a:xfrm>
              <a:off x="5103377" y="4440969"/>
              <a:ext cx="302484" cy="28837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" bIns="27000" rtlCol="0" anchor="ctr" anchorCtr="0">
              <a:normAutofit fontScale="70000" lnSpcReduction="20000"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26" name="ZoneTexte 25"/>
            <p:cNvSpPr txBox="1"/>
            <p:nvPr/>
          </p:nvSpPr>
          <p:spPr>
            <a:xfrm>
              <a:off x="6123553" y="5809120"/>
              <a:ext cx="3024836" cy="630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25" b="1" dirty="0">
                  <a:solidFill>
                    <a:schemeClr val="tx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MORPHO</a:t>
              </a:r>
            </a:p>
            <a:p>
              <a:r>
                <a:rPr lang="fr-FR" sz="825" dirty="0">
                  <a:solidFill>
                    <a:schemeClr val="tx1">
                      <a:lumMod val="75000"/>
                    </a:schemeClr>
                  </a:solidFill>
                </a:rPr>
                <a:t>Mise en place et animation de l’IT-Innovation</a:t>
              </a:r>
            </a:p>
          </p:txBody>
        </p:sp>
        <p:pic>
          <p:nvPicPr>
            <p:cNvPr id="27" name="Picture 15" descr="logos_sncf1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5449466" y="5186879"/>
              <a:ext cx="467159" cy="235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8" name="ZoneTexte 27"/>
            <p:cNvSpPr txBox="1"/>
            <p:nvPr/>
          </p:nvSpPr>
          <p:spPr>
            <a:xfrm>
              <a:off x="6123553" y="4272381"/>
              <a:ext cx="2722354" cy="6309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25" b="1" dirty="0">
                  <a:solidFill>
                    <a:schemeClr val="tx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SNCF </a:t>
              </a:r>
            </a:p>
            <a:p>
              <a:r>
                <a:rPr lang="fr-FR" sz="825" dirty="0">
                  <a:solidFill>
                    <a:schemeClr val="tx1">
                      <a:lumMod val="75000"/>
                    </a:schemeClr>
                  </a:solidFill>
                </a:rPr>
                <a:t>Mise en place et animation de l’IT-Innovation</a:t>
              </a:r>
            </a:p>
          </p:txBody>
        </p:sp>
        <p:sp>
          <p:nvSpPr>
            <p:cNvPr id="29" name="ZoneTexte 28"/>
            <p:cNvSpPr txBox="1"/>
            <p:nvPr/>
          </p:nvSpPr>
          <p:spPr>
            <a:xfrm>
              <a:off x="6123553" y="5039679"/>
              <a:ext cx="3024836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25" b="1" dirty="0">
                  <a:solidFill>
                    <a:schemeClr val="tx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SNCF</a:t>
              </a:r>
            </a:p>
            <a:p>
              <a:r>
                <a:rPr lang="fr-FR" sz="825" dirty="0">
                  <a:solidFill>
                    <a:schemeClr val="tx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Mise en place du Village Digital, outil de communication et de conduite du changement</a:t>
              </a:r>
            </a:p>
          </p:txBody>
        </p:sp>
        <p:pic>
          <p:nvPicPr>
            <p:cNvPr id="30" name="Picture 2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5449466" y="5953136"/>
              <a:ext cx="687223" cy="28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15" descr="logos_sncf1"/>
            <p:cNvPicPr>
              <a:picLocks noChangeAspect="1" noChangeArrowheads="1"/>
            </p:cNvPicPr>
            <p:nvPr>
              <p:custDataLst>
                <p:tags r:id="rId4"/>
              </p:custDataLst>
            </p:nvPr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5449466" y="4440497"/>
              <a:ext cx="467159" cy="2357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" name="Ellipse 31"/>
            <p:cNvSpPr/>
            <p:nvPr/>
          </p:nvSpPr>
          <p:spPr>
            <a:xfrm>
              <a:off x="5103377" y="5161049"/>
              <a:ext cx="302484" cy="28837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" bIns="27000" rtlCol="0" anchor="ctr" anchorCtr="0">
              <a:normAutofit fontScale="70000" lnSpcReduction="20000"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33" name="Ellipse 32"/>
            <p:cNvSpPr/>
            <p:nvPr/>
          </p:nvSpPr>
          <p:spPr>
            <a:xfrm>
              <a:off x="5089426" y="5953136"/>
              <a:ext cx="302484" cy="28837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" bIns="27000" rtlCol="0" anchor="ctr" anchorCtr="0">
              <a:normAutofit fontScale="70000" lnSpcReduction="20000"/>
            </a:bodyPr>
            <a:lstStyle/>
            <a:p>
              <a:pPr algn="ctr"/>
              <a:endParaRPr lang="fr-FR" sz="1200" dirty="0"/>
            </a:p>
          </p:txBody>
        </p:sp>
      </p:grpSp>
      <p:cxnSp>
        <p:nvCxnSpPr>
          <p:cNvPr id="34" name="Connecteur droit 33"/>
          <p:cNvCxnSpPr>
            <a:stCxn id="40" idx="4"/>
          </p:cNvCxnSpPr>
          <p:nvPr/>
        </p:nvCxnSpPr>
        <p:spPr>
          <a:xfrm flipV="1">
            <a:off x="1488238" y="3301787"/>
            <a:ext cx="5420" cy="1440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/>
          <p:cNvSpPr txBox="1"/>
          <p:nvPr/>
        </p:nvSpPr>
        <p:spPr>
          <a:xfrm>
            <a:off x="2357754" y="3895853"/>
            <a:ext cx="226862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b="1" dirty="0" err="1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AirFrance</a:t>
            </a:r>
            <a:endParaRPr lang="fr-FR" sz="825" b="1" dirty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fr-FR" sz="825" dirty="0">
                <a:solidFill>
                  <a:schemeClr val="tx1">
                    <a:lumMod val="75000"/>
                  </a:schemeClr>
                </a:solidFill>
              </a:rPr>
              <a:t>Recueil des besoins Métiers  pour déclencher des projets innovants </a:t>
            </a:r>
            <a:endParaRPr lang="fr-FR" sz="825" dirty="0">
              <a:solidFill>
                <a:schemeClr val="tx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2357754" y="3391724"/>
            <a:ext cx="204176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b="1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AXA</a:t>
            </a:r>
          </a:p>
          <a:p>
            <a:r>
              <a:rPr lang="fr-FR" sz="825" dirty="0">
                <a:solidFill>
                  <a:schemeClr val="tx1">
                    <a:lumMod val="75000"/>
                  </a:schemeClr>
                </a:solidFill>
              </a:rPr>
              <a:t>Atelier </a:t>
            </a:r>
            <a:r>
              <a:rPr lang="fr-FR" sz="825" dirty="0" err="1">
                <a:solidFill>
                  <a:schemeClr val="tx1">
                    <a:lumMod val="75000"/>
                  </a:schemeClr>
                </a:solidFill>
              </a:rPr>
              <a:t>Visioning</a:t>
            </a:r>
            <a:endParaRPr lang="fr-FR" sz="825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3419872" y="817511"/>
            <a:ext cx="2041765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b="1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Société Générale </a:t>
            </a:r>
          </a:p>
          <a:p>
            <a:r>
              <a:rPr lang="fr-FR" sz="825" dirty="0">
                <a:solidFill>
                  <a:schemeClr val="tx1">
                    <a:lumMod val="75000"/>
                  </a:schemeClr>
                </a:solidFill>
              </a:rPr>
              <a:t>Etude de solutions de MDM/MAM</a:t>
            </a:r>
          </a:p>
        </p:txBody>
      </p:sp>
      <p:pic>
        <p:nvPicPr>
          <p:cNvPr id="38" name="Picture 2" descr="http://www.airfrance.com/FR/common/common/img/metapage/aflogo.pn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661036" y="4057871"/>
            <a:ext cx="706686" cy="81000"/>
          </a:xfrm>
          <a:prstGeom prst="rect">
            <a:avLst/>
          </a:prstGeom>
          <a:noFill/>
        </p:spPr>
      </p:pic>
      <p:pic>
        <p:nvPicPr>
          <p:cNvPr id="39" name="Picture 8" descr="http://3.bp.blogspot.com/-gi5i2yhe-AY/Us6vytknj3I/AAAAAAAAASM/kd80KudF59I/s1600/logo_soge_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2978857" y="817511"/>
            <a:ext cx="296999" cy="297000"/>
          </a:xfrm>
          <a:prstGeom prst="rect">
            <a:avLst/>
          </a:prstGeom>
          <a:noFill/>
        </p:spPr>
      </p:pic>
      <p:sp>
        <p:nvSpPr>
          <p:cNvPr id="40" name="Ellipse 39"/>
          <p:cNvSpPr/>
          <p:nvPr/>
        </p:nvSpPr>
        <p:spPr>
          <a:xfrm>
            <a:off x="1374807" y="4003605"/>
            <a:ext cx="226863" cy="2162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 anchorCtr="0">
            <a:normAutofit fontScale="70000" lnSpcReduction="20000"/>
          </a:bodyPr>
          <a:lstStyle/>
          <a:p>
            <a:pPr algn="ctr"/>
            <a:endParaRPr lang="fr-FR" sz="1200" dirty="0"/>
          </a:p>
        </p:txBody>
      </p:sp>
      <p:grpSp>
        <p:nvGrpSpPr>
          <p:cNvPr id="41" name="Groupe 40"/>
          <p:cNvGrpSpPr/>
          <p:nvPr/>
        </p:nvGrpSpPr>
        <p:grpSpPr>
          <a:xfrm>
            <a:off x="2627784" y="817511"/>
            <a:ext cx="3240360" cy="2052000"/>
            <a:chOff x="4873402" y="3691772"/>
            <a:chExt cx="4320479" cy="2736000"/>
          </a:xfrm>
        </p:grpSpPr>
        <p:cxnSp>
          <p:nvCxnSpPr>
            <p:cNvPr id="42" name="Connecteur droit 41"/>
            <p:cNvCxnSpPr/>
            <p:nvPr/>
          </p:nvCxnSpPr>
          <p:spPr>
            <a:xfrm>
              <a:off x="5017418" y="3691772"/>
              <a:ext cx="10839" cy="27360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ZoneTexte 42"/>
            <p:cNvSpPr txBox="1"/>
            <p:nvPr/>
          </p:nvSpPr>
          <p:spPr>
            <a:xfrm>
              <a:off x="5961351" y="5068052"/>
              <a:ext cx="3004960" cy="800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25" b="1" dirty="0">
                  <a:solidFill>
                    <a:schemeClr val="tx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Groupe Pasteur Mutualité </a:t>
              </a:r>
            </a:p>
            <a:p>
              <a:r>
                <a:rPr lang="fr-FR" sz="825" dirty="0">
                  <a:solidFill>
                    <a:schemeClr val="tx1">
                      <a:lumMod val="75000"/>
                    </a:schemeClr>
                  </a:solidFill>
                </a:rPr>
                <a:t>Accompagnement au développement de l’application “Souscription Directe” pour </a:t>
              </a:r>
              <a:r>
                <a:rPr lang="fr-FR" sz="825" dirty="0" err="1">
                  <a:solidFill>
                    <a:schemeClr val="tx1">
                      <a:lumMod val="75000"/>
                    </a:schemeClr>
                  </a:solidFill>
                </a:rPr>
                <a:t>iPad</a:t>
              </a:r>
              <a:endParaRPr lang="fr-FR" sz="825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  <p:sp>
          <p:nvSpPr>
            <p:cNvPr id="44" name="ZoneTexte 43"/>
            <p:cNvSpPr txBox="1"/>
            <p:nvPr/>
          </p:nvSpPr>
          <p:spPr>
            <a:xfrm>
              <a:off x="5961352" y="4195827"/>
              <a:ext cx="3232529" cy="969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825" b="1" dirty="0">
                  <a:solidFill>
                    <a:schemeClr val="tx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ODDO</a:t>
              </a:r>
            </a:p>
            <a:p>
              <a:r>
                <a:rPr lang="fr-FR" sz="825" dirty="0">
                  <a:solidFill>
                    <a:schemeClr val="tx1">
                      <a:lumMod val="75000"/>
                    </a:schemeClr>
                  </a:solidFill>
                  <a:cs typeface="Calibri"/>
                </a:rPr>
                <a:t>Définition de la stratégie de développement mobile et conception d’une application avec un design adéquat à la marque Oddo</a:t>
              </a:r>
              <a:endParaRPr lang="fr-FR" sz="825" dirty="0">
                <a:solidFill>
                  <a:schemeClr val="tx1">
                    <a:lumMod val="75000"/>
                  </a:schemeClr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45" name="Ellipse 44"/>
            <p:cNvSpPr/>
            <p:nvPr/>
          </p:nvSpPr>
          <p:spPr>
            <a:xfrm>
              <a:off x="4877015" y="5059924"/>
              <a:ext cx="302484" cy="288379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" bIns="27000" rtlCol="0" anchor="ctr" anchorCtr="0">
              <a:normAutofit fontScale="70000" lnSpcReduction="20000"/>
            </a:bodyPr>
            <a:lstStyle/>
            <a:p>
              <a:pPr algn="ctr"/>
              <a:endParaRPr lang="fr-FR" sz="1200" dirty="0"/>
            </a:p>
          </p:txBody>
        </p:sp>
        <p:sp>
          <p:nvSpPr>
            <p:cNvPr id="46" name="Ellipse 45"/>
            <p:cNvSpPr/>
            <p:nvPr/>
          </p:nvSpPr>
          <p:spPr>
            <a:xfrm>
              <a:off x="4877015" y="4339497"/>
              <a:ext cx="302484" cy="288379"/>
            </a:xfrm>
            <a:prstGeom prst="ellipse">
              <a:avLst/>
            </a:prstGeom>
            <a:solidFill>
              <a:srgbClr val="BFBFB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" bIns="27000" rtlCol="0" anchor="ctr" anchorCtr="0">
              <a:normAutofit fontScale="70000" lnSpcReduction="20000"/>
            </a:bodyPr>
            <a:lstStyle/>
            <a:p>
              <a:pPr algn="ctr"/>
              <a:endParaRPr lang="fr-FR" sz="1200" dirty="0"/>
            </a:p>
          </p:txBody>
        </p:sp>
        <p:pic>
          <p:nvPicPr>
            <p:cNvPr id="47" name="Picture 2" descr="http://www.quintric-associes.fr/img/partenaires/oddo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8513" y="4265720"/>
              <a:ext cx="692379" cy="507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http://t3.gstatic.com/images?q=tbn:ANd9GcROuJ-5ESiWaQKHCfyMe7lWE4F8aYNgViNFrXW-B9BM8QUTJUB1Vw"/>
            <p:cNvPicPr>
              <a:picLocks noChangeAspect="1" noChangeArrowheads="1"/>
            </p:cNvPicPr>
            <p:nvPr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5257661" y="5086268"/>
              <a:ext cx="643231" cy="252000"/>
            </a:xfrm>
            <a:prstGeom prst="rect">
              <a:avLst/>
            </a:prstGeom>
            <a:noFill/>
          </p:spPr>
        </p:pic>
        <p:sp>
          <p:nvSpPr>
            <p:cNvPr id="49" name="ZoneTexte 48"/>
            <p:cNvSpPr txBox="1"/>
            <p:nvPr/>
          </p:nvSpPr>
          <p:spPr>
            <a:xfrm>
              <a:off x="6001527" y="5804007"/>
              <a:ext cx="2232248" cy="504056"/>
            </a:xfrm>
            <a:prstGeom prst="rect">
              <a:avLst/>
            </a:prstGeom>
          </p:spPr>
          <p:txBody>
            <a:bodyPr vert="horz" wrap="square" lIns="68580" tIns="34290" rIns="68580" bIns="34290" rtlCol="0">
              <a:noAutofit/>
            </a:bodyPr>
            <a:lstStyle/>
            <a:p>
              <a:r>
                <a:rPr lang="fr-FR" sz="825" b="1" dirty="0">
                  <a:solidFill>
                    <a:schemeClr val="tx1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DEVRED</a:t>
              </a:r>
            </a:p>
            <a:p>
              <a:r>
                <a:rPr lang="fr-FR" sz="825" dirty="0">
                  <a:solidFill>
                    <a:schemeClr val="tx1">
                      <a:lumMod val="75000"/>
                    </a:schemeClr>
                  </a:solidFill>
                </a:rPr>
                <a:t>Définition et mise en place d’une stratégie </a:t>
              </a:r>
              <a:r>
                <a:rPr lang="fr-FR" sz="825" dirty="0" err="1">
                  <a:solidFill>
                    <a:schemeClr val="tx1">
                      <a:lumMod val="75000"/>
                    </a:schemeClr>
                  </a:solidFill>
                </a:rPr>
                <a:t>multicanal</a:t>
              </a:r>
              <a:endParaRPr lang="fr-FR" sz="825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Ellipse 49"/>
            <p:cNvSpPr/>
            <p:nvPr/>
          </p:nvSpPr>
          <p:spPr>
            <a:xfrm>
              <a:off x="4873402" y="5733256"/>
              <a:ext cx="302484" cy="288379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27000" bIns="27000" rtlCol="0" anchor="ctr" anchorCtr="0">
              <a:normAutofit fontScale="70000" lnSpcReduction="20000"/>
            </a:bodyPr>
            <a:lstStyle/>
            <a:p>
              <a:pPr algn="ctr"/>
              <a:endParaRPr lang="fr-FR" sz="1200" dirty="0"/>
            </a:p>
          </p:txBody>
        </p:sp>
        <p:pic>
          <p:nvPicPr>
            <p:cNvPr id="51" name="Image 50" descr="DEVRED_1.jpg"/>
            <p:cNvPicPr>
              <a:picLocks noChangeAspect="1"/>
            </p:cNvPicPr>
            <p:nvPr/>
          </p:nvPicPr>
          <p:blipFill rotWithShape="1"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27058" y="5805264"/>
              <a:ext cx="726464" cy="252000"/>
            </a:xfrm>
            <a:prstGeom prst="rect">
              <a:avLst/>
            </a:prstGeom>
          </p:spPr>
        </p:pic>
      </p:grpSp>
      <p:pic>
        <p:nvPicPr>
          <p:cNvPr id="52" name="Picture 6" descr="http://www.iemsr.net/wp-content/uploads/2012/03/axa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94" y="3444860"/>
            <a:ext cx="297793" cy="265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Ellipse 52"/>
          <p:cNvSpPr/>
          <p:nvPr/>
        </p:nvSpPr>
        <p:spPr>
          <a:xfrm>
            <a:off x="1385646" y="3444860"/>
            <a:ext cx="226863" cy="21628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 anchorCtr="0">
            <a:normAutofit fontScale="70000" lnSpcReduction="20000"/>
          </a:bodyPr>
          <a:lstStyle/>
          <a:p>
            <a:pPr algn="ctr"/>
            <a:endParaRPr lang="fr-FR" sz="1200" dirty="0"/>
          </a:p>
        </p:txBody>
      </p:sp>
      <p:sp>
        <p:nvSpPr>
          <p:cNvPr id="54" name="Ellipse 53"/>
          <p:cNvSpPr/>
          <p:nvPr/>
        </p:nvSpPr>
        <p:spPr>
          <a:xfrm>
            <a:off x="2627784" y="817251"/>
            <a:ext cx="226863" cy="21628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 anchorCtr="0">
            <a:normAutofit fontScale="70000" lnSpcReduction="20000"/>
          </a:bodyPr>
          <a:lstStyle/>
          <a:p>
            <a:pPr algn="ctr"/>
            <a:endParaRPr lang="fr-FR" sz="1200" dirty="0"/>
          </a:p>
        </p:txBody>
      </p:sp>
      <p:sp>
        <p:nvSpPr>
          <p:cNvPr id="55" name="Ellipse 54"/>
          <p:cNvSpPr/>
          <p:nvPr/>
        </p:nvSpPr>
        <p:spPr>
          <a:xfrm>
            <a:off x="5804306" y="832902"/>
            <a:ext cx="226863" cy="216284"/>
          </a:xfrm>
          <a:prstGeom prst="ellipse">
            <a:avLst/>
          </a:prstGeom>
          <a:solidFill>
            <a:srgbClr val="BFBFB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 anchorCtr="0">
            <a:normAutofit fontScale="70000" lnSpcReduction="20000"/>
          </a:bodyPr>
          <a:lstStyle/>
          <a:p>
            <a:pPr algn="ctr"/>
            <a:endParaRPr lang="fr-FR" sz="1200" dirty="0"/>
          </a:p>
        </p:txBody>
      </p:sp>
      <p:sp>
        <p:nvSpPr>
          <p:cNvPr id="56" name="Ellipse 55"/>
          <p:cNvSpPr/>
          <p:nvPr/>
        </p:nvSpPr>
        <p:spPr>
          <a:xfrm>
            <a:off x="1372413" y="4588591"/>
            <a:ext cx="226863" cy="2162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 anchorCtr="0">
            <a:normAutofit fontScale="70000" lnSpcReduction="20000"/>
          </a:bodyPr>
          <a:lstStyle/>
          <a:p>
            <a:pPr algn="ctr"/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2339752" y="4443958"/>
            <a:ext cx="2268627" cy="47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b="1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GCAM</a:t>
            </a:r>
          </a:p>
          <a:p>
            <a:r>
              <a:rPr lang="fr-FR" sz="825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Élaboration de la stratégie multicanal pour les MRE</a:t>
            </a:r>
          </a:p>
        </p:txBody>
      </p:sp>
      <p:pic>
        <p:nvPicPr>
          <p:cNvPr id="58" name="Image 57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17553" y="4486164"/>
            <a:ext cx="642799" cy="373873"/>
          </a:xfrm>
          <a:prstGeom prst="rect">
            <a:avLst/>
          </a:prstGeom>
        </p:spPr>
      </p:pic>
      <p:cxnSp>
        <p:nvCxnSpPr>
          <p:cNvPr id="59" name="Connecteur droit 58"/>
          <p:cNvCxnSpPr>
            <a:stCxn id="60" idx="0"/>
          </p:cNvCxnSpPr>
          <p:nvPr/>
        </p:nvCxnSpPr>
        <p:spPr>
          <a:xfrm>
            <a:off x="797000" y="2355466"/>
            <a:ext cx="2710" cy="52088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683568" y="2355466"/>
            <a:ext cx="226863" cy="216284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27000" bIns="27000" rtlCol="0" anchor="ctr" anchorCtr="0">
            <a:normAutofit fontScale="70000" lnSpcReduction="20000"/>
          </a:bodyPr>
          <a:lstStyle/>
          <a:p>
            <a:pPr algn="ctr"/>
            <a:endParaRPr lang="fr-FR" sz="1200" dirty="0"/>
          </a:p>
        </p:txBody>
      </p:sp>
      <p:sp>
        <p:nvSpPr>
          <p:cNvPr id="61" name="ZoneTexte 60"/>
          <p:cNvSpPr txBox="1"/>
          <p:nvPr/>
        </p:nvSpPr>
        <p:spPr>
          <a:xfrm>
            <a:off x="867077" y="2277239"/>
            <a:ext cx="20417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b="1" dirty="0" err="1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Attijariwafa</a:t>
            </a:r>
            <a:r>
              <a:rPr lang="fr-FR" sz="825" b="1" dirty="0">
                <a:solidFill>
                  <a:schemeClr val="tx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Bank</a:t>
            </a:r>
          </a:p>
          <a:p>
            <a:r>
              <a:rPr lang="fr-FR" sz="825" dirty="0">
                <a:solidFill>
                  <a:schemeClr val="tx1">
                    <a:lumMod val="75000"/>
                  </a:schemeClr>
                </a:solidFill>
              </a:rPr>
              <a:t>Préparation et déploiement du séminaire «Focus Group» auprès de la clientèle entreprise </a:t>
            </a:r>
          </a:p>
        </p:txBody>
      </p:sp>
    </p:spTree>
    <p:extLst>
      <p:ext uri="{BB962C8B-B14F-4D97-AF65-F5344CB8AC3E}">
        <p14:creationId xmlns:p14="http://schemas.microsoft.com/office/powerpoint/2010/main" val="2881198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>
                <a:solidFill>
                  <a:srgbClr val="F8485E"/>
                </a:solidFill>
              </a:rPr>
              <a:t>Présentation du groupement</a:t>
            </a:r>
            <a:endParaRPr lang="en-GB" dirty="0">
              <a:solidFill>
                <a:srgbClr val="F8485E"/>
              </a:solidFill>
            </a:endParaRPr>
          </a:p>
        </p:txBody>
      </p:sp>
      <p:sp>
        <p:nvSpPr>
          <p:cNvPr id="42" name="Content Placeholder 2"/>
          <p:cNvSpPr txBox="1">
            <a:spLocks/>
          </p:cNvSpPr>
          <p:nvPr/>
        </p:nvSpPr>
        <p:spPr>
          <a:xfrm>
            <a:off x="-142876" y="1936894"/>
            <a:ext cx="2857488" cy="1206360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spcBef>
                <a:spcPts val="600"/>
              </a:spcBef>
              <a:buClr>
                <a:schemeClr val="accent3"/>
              </a:buClr>
              <a:buNone/>
            </a:pPr>
            <a:r>
              <a:rPr lang="fr-FR" sz="1100" b="1" dirty="0">
                <a:solidFill>
                  <a:srgbClr val="F8485E"/>
                </a:solidFill>
              </a:rPr>
              <a:t>Notre vision </a:t>
            </a:r>
          </a:p>
          <a:p>
            <a:pPr lvl="1" algn="ctr">
              <a:spcBef>
                <a:spcPts val="600"/>
              </a:spcBef>
              <a:buClr>
                <a:schemeClr val="accent3"/>
              </a:buClr>
              <a:buNone/>
            </a:pPr>
            <a:r>
              <a:rPr lang="fr-FR" sz="1100" dirty="0">
                <a:solidFill>
                  <a:srgbClr val="56555A"/>
                </a:solidFill>
              </a:rPr>
              <a:t>Nous sommes spécialistes en  conseil et management au service de la transformation digitale de nos clients </a:t>
            </a:r>
            <a:endParaRPr lang="fr-FR" sz="1000" dirty="0">
              <a:solidFill>
                <a:srgbClr val="56555A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357686" y="1000114"/>
            <a:ext cx="4429156" cy="279185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ctr">
              <a:lnSpc>
                <a:spcPct val="110000"/>
              </a:lnSpc>
              <a:spcBef>
                <a:spcPts val="600"/>
              </a:spcBef>
              <a:buClr>
                <a:schemeClr val="accent3"/>
              </a:buClr>
              <a:buNone/>
            </a:pPr>
            <a:r>
              <a:rPr lang="fr-FR" sz="1100" b="1" dirty="0">
                <a:solidFill>
                  <a:srgbClr val="F8485E"/>
                </a:solidFill>
              </a:rPr>
              <a:t>Quelques chiffres</a:t>
            </a:r>
          </a:p>
          <a:p>
            <a:pPr marL="1257300" lvl="2" indent="-179388">
              <a:lnSpc>
                <a:spcPct val="2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1100" dirty="0">
                <a:solidFill>
                  <a:srgbClr val="56555A"/>
                </a:solidFill>
              </a:rPr>
              <a:t>CA  2015 : 485 M€</a:t>
            </a:r>
          </a:p>
          <a:p>
            <a:pPr marL="1257300" lvl="2" indent="-179388">
              <a:lnSpc>
                <a:spcPct val="2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1100" dirty="0">
                <a:solidFill>
                  <a:srgbClr val="56555A"/>
                </a:solidFill>
              </a:rPr>
              <a:t>Croissance annuelle régulière (&gt;15%)</a:t>
            </a:r>
          </a:p>
          <a:p>
            <a:pPr marL="1257300" lvl="2" indent="-179388">
              <a:lnSpc>
                <a:spcPct val="2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1100" dirty="0">
                <a:solidFill>
                  <a:srgbClr val="56555A"/>
                </a:solidFill>
              </a:rPr>
              <a:t>4000 professionnels</a:t>
            </a:r>
          </a:p>
          <a:p>
            <a:pPr marL="1257300" lvl="2" indent="-179388">
              <a:lnSpc>
                <a:spcPct val="2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1100" dirty="0">
                <a:solidFill>
                  <a:srgbClr val="56555A"/>
                </a:solidFill>
              </a:rPr>
              <a:t>Présent dans 20 pays de la zone EMEA</a:t>
            </a:r>
          </a:p>
          <a:p>
            <a:pPr marL="1257300" lvl="2" indent="-179388">
              <a:lnSpc>
                <a:spcPct val="2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1100" dirty="0">
                <a:solidFill>
                  <a:srgbClr val="56555A"/>
                </a:solidFill>
              </a:rPr>
              <a:t>Côté en bourse (SRD Paris)</a:t>
            </a:r>
          </a:p>
          <a:p>
            <a:pPr marL="1257300" lvl="2" indent="-179388">
              <a:lnSpc>
                <a:spcPct val="250000"/>
              </a:lnSpc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fr-FR" sz="1100" dirty="0">
                <a:solidFill>
                  <a:srgbClr val="56555A"/>
                </a:solidFill>
              </a:rPr>
              <a:t>Présence africaine :</a:t>
            </a:r>
          </a:p>
          <a:p>
            <a:pPr marL="1714500" lvl="3" indent="-179388">
              <a:spcBef>
                <a:spcPts val="6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1100" dirty="0">
                <a:solidFill>
                  <a:srgbClr val="56555A"/>
                </a:solidFill>
              </a:rPr>
              <a:t>3 bureaux : Alger, Casablanca et Tunis</a:t>
            </a:r>
          </a:p>
          <a:p>
            <a:pPr marL="1714500" lvl="3" indent="-179388">
              <a:spcBef>
                <a:spcPts val="6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1100">
                <a:solidFill>
                  <a:srgbClr val="56555A"/>
                </a:solidFill>
              </a:rPr>
              <a:t>65 </a:t>
            </a:r>
            <a:r>
              <a:rPr lang="fr-FR" sz="1100" dirty="0">
                <a:solidFill>
                  <a:srgbClr val="56555A"/>
                </a:solidFill>
              </a:rPr>
              <a:t>consultants</a:t>
            </a:r>
          </a:p>
          <a:p>
            <a:pPr marL="1714500" lvl="3" indent="-179388">
              <a:spcBef>
                <a:spcPts val="600"/>
              </a:spcBef>
              <a:buClr>
                <a:schemeClr val="tx2"/>
              </a:buClr>
              <a:buSzPct val="100000"/>
              <a:buFont typeface="Arial" pitchFamily="34" charset="0"/>
              <a:buChar char="•"/>
            </a:pPr>
            <a:r>
              <a:rPr lang="fr-FR" sz="1100" dirty="0">
                <a:solidFill>
                  <a:srgbClr val="56555A"/>
                </a:solidFill>
              </a:rPr>
              <a:t>Plus de 300 projets</a:t>
            </a:r>
            <a:endParaRPr lang="fr-FR" sz="1050" dirty="0">
              <a:solidFill>
                <a:srgbClr val="56555A"/>
              </a:solidFill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r-FR" sz="7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  <a:spcBef>
                <a:spcPts val="600"/>
              </a:spcBef>
            </a:pPr>
            <a:endParaRPr lang="fr-FR" sz="7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60000"/>
              </a:lnSpc>
              <a:spcBef>
                <a:spcPts val="600"/>
              </a:spcBef>
              <a:buNone/>
            </a:pPr>
            <a:endParaRPr lang="fr-FR" sz="7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744133"/>
            <a:ext cx="1774090" cy="309094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t="23799" r="10401" b="41202"/>
          <a:stretch/>
        </p:blipFill>
        <p:spPr>
          <a:xfrm>
            <a:off x="468314" y="3985610"/>
            <a:ext cx="4210825" cy="1106420"/>
          </a:xfrm>
          <a:prstGeom prst="rect">
            <a:avLst/>
          </a:prstGeom>
        </p:spPr>
      </p:pic>
      <p:sp>
        <p:nvSpPr>
          <p:cNvPr id="8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8314" y="484187"/>
            <a:ext cx="8207375" cy="466725"/>
          </a:xfrm>
        </p:spPr>
        <p:txBody>
          <a:bodyPr/>
          <a:lstStyle/>
          <a:p>
            <a:r>
              <a:rPr lang="fr-FR" dirty="0" err="1"/>
              <a:t>Devoteam</a:t>
            </a:r>
            <a:r>
              <a:rPr lang="fr-FR" dirty="0"/>
              <a:t>, acteur international, proche des clients africains</a:t>
            </a:r>
          </a:p>
        </p:txBody>
      </p:sp>
    </p:spTree>
    <p:extLst>
      <p:ext uri="{BB962C8B-B14F-4D97-AF65-F5344CB8AC3E}">
        <p14:creationId xmlns:p14="http://schemas.microsoft.com/office/powerpoint/2010/main" val="302115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8485E"/>
                </a:solidFill>
              </a:rPr>
              <a:t>Présentation du groupement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>
          <a:xfrm>
            <a:off x="465077" y="4760582"/>
            <a:ext cx="647303" cy="303609"/>
          </a:xfrm>
        </p:spPr>
        <p:txBody>
          <a:bodyPr/>
          <a:lstStyle/>
          <a:p>
            <a:fld id="{10C140CD-8AED-46FF-A9A2-77308F3F39AE}" type="slidenum">
              <a:rPr lang="en-GB" noProof="0" smtClean="0"/>
              <a:pPr/>
              <a:t>7</a:t>
            </a:fld>
            <a:endParaRPr lang="en-GB" noProof="0" dirty="0"/>
          </a:p>
        </p:txBody>
      </p:sp>
      <p:sp>
        <p:nvSpPr>
          <p:cNvPr id="23" name="Rogner un rectangle avec un coin diagonal 22"/>
          <p:cNvSpPr/>
          <p:nvPr/>
        </p:nvSpPr>
        <p:spPr>
          <a:xfrm>
            <a:off x="6321896" y="928676"/>
            <a:ext cx="914400" cy="3960440"/>
          </a:xfrm>
          <a:prstGeom prst="snip2DiagRect">
            <a:avLst/>
          </a:prstGeom>
          <a:solidFill>
            <a:srgbClr val="F8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6" name="Rogner un rectangle avec un coin diagonal 25"/>
          <p:cNvSpPr/>
          <p:nvPr/>
        </p:nvSpPr>
        <p:spPr>
          <a:xfrm>
            <a:off x="5169768" y="928676"/>
            <a:ext cx="914400" cy="3960440"/>
          </a:xfrm>
          <a:prstGeom prst="snip2DiagRect">
            <a:avLst/>
          </a:prstGeom>
          <a:solidFill>
            <a:srgbClr val="F8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7" name="Rogner un rectangle avec un coin diagonal 26"/>
          <p:cNvSpPr/>
          <p:nvPr/>
        </p:nvSpPr>
        <p:spPr>
          <a:xfrm>
            <a:off x="4014196" y="928676"/>
            <a:ext cx="914400" cy="3960440"/>
          </a:xfrm>
          <a:prstGeom prst="snip2DiagRect">
            <a:avLst/>
          </a:prstGeom>
          <a:solidFill>
            <a:srgbClr val="F8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8" name="Rogner un rectangle avec un coin diagonal 27"/>
          <p:cNvSpPr/>
          <p:nvPr/>
        </p:nvSpPr>
        <p:spPr>
          <a:xfrm>
            <a:off x="2843808" y="928676"/>
            <a:ext cx="914400" cy="3960440"/>
          </a:xfrm>
          <a:prstGeom prst="snip2DiagRect">
            <a:avLst/>
          </a:prstGeom>
          <a:solidFill>
            <a:srgbClr val="F848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29" name="Rectangle à coins arrondis 28"/>
          <p:cNvSpPr/>
          <p:nvPr/>
        </p:nvSpPr>
        <p:spPr>
          <a:xfrm>
            <a:off x="1043608" y="1526444"/>
            <a:ext cx="7056784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0" name="ZoneTexte 29"/>
          <p:cNvSpPr txBox="1"/>
          <p:nvPr/>
        </p:nvSpPr>
        <p:spPr>
          <a:xfrm>
            <a:off x="1105244" y="1814476"/>
            <a:ext cx="923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>
                <a:solidFill>
                  <a:srgbClr val="F8485E"/>
                </a:solidFill>
              </a:rPr>
              <a:t>Strategy</a:t>
            </a:r>
            <a:endParaRPr lang="fr-FR" sz="1200" b="1" dirty="0">
              <a:solidFill>
                <a:srgbClr val="F8485E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2824389" y="1584728"/>
            <a:ext cx="1508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Stratégie digitale</a:t>
            </a:r>
          </a:p>
        </p:txBody>
      </p:sp>
      <p:sp>
        <p:nvSpPr>
          <p:cNvPr id="32" name="Rectangle à coins arrondis 31"/>
          <p:cNvSpPr/>
          <p:nvPr/>
        </p:nvSpPr>
        <p:spPr>
          <a:xfrm>
            <a:off x="1043608" y="2678572"/>
            <a:ext cx="7056784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34" name="ZoneTexte 33"/>
          <p:cNvSpPr txBox="1"/>
          <p:nvPr/>
        </p:nvSpPr>
        <p:spPr>
          <a:xfrm>
            <a:off x="1105244" y="2966604"/>
            <a:ext cx="1521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rgbClr val="F8485E"/>
                </a:solidFill>
              </a:rPr>
              <a:t>Transformation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2805241" y="2817810"/>
            <a:ext cx="11673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Organisation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1043608" y="3830700"/>
            <a:ext cx="7056784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/>
          </a:p>
        </p:txBody>
      </p:sp>
      <p:sp>
        <p:nvSpPr>
          <p:cNvPr id="40" name="ZoneTexte 39"/>
          <p:cNvSpPr txBox="1"/>
          <p:nvPr/>
        </p:nvSpPr>
        <p:spPr>
          <a:xfrm>
            <a:off x="1105244" y="4118732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>
                <a:solidFill>
                  <a:srgbClr val="F8485E"/>
                </a:solidFill>
              </a:rPr>
              <a:t>Risk</a:t>
            </a:r>
            <a:endParaRPr lang="fr-FR" sz="1200" b="1" dirty="0">
              <a:solidFill>
                <a:srgbClr val="F8485E"/>
              </a:solidFill>
            </a:endParaRPr>
          </a:p>
        </p:txBody>
      </p:sp>
      <p:sp>
        <p:nvSpPr>
          <p:cNvPr id="41" name="ZoneTexte 40"/>
          <p:cNvSpPr txBox="1"/>
          <p:nvPr/>
        </p:nvSpPr>
        <p:spPr>
          <a:xfrm>
            <a:off x="2857488" y="3889380"/>
            <a:ext cx="514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SMSI</a:t>
            </a:r>
          </a:p>
        </p:txBody>
      </p:sp>
      <p:sp>
        <p:nvSpPr>
          <p:cNvPr id="42" name="ZoneTexte 41"/>
          <p:cNvSpPr txBox="1"/>
          <p:nvPr/>
        </p:nvSpPr>
        <p:spPr>
          <a:xfrm>
            <a:off x="2834838" y="1000684"/>
            <a:ext cx="8499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Finance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4049284" y="1000684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Public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5166181" y="1000684"/>
            <a:ext cx="906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Telecom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6305983" y="1000684"/>
            <a:ext cx="909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2824640" y="1941918"/>
            <a:ext cx="11176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Outsourcing</a:t>
            </a:r>
          </a:p>
        </p:txBody>
      </p:sp>
      <p:sp>
        <p:nvSpPr>
          <p:cNvPr id="47" name="ZoneTexte 46"/>
          <p:cNvSpPr txBox="1"/>
          <p:nvPr/>
        </p:nvSpPr>
        <p:spPr>
          <a:xfrm>
            <a:off x="4714876" y="1576748"/>
            <a:ext cx="1489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Stratégie produits</a:t>
            </a:r>
          </a:p>
        </p:txBody>
      </p:sp>
      <p:sp>
        <p:nvSpPr>
          <p:cNvPr id="48" name="ZoneTexte 47"/>
          <p:cNvSpPr txBox="1"/>
          <p:nvPr/>
        </p:nvSpPr>
        <p:spPr>
          <a:xfrm>
            <a:off x="6607653" y="194191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Marketing</a:t>
            </a:r>
          </a:p>
        </p:txBody>
      </p:sp>
      <p:sp>
        <p:nvSpPr>
          <p:cNvPr id="49" name="ZoneTexte 48"/>
          <p:cNvSpPr txBox="1"/>
          <p:nvPr/>
        </p:nvSpPr>
        <p:spPr>
          <a:xfrm>
            <a:off x="6588224" y="1584728"/>
            <a:ext cx="119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Business Plans</a:t>
            </a:r>
          </a:p>
        </p:txBody>
      </p:sp>
      <p:sp>
        <p:nvSpPr>
          <p:cNvPr id="50" name="ZoneTexte 49"/>
          <p:cNvSpPr txBox="1"/>
          <p:nvPr/>
        </p:nvSpPr>
        <p:spPr>
          <a:xfrm>
            <a:off x="4714876" y="1941918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E-</a:t>
            </a:r>
            <a:r>
              <a:rPr lang="fr-FR" sz="1200" dirty="0" err="1">
                <a:solidFill>
                  <a:srgbClr val="56555A"/>
                </a:solidFill>
                <a:latin typeface="Century Gothic" pitchFamily="34" charset="0"/>
              </a:rPr>
              <a:t>Government</a:t>
            </a:r>
            <a:endParaRPr lang="fr-FR" sz="1200" dirty="0">
              <a:solidFill>
                <a:srgbClr val="56555A"/>
              </a:solidFill>
              <a:latin typeface="Century Gothic" pitchFamily="34" charset="0"/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2795803" y="3111463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PMO</a:t>
            </a:r>
          </a:p>
        </p:txBody>
      </p:sp>
      <p:sp>
        <p:nvSpPr>
          <p:cNvPr id="52" name="ZoneTexte 51"/>
          <p:cNvSpPr txBox="1"/>
          <p:nvPr/>
        </p:nvSpPr>
        <p:spPr>
          <a:xfrm>
            <a:off x="4072773" y="2817810"/>
            <a:ext cx="21611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Conduite du changement</a:t>
            </a:r>
          </a:p>
        </p:txBody>
      </p:sp>
      <p:sp>
        <p:nvSpPr>
          <p:cNvPr id="53" name="ZoneTexte 52"/>
          <p:cNvSpPr txBox="1"/>
          <p:nvPr/>
        </p:nvSpPr>
        <p:spPr>
          <a:xfrm>
            <a:off x="6286512" y="306917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Schémas directeurs</a:t>
            </a:r>
          </a:p>
        </p:txBody>
      </p:sp>
      <p:sp>
        <p:nvSpPr>
          <p:cNvPr id="54" name="ZoneTexte 53"/>
          <p:cNvSpPr txBox="1"/>
          <p:nvPr/>
        </p:nvSpPr>
        <p:spPr>
          <a:xfrm>
            <a:off x="3347864" y="3084512"/>
            <a:ext cx="29177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Gestion de programmes  SI      Cloud</a:t>
            </a:r>
          </a:p>
        </p:txBody>
      </p:sp>
      <p:sp>
        <p:nvSpPr>
          <p:cNvPr id="55" name="ZoneTexte 54"/>
          <p:cNvSpPr txBox="1"/>
          <p:nvPr/>
        </p:nvSpPr>
        <p:spPr>
          <a:xfrm>
            <a:off x="6488341" y="2818224"/>
            <a:ext cx="1237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Gouvernance</a:t>
            </a:r>
          </a:p>
        </p:txBody>
      </p:sp>
      <p:sp>
        <p:nvSpPr>
          <p:cNvPr id="56" name="ZoneTexte 55"/>
          <p:cNvSpPr txBox="1"/>
          <p:nvPr/>
        </p:nvSpPr>
        <p:spPr>
          <a:xfrm>
            <a:off x="2826031" y="4227934"/>
            <a:ext cx="1818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Risques Opérationnels</a:t>
            </a:r>
          </a:p>
        </p:txBody>
      </p:sp>
      <p:sp>
        <p:nvSpPr>
          <p:cNvPr id="57" name="ZoneTexte 56"/>
          <p:cNvSpPr txBox="1"/>
          <p:nvPr/>
        </p:nvSpPr>
        <p:spPr>
          <a:xfrm>
            <a:off x="3969372" y="3889380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Plans de Continuité d’Activité</a:t>
            </a:r>
          </a:p>
        </p:txBody>
      </p:sp>
      <p:sp>
        <p:nvSpPr>
          <p:cNvPr id="58" name="ZoneTexte 57"/>
          <p:cNvSpPr txBox="1"/>
          <p:nvPr/>
        </p:nvSpPr>
        <p:spPr>
          <a:xfrm>
            <a:off x="6536832" y="3881004"/>
            <a:ext cx="12458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Sécurité des SI</a:t>
            </a:r>
          </a:p>
        </p:txBody>
      </p:sp>
      <p:sp>
        <p:nvSpPr>
          <p:cNvPr id="59" name="ZoneTexte 58"/>
          <p:cNvSpPr txBox="1"/>
          <p:nvPr/>
        </p:nvSpPr>
        <p:spPr>
          <a:xfrm>
            <a:off x="4961973" y="4227934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SMCA</a:t>
            </a:r>
          </a:p>
        </p:txBody>
      </p:sp>
      <p:sp>
        <p:nvSpPr>
          <p:cNvPr id="60" name="ZoneTexte 59"/>
          <p:cNvSpPr txBox="1"/>
          <p:nvPr/>
        </p:nvSpPr>
        <p:spPr>
          <a:xfrm>
            <a:off x="5799195" y="4227934"/>
            <a:ext cx="1970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>
                <a:solidFill>
                  <a:srgbClr val="56555A"/>
                </a:solidFill>
                <a:latin typeface="Century Gothic" pitchFamily="34" charset="0"/>
              </a:rPr>
              <a:t>Sécurité opérationnelle</a:t>
            </a:r>
          </a:p>
        </p:txBody>
      </p:sp>
      <p:sp>
        <p:nvSpPr>
          <p:cNvPr id="3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8314" y="484187"/>
            <a:ext cx="8207375" cy="466725"/>
          </a:xfrm>
        </p:spPr>
        <p:txBody>
          <a:bodyPr/>
          <a:lstStyle/>
          <a:p>
            <a:r>
              <a:rPr lang="fr-FR" dirty="0" err="1"/>
              <a:t>Devoteam</a:t>
            </a:r>
            <a:r>
              <a:rPr lang="fr-FR" dirty="0"/>
              <a:t>, notre offre, notre positionnement</a:t>
            </a:r>
          </a:p>
        </p:txBody>
      </p:sp>
    </p:spTree>
    <p:extLst>
      <p:ext uri="{BB962C8B-B14F-4D97-AF65-F5344CB8AC3E}">
        <p14:creationId xmlns:p14="http://schemas.microsoft.com/office/powerpoint/2010/main" val="3934756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F8485E"/>
                </a:solidFill>
              </a:rPr>
              <a:t>Présentation du groupement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8</a:t>
            </a:fld>
            <a:endParaRPr lang="en-GB" noProof="0" dirty="0"/>
          </a:p>
        </p:txBody>
      </p:sp>
      <p:grpSp>
        <p:nvGrpSpPr>
          <p:cNvPr id="5" name="Groupe 27"/>
          <p:cNvGrpSpPr/>
          <p:nvPr/>
        </p:nvGrpSpPr>
        <p:grpSpPr>
          <a:xfrm>
            <a:off x="667096" y="960180"/>
            <a:ext cx="7691118" cy="540000"/>
            <a:chOff x="552320" y="878618"/>
            <a:chExt cx="7691118" cy="540000"/>
          </a:xfrm>
        </p:grpSpPr>
        <p:cxnSp>
          <p:nvCxnSpPr>
            <p:cNvPr id="7" name="Connecteur droit 6"/>
            <p:cNvCxnSpPr/>
            <p:nvPr/>
          </p:nvCxnSpPr>
          <p:spPr>
            <a:xfrm>
              <a:off x="1046248" y="1147824"/>
              <a:ext cx="360000" cy="15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à coins arrondis 7"/>
            <p:cNvSpPr/>
            <p:nvPr/>
          </p:nvSpPr>
          <p:spPr>
            <a:xfrm>
              <a:off x="1403438" y="878618"/>
              <a:ext cx="6840000" cy="5400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72000" tIns="36000" rIns="72000" bIns="36000" rtlCol="0" anchor="ctr" anchorCtr="0">
              <a:normAutofit/>
            </a:bodyPr>
            <a:lstStyle/>
            <a:p>
              <a:pPr marL="103188" lvl="2"/>
              <a:r>
                <a:rPr lang="fr-FR" sz="1000" b="1" dirty="0">
                  <a:solidFill>
                    <a:schemeClr val="accent5">
                      <a:lumMod val="75000"/>
                    </a:schemeClr>
                  </a:solidFill>
                </a:rPr>
                <a:t>Appartenance à un Groupe international reconnu sur le marché du conseil </a:t>
              </a:r>
            </a:p>
          </p:txBody>
        </p:sp>
        <p:sp>
          <p:nvSpPr>
            <p:cNvPr id="9" name="Ellipse 8"/>
            <p:cNvSpPr/>
            <p:nvPr/>
          </p:nvSpPr>
          <p:spPr>
            <a:xfrm>
              <a:off x="552320" y="878618"/>
              <a:ext cx="540000" cy="540000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72000" tIns="36000" rIns="72000" bIns="36000" rtlCol="0" anchor="ctr" anchorCtr="0"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1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6" name="Groupe 26"/>
          <p:cNvGrpSpPr/>
          <p:nvPr/>
        </p:nvGrpSpPr>
        <p:grpSpPr>
          <a:xfrm>
            <a:off x="667096" y="1738122"/>
            <a:ext cx="7691118" cy="540000"/>
            <a:chOff x="552320" y="1812932"/>
            <a:chExt cx="7691118" cy="540000"/>
          </a:xfrm>
        </p:grpSpPr>
        <p:cxnSp>
          <p:nvCxnSpPr>
            <p:cNvPr id="11" name="Connecteur droit 10"/>
            <p:cNvCxnSpPr/>
            <p:nvPr/>
          </p:nvCxnSpPr>
          <p:spPr>
            <a:xfrm>
              <a:off x="1046248" y="2082138"/>
              <a:ext cx="360000" cy="15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à coins arrondis 11"/>
            <p:cNvSpPr/>
            <p:nvPr/>
          </p:nvSpPr>
          <p:spPr>
            <a:xfrm>
              <a:off x="1403438" y="1812932"/>
              <a:ext cx="6840000" cy="5400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72000" tIns="36000" rIns="72000" bIns="36000" rtlCol="0" anchor="ctr" anchorCtr="0">
              <a:normAutofit/>
            </a:bodyPr>
            <a:lstStyle/>
            <a:p>
              <a:pPr marL="95250" lvl="2">
                <a:spcBef>
                  <a:spcPts val="704"/>
                </a:spcBef>
                <a:buClr>
                  <a:schemeClr val="tx2"/>
                </a:buClr>
                <a:buSzPct val="100000"/>
              </a:pPr>
              <a:r>
                <a:rPr lang="fr-FR" sz="1000" b="1" dirty="0">
                  <a:solidFill>
                    <a:schemeClr val="accent5">
                      <a:lumMod val="75000"/>
                    </a:schemeClr>
                  </a:solidFill>
                </a:rPr>
                <a:t>Proximité régionale en Afrique du Nord à travers une équipe pluridisciplinaire de taille importante</a:t>
              </a:r>
            </a:p>
          </p:txBody>
        </p:sp>
        <p:sp>
          <p:nvSpPr>
            <p:cNvPr id="13" name="Ellipse 12"/>
            <p:cNvSpPr/>
            <p:nvPr/>
          </p:nvSpPr>
          <p:spPr>
            <a:xfrm>
              <a:off x="552320" y="1812932"/>
              <a:ext cx="540000" cy="540000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72000" tIns="36000" rIns="72000" bIns="36000" rtlCol="0" anchor="ctr" anchorCtr="0"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1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10" name="Groupe 28"/>
          <p:cNvGrpSpPr/>
          <p:nvPr/>
        </p:nvGrpSpPr>
        <p:grpSpPr>
          <a:xfrm>
            <a:off x="667096" y="2516064"/>
            <a:ext cx="7691118" cy="540000"/>
            <a:chOff x="552320" y="2741626"/>
            <a:chExt cx="7691118" cy="540000"/>
          </a:xfrm>
        </p:grpSpPr>
        <p:cxnSp>
          <p:nvCxnSpPr>
            <p:cNvPr id="15" name="Connecteur droit 14"/>
            <p:cNvCxnSpPr/>
            <p:nvPr/>
          </p:nvCxnSpPr>
          <p:spPr>
            <a:xfrm>
              <a:off x="1046248" y="3010832"/>
              <a:ext cx="360000" cy="15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à coins arrondis 15"/>
            <p:cNvSpPr/>
            <p:nvPr/>
          </p:nvSpPr>
          <p:spPr>
            <a:xfrm>
              <a:off x="1403438" y="2741626"/>
              <a:ext cx="6840000" cy="5400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72000" tIns="36000" rIns="72000" bIns="36000" rtlCol="0" anchor="ctr" anchorCtr="0">
              <a:normAutofit/>
            </a:bodyPr>
            <a:lstStyle/>
            <a:p>
              <a:pPr marL="95250" lvl="2">
                <a:spcBef>
                  <a:spcPts val="704"/>
                </a:spcBef>
                <a:buClr>
                  <a:schemeClr val="tx2"/>
                </a:buClr>
                <a:buSzPct val="100000"/>
              </a:pPr>
              <a:r>
                <a:rPr lang="fr-FR" sz="1000" b="1" dirty="0">
                  <a:solidFill>
                    <a:schemeClr val="accent5">
                      <a:lumMod val="75000"/>
                    </a:schemeClr>
                  </a:solidFill>
                </a:rPr>
                <a:t>Capacité d’accompagner nos champions régionaux dans leur croissance sur le marché africain</a:t>
              </a:r>
            </a:p>
          </p:txBody>
        </p:sp>
        <p:sp>
          <p:nvSpPr>
            <p:cNvPr id="17" name="Ellipse 16"/>
            <p:cNvSpPr/>
            <p:nvPr/>
          </p:nvSpPr>
          <p:spPr>
            <a:xfrm>
              <a:off x="552320" y="2741626"/>
              <a:ext cx="540000" cy="540000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72000" tIns="36000" rIns="72000" bIns="36000" rtlCol="0" anchor="ctr" anchorCtr="0"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1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4" name="Groupe 29"/>
          <p:cNvGrpSpPr/>
          <p:nvPr/>
        </p:nvGrpSpPr>
        <p:grpSpPr>
          <a:xfrm>
            <a:off x="667096" y="3294006"/>
            <a:ext cx="7691118" cy="540000"/>
            <a:chOff x="552320" y="3593262"/>
            <a:chExt cx="7691118" cy="540000"/>
          </a:xfrm>
        </p:grpSpPr>
        <p:cxnSp>
          <p:nvCxnSpPr>
            <p:cNvPr id="19" name="Connecteur droit 18"/>
            <p:cNvCxnSpPr/>
            <p:nvPr/>
          </p:nvCxnSpPr>
          <p:spPr>
            <a:xfrm>
              <a:off x="1046248" y="3862468"/>
              <a:ext cx="360000" cy="15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à coins arrondis 19"/>
            <p:cNvSpPr/>
            <p:nvPr/>
          </p:nvSpPr>
          <p:spPr>
            <a:xfrm>
              <a:off x="1403438" y="3593262"/>
              <a:ext cx="6840000" cy="5400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72000" tIns="36000" rIns="72000" bIns="36000" rtlCol="0" anchor="ctr" anchorCtr="0">
              <a:normAutofit/>
            </a:bodyPr>
            <a:lstStyle/>
            <a:p>
              <a:pPr marL="95250" lvl="2">
                <a:spcBef>
                  <a:spcPts val="704"/>
                </a:spcBef>
                <a:buClr>
                  <a:schemeClr val="tx2"/>
                </a:buClr>
                <a:buSzPct val="100000"/>
              </a:pPr>
              <a:r>
                <a:rPr lang="fr-FR" sz="1000" b="1" dirty="0">
                  <a:solidFill>
                    <a:schemeClr val="accent5">
                      <a:lumMod val="75000"/>
                    </a:schemeClr>
                  </a:solidFill>
                </a:rPr>
                <a:t>Maîtrise des aspects technologiques, économiques et humains liés à la transformation digitale mondiale</a:t>
              </a:r>
            </a:p>
          </p:txBody>
        </p:sp>
        <p:sp>
          <p:nvSpPr>
            <p:cNvPr id="21" name="Ellipse 20"/>
            <p:cNvSpPr/>
            <p:nvPr/>
          </p:nvSpPr>
          <p:spPr>
            <a:xfrm>
              <a:off x="552320" y="3593262"/>
              <a:ext cx="540000" cy="540000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72000" tIns="36000" rIns="72000" bIns="36000" rtlCol="0" anchor="ctr" anchorCtr="0"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fr-FR" sz="1000" b="1" i="0" u="none" strike="noStrike" kern="0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rPr>
                <a:t>4</a:t>
              </a:r>
            </a:p>
          </p:txBody>
        </p:sp>
      </p:grpSp>
      <p:grpSp>
        <p:nvGrpSpPr>
          <p:cNvPr id="18" name="Groupe 30"/>
          <p:cNvGrpSpPr/>
          <p:nvPr/>
        </p:nvGrpSpPr>
        <p:grpSpPr>
          <a:xfrm>
            <a:off x="667096" y="4071948"/>
            <a:ext cx="7691118" cy="540000"/>
            <a:chOff x="552320" y="4456138"/>
            <a:chExt cx="7691118" cy="540000"/>
          </a:xfrm>
        </p:grpSpPr>
        <p:cxnSp>
          <p:nvCxnSpPr>
            <p:cNvPr id="23" name="Connecteur droit 22"/>
            <p:cNvCxnSpPr/>
            <p:nvPr/>
          </p:nvCxnSpPr>
          <p:spPr>
            <a:xfrm>
              <a:off x="1046248" y="4725344"/>
              <a:ext cx="360000" cy="1588"/>
            </a:xfrm>
            <a:prstGeom prst="line">
              <a:avLst/>
            </a:prstGeom>
            <a:ln w="285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à coins arrondis 23"/>
            <p:cNvSpPr/>
            <p:nvPr/>
          </p:nvSpPr>
          <p:spPr>
            <a:xfrm>
              <a:off x="1403438" y="4456138"/>
              <a:ext cx="6840000" cy="54000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72000" tIns="36000" rIns="72000" bIns="36000" rtlCol="0" anchor="ctr" anchorCtr="0">
              <a:normAutofit/>
            </a:bodyPr>
            <a:lstStyle/>
            <a:p>
              <a:pPr marL="95250" lvl="2">
                <a:spcBef>
                  <a:spcPts val="704"/>
                </a:spcBef>
                <a:buClr>
                  <a:schemeClr val="tx2"/>
                </a:buClr>
                <a:buSzPct val="100000"/>
              </a:pPr>
              <a:r>
                <a:rPr lang="fr-FR" sz="1000" b="1" dirty="0">
                  <a:solidFill>
                    <a:schemeClr val="accent5">
                      <a:lumMod val="75000"/>
                    </a:schemeClr>
                  </a:solidFill>
                </a:rPr>
                <a:t>Références reconnues dans nos secteurs d’activités </a:t>
              </a:r>
            </a:p>
          </p:txBody>
        </p:sp>
        <p:sp>
          <p:nvSpPr>
            <p:cNvPr id="25" name="Ellipse 24"/>
            <p:cNvSpPr/>
            <p:nvPr/>
          </p:nvSpPr>
          <p:spPr>
            <a:xfrm>
              <a:off x="552320" y="4456138"/>
              <a:ext cx="540000" cy="540000"/>
            </a:xfrm>
            <a:prstGeom prst="ellipse">
              <a:avLst/>
            </a:prstGeom>
            <a:solidFill>
              <a:schemeClr val="tx2"/>
            </a:solidFill>
            <a:ln w="12700" cap="flat" cmpd="sng" algn="ctr">
              <a:solidFill>
                <a:schemeClr val="tx2"/>
              </a:solidFill>
              <a:prstDash val="solid"/>
            </a:ln>
            <a:effectLst/>
          </p:spPr>
          <p:txBody>
            <a:bodyPr lIns="72000" tIns="36000" rIns="72000" bIns="36000" rtlCol="0" anchor="ctr" anchorCtr="0">
              <a:normAutofit/>
            </a:bodyPr>
            <a:lstStyle/>
            <a:p>
              <a:pPr marL="0" marR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fr-FR" sz="1000" b="1" kern="0" dirty="0">
                  <a:solidFill>
                    <a:schemeClr val="bg1"/>
                  </a:solidFill>
                </a:rPr>
                <a:t>5</a:t>
              </a:r>
              <a:endParaRPr kumimoji="0" lang="fr-FR" sz="10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</p:grpSp>
      <p:sp>
        <p:nvSpPr>
          <p:cNvPr id="26" name="Espace réservé du texte 3"/>
          <p:cNvSpPr>
            <a:spLocks noGrp="1"/>
          </p:cNvSpPr>
          <p:nvPr>
            <p:ph type="body" sz="quarter" idx="13"/>
          </p:nvPr>
        </p:nvSpPr>
        <p:spPr>
          <a:xfrm>
            <a:off x="468314" y="484187"/>
            <a:ext cx="8207375" cy="466725"/>
          </a:xfrm>
        </p:spPr>
        <p:txBody>
          <a:bodyPr/>
          <a:lstStyle/>
          <a:p>
            <a:r>
              <a:rPr lang="fr-FR" dirty="0" err="1"/>
              <a:t>Devoteam</a:t>
            </a:r>
            <a:r>
              <a:rPr lang="fr-FR" dirty="0"/>
              <a:t>, nos atouts</a:t>
            </a:r>
          </a:p>
        </p:txBody>
      </p:sp>
    </p:spTree>
    <p:extLst>
      <p:ext uri="{BB962C8B-B14F-4D97-AF65-F5344CB8AC3E}">
        <p14:creationId xmlns:p14="http://schemas.microsoft.com/office/powerpoint/2010/main" val="3379250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C140CD-8AED-46FF-A9A2-77308F3F39AE}" type="slidenum">
              <a:rPr lang="en-GB" noProof="0" smtClean="0"/>
              <a:pPr/>
              <a:t>9</a:t>
            </a:fld>
            <a:endParaRPr lang="en-GB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fr-FR" sz="2400" dirty="0" smtClean="0"/>
              <a:t>1</a:t>
            </a:r>
          </a:p>
          <a:p>
            <a:r>
              <a:rPr lang="fr-FR" sz="2400" dirty="0" smtClean="0"/>
              <a:t>Contexte </a:t>
            </a:r>
            <a:r>
              <a:rPr lang="fr-FR" sz="2400" dirty="0"/>
              <a:t>et </a:t>
            </a:r>
            <a:r>
              <a:rPr lang="fr-FR" sz="2400" dirty="0" smtClean="0"/>
              <a:t>Objectifs 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2231897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nHpcbxlBES5sP7DnTARYw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.IcTu8rf0qLFn9atbtFY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rdAzsbrQ0eKGGpgIPU_j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r8NOA.zky1OX9qhIsU4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.IcTu8rf0qLFn9atbtFY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rdAzsbrQ0eKGGpgIPU_j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r8NOA.zky1OX9qhIsU4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.IcTu8rf0qLFn9atbtFY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rdAzsbrQ0eKGGpgIPU_j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r8NOA.zky1OX9qhIsU4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.IcTu8rf0qLFn9atbtFY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rdAzsbrQ0eKGGpgIPU_j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rdAzsbrQ0eKGGpgIPU_j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r8NOA.zky1OX9qhIsU4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.IcTu8rf0qLFn9atbtFY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W8o3nSxFAMSb5nvsjlLQB"/>
  <p:tag name="DVSHEQ" val="158932390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zI2hDFAmLU1W7ltbKQu7"/>
  <p:tag name="DVSHEQ" val="141250910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zLVhI5FRvpVwnGro1VtkoA"/>
  <p:tag name="DVSHEQ" val="161009741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9zI2hDFAmLU1W7ltbKQu7"/>
  <p:tag name="DVSHEQ" val="141250910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r8NOA.zky1OX9qhIsU4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.IcTu8rf0qLFn9atbtFYw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rdAzsbrQ0eKGGpgIPU_j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r8NOA.zky1OX9qhIsU4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.IcTu8rf0qLFn9atbtFY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rdAzsbrQ0eKGGpgIPU_j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rr8NOA.zky1OX9qhIsU4g"/>
</p:tagLst>
</file>

<file path=ppt/theme/theme1.xml><?xml version="1.0" encoding="utf-8"?>
<a:theme xmlns:a="http://schemas.openxmlformats.org/drawingml/2006/main" name="devoteam">
  <a:themeElements>
    <a:clrScheme name="Devoteam">
      <a:dk1>
        <a:srgbClr val="56555A"/>
      </a:dk1>
      <a:lt1>
        <a:srgbClr val="FFFFFF"/>
      </a:lt1>
      <a:dk2>
        <a:srgbClr val="F8485E"/>
      </a:dk2>
      <a:lt2>
        <a:srgbClr val="000000"/>
      </a:lt2>
      <a:accent1>
        <a:srgbClr val="0090FF"/>
      </a:accent1>
      <a:accent2>
        <a:srgbClr val="22D69B"/>
      </a:accent2>
      <a:accent3>
        <a:srgbClr val="8F18F5"/>
      </a:accent3>
      <a:accent4>
        <a:srgbClr val="FF3091"/>
      </a:accent4>
      <a:accent5>
        <a:srgbClr val="315B6D"/>
      </a:accent5>
      <a:accent6>
        <a:srgbClr val="D6EBE7"/>
      </a:accent6>
      <a:hlink>
        <a:srgbClr val="56555A"/>
      </a:hlink>
      <a:folHlink>
        <a:srgbClr val="56555A"/>
      </a:folHlink>
    </a:clrScheme>
    <a:fontScheme name="Verdan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/>
          </a:solidFill>
        </a:ln>
      </a:spPr>
      <a:bodyPr rtlCol="0" anchor="ctr"/>
      <a:lstStyle>
        <a:defPPr algn="ctr">
          <a:defRPr sz="12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BC786869-E606-4FF8-8E6D-54328EA26A43}" vid="{83756839-DF62-4DE6-A2C1-227E5FFB3333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devoteam_ppt_template</Template>
  <TotalTime>570</TotalTime>
  <Words>8216</Words>
  <Application>Microsoft Office PowerPoint</Application>
  <PresentationFormat>Affichage à l'écran (16:9)</PresentationFormat>
  <Paragraphs>1286</Paragraphs>
  <Slides>59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70" baseType="lpstr">
      <vt:lpstr>Arial</vt:lpstr>
      <vt:lpstr>Calibri</vt:lpstr>
      <vt:lpstr>Century Gothic</vt:lpstr>
      <vt:lpstr>Courier New</vt:lpstr>
      <vt:lpstr>Gulim</vt:lpstr>
      <vt:lpstr>PMingLiU</vt:lpstr>
      <vt:lpstr>Times New Roman</vt:lpstr>
      <vt:lpstr>Verdana</vt:lpstr>
      <vt:lpstr>Webdings</vt:lpstr>
      <vt:lpstr>Wingdings</vt:lpstr>
      <vt:lpstr>devoteam</vt:lpstr>
      <vt:lpstr>Offre Technique </vt:lpstr>
      <vt:lpstr>Préambule</vt:lpstr>
      <vt:lpstr>Sommaire</vt:lpstr>
      <vt:lpstr>Présentation PowerPoint</vt:lpstr>
      <vt:lpstr>Présentation du soumissionnaire</vt:lpstr>
      <vt:lpstr>Présentation du groupement</vt:lpstr>
      <vt:lpstr>Présentation du groupement</vt:lpstr>
      <vt:lpstr>Présentation du groupement</vt:lpstr>
      <vt:lpstr>Présentation PowerPoint</vt:lpstr>
      <vt:lpstr>Contexte et objectifs</vt:lpstr>
      <vt:lpstr>Présentation PowerPoint</vt:lpstr>
      <vt:lpstr>Nos Convictions</vt:lpstr>
      <vt:lpstr>Nos Convictions</vt:lpstr>
      <vt:lpstr>Nos Convictions</vt:lpstr>
      <vt:lpstr>Les atouts de notre offre</vt:lpstr>
      <vt:lpstr>Les atouts de notre offre </vt:lpstr>
      <vt:lpstr>Présentation PowerPoint</vt:lpstr>
      <vt:lpstr>Démarche projet </vt:lpstr>
      <vt:lpstr>Démarche projet </vt:lpstr>
      <vt:lpstr>Démarche projet </vt:lpstr>
      <vt:lpstr>Démarche projet </vt:lpstr>
      <vt:lpstr>Démarche projet </vt:lpstr>
      <vt:lpstr>Démarche méthodologique</vt:lpstr>
      <vt:lpstr>Démarche projet </vt:lpstr>
      <vt:lpstr>Démarche projet </vt:lpstr>
      <vt:lpstr>Présentation PowerPoint</vt:lpstr>
      <vt:lpstr>Modalités du projet</vt:lpstr>
      <vt:lpstr>Modalités du projet</vt:lpstr>
      <vt:lpstr>Modalités du projet</vt:lpstr>
      <vt:lpstr>Modalités du projet</vt:lpstr>
      <vt:lpstr>Présentation PowerPoint</vt:lpstr>
      <vt:lpstr>Équipe projet</vt:lpstr>
      <vt:lpstr>Nizar ALAYA, Chef de projet (1/2)</vt:lpstr>
      <vt:lpstr>Nizar ALAYA, Chef de projet (2/2)</vt:lpstr>
      <vt:lpstr>  Fares ALLOUCHE, Expert SI (1/2)</vt:lpstr>
      <vt:lpstr>  Fares ALLOUCHE, Expert SI (2/2) </vt:lpstr>
      <vt:lpstr>  Fadhel LAHZAMI, Expert en organisation et Gouvernance SI (1/5)</vt:lpstr>
      <vt:lpstr>  Fadhel LAHZAMI, Expert en organisation et Gouvernance SI (2/5) </vt:lpstr>
      <vt:lpstr>  Fadhel LAHZAMI, Expert en organisation et Gouvernance SI (3/5) </vt:lpstr>
      <vt:lpstr>  Fadhel LAHZAMI, Expert en organisation et Gouvernance SI (4/5) </vt:lpstr>
      <vt:lpstr>  Fadhel LAHZAMI, Expert en organisation et Gouvernance SI (5/5) </vt:lpstr>
      <vt:lpstr>Dhia Hachicha- Expert en Infrastructure informatique (1/2)</vt:lpstr>
      <vt:lpstr>Dhia Hachicha- Expert en Infrastructure informatique (2/2)</vt:lpstr>
      <vt:lpstr>Mohamed BEN MESSAOUD, Consultant SI (1/2)</vt:lpstr>
      <vt:lpstr>Mohamed BEN MESSAOUD, Consultant SI (2/2)</vt:lpstr>
      <vt:lpstr>Imen KALLEL, Consultante SI (1/2)</vt:lpstr>
      <vt:lpstr>Imen KALLEL, Consultante SI (2/2)</vt:lpstr>
      <vt:lpstr>Anis DAOUD, Consultant SI (1/4)</vt:lpstr>
      <vt:lpstr>Anis DAOUD, Consultant SI (2/4) </vt:lpstr>
      <vt:lpstr>Anis DAOUD, Consultant SI (3/4) </vt:lpstr>
      <vt:lpstr>Anis DAOUD, Consultant SI (4/4)</vt:lpstr>
      <vt:lpstr>Présentation PowerPoint</vt:lpstr>
      <vt:lpstr>Nos Références</vt:lpstr>
      <vt:lpstr>Nos Références</vt:lpstr>
      <vt:lpstr>Nos Références</vt:lpstr>
      <vt:lpstr>Nos Références</vt:lpstr>
      <vt:lpstr>Nos Références</vt:lpstr>
      <vt:lpstr>Nos Références</vt:lpstr>
      <vt:lpstr>Nos Références </vt:lpstr>
    </vt:vector>
  </TitlesOfParts>
  <Manager>devoteam</Manager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on one or 2 lines and sometimes more</dc:title>
  <dc:subject>devoteam</dc:subject>
  <dc:creator>pc</dc:creator>
  <cp:lastModifiedBy>pc</cp:lastModifiedBy>
  <cp:revision>122</cp:revision>
  <dcterms:created xsi:type="dcterms:W3CDTF">2016-10-17T13:50:40Z</dcterms:created>
  <dcterms:modified xsi:type="dcterms:W3CDTF">2016-10-18T11:03:13Z</dcterms:modified>
</cp:coreProperties>
</file>