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7559675" cy="106918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pYB44hMBRKyLQqihfL3zEN4Ws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regular.fntdata"/><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LibreFranklin-italic.fntdata"/><Relationship Id="rId6" Type="http://schemas.openxmlformats.org/officeDocument/2006/relationships/notesMaster" Target="notesMasters/notesMaster1.xml"/><Relationship Id="rId18" Type="http://schemas.openxmlformats.org/officeDocument/2006/relationships/font" Target="fonts/LibreFranklin-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1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6"/>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2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7"/>
          <p:cNvSpPr txBox="1"/>
          <p:nvPr>
            <p:ph idx="2"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0" name="Google Shape;60;p27"/>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61" name="Google Shape;61;p27"/>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1" name="Shape 71"/>
        <p:cNvGrpSpPr/>
        <p:nvPr/>
      </p:nvGrpSpPr>
      <p:grpSpPr>
        <a:xfrm>
          <a:off x="0" y="0"/>
          <a:ext cx="0" cy="0"/>
          <a:chOff x="0" y="0"/>
          <a:chExt cx="0" cy="0"/>
        </a:xfrm>
      </p:grpSpPr>
      <p:sp>
        <p:nvSpPr>
          <p:cNvPr id="72" name="Google Shape;72;p2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4" name="Shape 74"/>
        <p:cNvGrpSpPr/>
        <p:nvPr/>
      </p:nvGrpSpPr>
      <p:grpSpPr>
        <a:xfrm>
          <a:off x="0" y="0"/>
          <a:ext cx="0" cy="0"/>
          <a:chOff x="0" y="0"/>
          <a:chExt cx="0" cy="0"/>
        </a:xfrm>
      </p:grpSpPr>
      <p:sp>
        <p:nvSpPr>
          <p:cNvPr id="75" name="Google Shape;75;p2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7" name="Shape 77"/>
        <p:cNvGrpSpPr/>
        <p:nvPr/>
      </p:nvGrpSpPr>
      <p:grpSpPr>
        <a:xfrm>
          <a:off x="0" y="0"/>
          <a:ext cx="0" cy="0"/>
          <a:chOff x="0" y="0"/>
          <a:chExt cx="0" cy="0"/>
        </a:xfrm>
      </p:grpSpPr>
      <p:sp>
        <p:nvSpPr>
          <p:cNvPr id="78" name="Google Shape;78;p3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 type="body"/>
          </p:nvPr>
        </p:nvSpPr>
        <p:spPr>
          <a:xfrm>
            <a:off x="60948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30"/>
          <p:cNvSpPr txBox="1"/>
          <p:nvPr>
            <p:ph idx="2" type="body"/>
          </p:nvPr>
        </p:nvSpPr>
        <p:spPr>
          <a:xfrm>
            <a:off x="623196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31"/>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3" name="Shape 83"/>
        <p:cNvGrpSpPr/>
        <p:nvPr/>
      </p:nvGrpSpPr>
      <p:grpSpPr>
        <a:xfrm>
          <a:off x="0" y="0"/>
          <a:ext cx="0" cy="0"/>
          <a:chOff x="0" y="0"/>
          <a:chExt cx="0" cy="0"/>
        </a:xfrm>
      </p:grpSpPr>
      <p:sp>
        <p:nvSpPr>
          <p:cNvPr id="84" name="Google Shape;84;p32"/>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33"/>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3"/>
          <p:cNvSpPr txBox="1"/>
          <p:nvPr>
            <p:ph idx="2"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3"/>
          <p:cNvSpPr txBox="1"/>
          <p:nvPr>
            <p:ph idx="3" type="body"/>
          </p:nvPr>
        </p:nvSpPr>
        <p:spPr>
          <a:xfrm>
            <a:off x="623196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3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 type="body"/>
          </p:nvPr>
        </p:nvSpPr>
        <p:spPr>
          <a:xfrm>
            <a:off x="609480" y="1604520"/>
            <a:ext cx="535428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4"/>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4"/>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3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5"/>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35"/>
          <p:cNvSpPr txBox="1"/>
          <p:nvPr>
            <p:ph idx="3"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3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 type="body"/>
          </p:nvPr>
        </p:nvSpPr>
        <p:spPr>
          <a:xfrm>
            <a:off x="609480" y="160452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6"/>
          <p:cNvSpPr txBox="1"/>
          <p:nvPr>
            <p:ph idx="2" type="body"/>
          </p:nvPr>
        </p:nvSpPr>
        <p:spPr>
          <a:xfrm>
            <a:off x="609480" y="3682080"/>
            <a:ext cx="1097244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4" name="Shape 104"/>
        <p:cNvGrpSpPr/>
        <p:nvPr/>
      </p:nvGrpSpPr>
      <p:grpSpPr>
        <a:xfrm>
          <a:off x="0" y="0"/>
          <a:ext cx="0" cy="0"/>
          <a:chOff x="0" y="0"/>
          <a:chExt cx="0" cy="0"/>
        </a:xfrm>
      </p:grpSpPr>
      <p:sp>
        <p:nvSpPr>
          <p:cNvPr id="105" name="Google Shape;105;p3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 type="body"/>
          </p:nvPr>
        </p:nvSpPr>
        <p:spPr>
          <a:xfrm>
            <a:off x="60948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37"/>
          <p:cNvSpPr txBox="1"/>
          <p:nvPr>
            <p:ph idx="2" type="body"/>
          </p:nvPr>
        </p:nvSpPr>
        <p:spPr>
          <a:xfrm>
            <a:off x="6231960" y="160452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7"/>
          <p:cNvSpPr txBox="1"/>
          <p:nvPr>
            <p:ph idx="3" type="body"/>
          </p:nvPr>
        </p:nvSpPr>
        <p:spPr>
          <a:xfrm>
            <a:off x="623196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7"/>
          <p:cNvSpPr txBox="1"/>
          <p:nvPr>
            <p:ph idx="4" type="body"/>
          </p:nvPr>
        </p:nvSpPr>
        <p:spPr>
          <a:xfrm>
            <a:off x="609480" y="3682080"/>
            <a:ext cx="5354280" cy="189684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3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8"/>
          <p:cNvSpPr txBox="1"/>
          <p:nvPr>
            <p:ph idx="1"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38"/>
          <p:cNvSpPr txBox="1"/>
          <p:nvPr>
            <p:ph idx="2" type="body"/>
          </p:nvPr>
        </p:nvSpPr>
        <p:spPr>
          <a:xfrm>
            <a:off x="609480" y="1604520"/>
            <a:ext cx="10972440" cy="39769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14" name="Google Shape;114;p38"/>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115" name="Google Shape;115;p38"/>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1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9" name="Shape 129"/>
        <p:cNvGrpSpPr/>
        <p:nvPr/>
      </p:nvGrpSpPr>
      <p:grpSpPr>
        <a:xfrm>
          <a:off x="0" y="0"/>
          <a:ext cx="0" cy="0"/>
          <a:chOff x="0" y="0"/>
          <a:chExt cx="0" cy="0"/>
        </a:xfrm>
      </p:grpSpPr>
      <p:sp>
        <p:nvSpPr>
          <p:cNvPr id="130" name="Google Shape;130;p4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 type="subTitle"/>
          </p:nvPr>
        </p:nvSpPr>
        <p:spPr>
          <a:xfrm>
            <a:off x="609480" y="1604520"/>
            <a:ext cx="10972440" cy="397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2" name="Shape 132"/>
        <p:cNvGrpSpPr/>
        <p:nvPr/>
      </p:nvGrpSpPr>
      <p:grpSpPr>
        <a:xfrm>
          <a:off x="0" y="0"/>
          <a:ext cx="0" cy="0"/>
          <a:chOff x="0" y="0"/>
          <a:chExt cx="0" cy="0"/>
        </a:xfrm>
      </p:grpSpPr>
      <p:sp>
        <p:nvSpPr>
          <p:cNvPr id="133" name="Google Shape;133;p41"/>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5" name="Shape 135"/>
        <p:cNvGrpSpPr/>
        <p:nvPr/>
      </p:nvGrpSpPr>
      <p:grpSpPr>
        <a:xfrm>
          <a:off x="0" y="0"/>
          <a:ext cx="0" cy="0"/>
          <a:chOff x="0" y="0"/>
          <a:chExt cx="0" cy="0"/>
        </a:xfrm>
      </p:grpSpPr>
      <p:sp>
        <p:nvSpPr>
          <p:cNvPr id="136" name="Google Shape;136;p4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2"/>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42"/>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1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9" name="Shape 139"/>
        <p:cNvGrpSpPr/>
        <p:nvPr/>
      </p:nvGrpSpPr>
      <p:grpSpPr>
        <a:xfrm>
          <a:off x="0" y="0"/>
          <a:ext cx="0" cy="0"/>
          <a:chOff x="0" y="0"/>
          <a:chExt cx="0" cy="0"/>
        </a:xfrm>
      </p:grpSpPr>
      <p:sp>
        <p:nvSpPr>
          <p:cNvPr id="140" name="Google Shape;140;p43"/>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1" name="Shape 141"/>
        <p:cNvGrpSpPr/>
        <p:nvPr/>
      </p:nvGrpSpPr>
      <p:grpSpPr>
        <a:xfrm>
          <a:off x="0" y="0"/>
          <a:ext cx="0" cy="0"/>
          <a:chOff x="0" y="0"/>
          <a:chExt cx="0" cy="0"/>
        </a:xfrm>
      </p:grpSpPr>
      <p:sp>
        <p:nvSpPr>
          <p:cNvPr id="142" name="Google Shape;142;p4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44"/>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4"/>
          <p:cNvSpPr txBox="1"/>
          <p:nvPr>
            <p:ph idx="3"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45"/>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5"/>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4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5"/>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1" name="Shape 151"/>
        <p:cNvGrpSpPr/>
        <p:nvPr/>
      </p:nvGrpSpPr>
      <p:grpSpPr>
        <a:xfrm>
          <a:off x="0" y="0"/>
          <a:ext cx="0" cy="0"/>
          <a:chOff x="0" y="0"/>
          <a:chExt cx="0" cy="0"/>
        </a:xfrm>
      </p:grpSpPr>
      <p:sp>
        <p:nvSpPr>
          <p:cNvPr id="152" name="Google Shape;152;p46"/>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4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6"/>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6" name="Shape 156"/>
        <p:cNvGrpSpPr/>
        <p:nvPr/>
      </p:nvGrpSpPr>
      <p:grpSpPr>
        <a:xfrm>
          <a:off x="0" y="0"/>
          <a:ext cx="0" cy="0"/>
          <a:chOff x="0" y="0"/>
          <a:chExt cx="0" cy="0"/>
        </a:xfrm>
      </p:grpSpPr>
      <p:sp>
        <p:nvSpPr>
          <p:cNvPr id="157" name="Google Shape;157;p47"/>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7"/>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7"/>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0" name="Shape 160"/>
        <p:cNvGrpSpPr/>
        <p:nvPr/>
      </p:nvGrpSpPr>
      <p:grpSpPr>
        <a:xfrm>
          <a:off x="0" y="0"/>
          <a:ext cx="0" cy="0"/>
          <a:chOff x="0" y="0"/>
          <a:chExt cx="0" cy="0"/>
        </a:xfrm>
      </p:grpSpPr>
      <p:sp>
        <p:nvSpPr>
          <p:cNvPr id="161" name="Google Shape;161;p48"/>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8"/>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6" name="Shape 166"/>
        <p:cNvGrpSpPr/>
        <p:nvPr/>
      </p:nvGrpSpPr>
      <p:grpSpPr>
        <a:xfrm>
          <a:off x="0" y="0"/>
          <a:ext cx="0" cy="0"/>
          <a:chOff x="0" y="0"/>
          <a:chExt cx="0" cy="0"/>
        </a:xfrm>
      </p:grpSpPr>
      <p:sp>
        <p:nvSpPr>
          <p:cNvPr id="167" name="Google Shape;167;p4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9"/>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9"/>
          <p:cNvSpPr txBox="1"/>
          <p:nvPr>
            <p:ph idx="2"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70" name="Google Shape;170;p49"/>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pic>
        <p:nvPicPr>
          <p:cNvPr id="171" name="Google Shape;171;p49"/>
          <p:cNvPicPr preferRelativeResize="0"/>
          <p:nvPr/>
        </p:nvPicPr>
        <p:blipFill rotWithShape="1">
          <a:blip r:embed="rId2">
            <a:alphaModFix/>
          </a:blip>
          <a:srcRect b="0" l="0" r="0" t="0"/>
          <a:stretch/>
        </p:blipFill>
        <p:spPr>
          <a:xfrm>
            <a:off x="3603240" y="1604160"/>
            <a:ext cx="4984200" cy="39769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19"/>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9"/>
          <p:cNvSpPr txBox="1"/>
          <p:nvPr>
            <p:ph idx="2"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1"/>
          <p:cNvSpPr txBox="1"/>
          <p:nvPr>
            <p:ph idx="1" type="subTitle"/>
          </p:nvPr>
        </p:nvSpPr>
        <p:spPr>
          <a:xfrm>
            <a:off x="576000" y="729720"/>
            <a:ext cx="11029320" cy="274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2"/>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3" type="body"/>
          </p:nvPr>
        </p:nvSpPr>
        <p:spPr>
          <a:xfrm>
            <a:off x="623196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3"/>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609480" y="1604520"/>
            <a:ext cx="5354280" cy="39769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4"/>
          <p:cNvSpPr txBox="1"/>
          <p:nvPr>
            <p:ph type="title"/>
          </p:nvPr>
        </p:nvSpPr>
        <p:spPr>
          <a:xfrm>
            <a:off x="576000" y="729720"/>
            <a:ext cx="11029320" cy="591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1"/>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1"/>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10" name="Google Shape;10;p11"/>
          <p:cNvSpPr/>
          <p:nvPr/>
        </p:nvSpPr>
        <p:spPr>
          <a:xfrm>
            <a:off x="446400" y="3085920"/>
            <a:ext cx="11298600" cy="333792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txBox="1"/>
          <p:nvPr>
            <p:ph type="title"/>
          </p:nvPr>
        </p:nvSpPr>
        <p:spPr>
          <a:xfrm>
            <a:off x="581040" y="1020600"/>
            <a:ext cx="10993320" cy="14745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1"/>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1"/>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1"/>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1pPr>
            <a:lvl2pPr indent="0" lvl="1"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2pPr>
            <a:lvl3pPr indent="0" lvl="2"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3pPr>
            <a:lvl4pPr indent="0" lvl="3"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4pPr>
            <a:lvl5pPr indent="0" lvl="4"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5pPr>
            <a:lvl6pPr indent="0" lvl="5"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6pPr>
            <a:lvl7pPr indent="0" lvl="6"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7pPr>
            <a:lvl8pPr indent="0" lvl="7"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8pPr>
            <a:lvl9pPr indent="0" lvl="8"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5" name="Google Shape;15;p11"/>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3"/>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67" name="Google Shape;67;p13"/>
          <p:cNvSpPr txBox="1"/>
          <p:nvPr>
            <p:ph type="title"/>
          </p:nvPr>
        </p:nvSpPr>
        <p:spPr>
          <a:xfrm>
            <a:off x="581040" y="702000"/>
            <a:ext cx="11029320" cy="5299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3"/>
          <p:cNvSpPr txBox="1"/>
          <p:nvPr>
            <p:ph idx="1" type="body"/>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3"/>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15"/>
          <p:cNvSpPr/>
          <p:nvPr/>
        </p:nvSpPr>
        <p:spPr>
          <a:xfrm>
            <a:off x="446400" y="457200"/>
            <a:ext cx="3702960" cy="94680"/>
          </a:xfrm>
          <a:prstGeom prst="rect">
            <a:avLst/>
          </a:prstGeom>
          <a:solidFill>
            <a:srgbClr val="465359"/>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042040" y="453600"/>
            <a:ext cx="3702960" cy="98280"/>
          </a:xfrm>
          <a:prstGeom prst="rect">
            <a:avLst/>
          </a:prstGeom>
          <a:solidFill>
            <a:srgbClr val="969FA7"/>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4241880" y="457200"/>
            <a:ext cx="3702960" cy="91080"/>
          </a:xfrm>
          <a:prstGeom prst="rect">
            <a:avLst/>
          </a:prstGeom>
          <a:solidFill>
            <a:schemeClr val="accent1"/>
          </a:solidFill>
          <a:ln>
            <a:noFill/>
          </a:ln>
          <a:effectLst>
            <a:outerShdw blurRad="38100" rotWithShape="0" dir="5400000" dist="25400">
              <a:srgbClr val="000000">
                <a:alpha val="5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5"/>
          <p:cNvPicPr preferRelativeResize="0"/>
          <p:nvPr/>
        </p:nvPicPr>
        <p:blipFill rotWithShape="1">
          <a:blip r:embed="rId1">
            <a:alphaModFix/>
          </a:blip>
          <a:srcRect b="0" l="0" r="0" t="0"/>
          <a:stretch/>
        </p:blipFill>
        <p:spPr>
          <a:xfrm>
            <a:off x="10485000" y="6437880"/>
            <a:ext cx="1125360" cy="364680"/>
          </a:xfrm>
          <a:prstGeom prst="rect">
            <a:avLst/>
          </a:prstGeom>
          <a:noFill/>
          <a:ln>
            <a:noFill/>
          </a:ln>
        </p:spPr>
      </p:pic>
      <p:sp>
        <p:nvSpPr>
          <p:cNvPr id="121" name="Google Shape;121;p15"/>
          <p:cNvSpPr txBox="1"/>
          <p:nvPr>
            <p:ph type="title"/>
          </p:nvPr>
        </p:nvSpPr>
        <p:spPr>
          <a:xfrm>
            <a:off x="576000" y="729720"/>
            <a:ext cx="11029320" cy="591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15"/>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15"/>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15"/>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1pPr>
            <a:lvl2pPr indent="0" lvl="1"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2pPr>
            <a:lvl3pPr indent="0" lvl="2"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3pPr>
            <a:lvl4pPr indent="0" lvl="3"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4pPr>
            <a:lvl5pPr indent="0" lvl="4"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5pPr>
            <a:lvl6pPr indent="0" lvl="5"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6pPr>
            <a:lvl7pPr indent="0" lvl="6"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7pPr>
            <a:lvl8pPr indent="0" lvl="7"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8pPr>
            <a:lvl9pPr indent="0" lvl="8" marL="0" marR="0" rtl="0" algn="r">
              <a:lnSpc>
                <a:spcPct val="100000"/>
              </a:lnSpc>
              <a:spcBef>
                <a:spcPts val="0"/>
              </a:spcBef>
              <a:buNone/>
              <a:defRPr b="0" i="0" sz="900" u="none" cap="none"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25" name="Google Shape;125;p15"/>
          <p:cNvSpPr txBox="1"/>
          <p:nvPr>
            <p:ph idx="1" type="body"/>
          </p:nvPr>
        </p:nvSpPr>
        <p:spPr>
          <a:xfrm>
            <a:off x="609480" y="1604520"/>
            <a:ext cx="10972440" cy="3976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nist.gov/cyberframework" TargetMode="External"/><Relationship Id="rId4" Type="http://schemas.openxmlformats.org/officeDocument/2006/relationships/hyperlink" Target="https://www.cisa.gov/shields-up" TargetMode="External"/><Relationship Id="rId5"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txBox="1"/>
          <p:nvPr/>
        </p:nvSpPr>
        <p:spPr>
          <a:xfrm>
            <a:off x="1359000" y="1821600"/>
            <a:ext cx="9143640" cy="977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1" lang="en-US" sz="3600">
                <a:solidFill>
                  <a:srgbClr val="1CADE4"/>
                </a:solidFill>
              </a:rPr>
              <a:t>KEYLOGGER</a:t>
            </a:r>
            <a:endParaRPr b="0" i="0" sz="1800" u="none" cap="none" strike="noStrike">
              <a:solidFill>
                <a:srgbClr val="000000"/>
              </a:solidFill>
              <a:latin typeface="Libre Franklin"/>
              <a:ea typeface="Libre Franklin"/>
              <a:cs typeface="Libre Franklin"/>
              <a:sym typeface="Libre Franklin"/>
            </a:endParaRPr>
          </a:p>
        </p:txBody>
      </p:sp>
      <p:sp>
        <p:nvSpPr>
          <p:cNvPr id="177" name="Google Shape;177;p1"/>
          <p:cNvSpPr/>
          <p:nvPr/>
        </p:nvSpPr>
        <p:spPr>
          <a:xfrm>
            <a:off x="-329760" y="1034280"/>
            <a:ext cx="12726360" cy="5792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200" u="none" cap="none" strike="noStrike">
                <a:solidFill>
                  <a:srgbClr val="1482AC"/>
                </a:solidFill>
                <a:latin typeface="Arial"/>
                <a:ea typeface="Arial"/>
                <a:cs typeface="Arial"/>
                <a:sym typeface="Arial"/>
              </a:rPr>
              <a:t>CAPSTONE PROJECT</a:t>
            </a:r>
            <a:endParaRPr b="0" i="0" sz="1800" u="none" cap="none" strike="noStrike">
              <a:solidFill>
                <a:srgbClr val="000000"/>
              </a:solidFill>
              <a:latin typeface="Arial"/>
              <a:ea typeface="Arial"/>
              <a:cs typeface="Arial"/>
              <a:sym typeface="Arial"/>
            </a:endParaRPr>
          </a:p>
        </p:txBody>
      </p:sp>
      <p:sp>
        <p:nvSpPr>
          <p:cNvPr id="178" name="Google Shape;178;p1"/>
          <p:cNvSpPr/>
          <p:nvPr/>
        </p:nvSpPr>
        <p:spPr>
          <a:xfrm>
            <a:off x="3117600" y="4586400"/>
            <a:ext cx="7979760" cy="1311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1482AC"/>
                </a:solidFill>
                <a:latin typeface="Arial"/>
                <a:ea typeface="Arial"/>
                <a:cs typeface="Arial"/>
                <a:sym typeface="Arial"/>
              </a:rPr>
              <a:t>Presented By:</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Student Name- </a:t>
            </a:r>
            <a:r>
              <a:rPr b="1" lang="en-US" sz="2000">
                <a:solidFill>
                  <a:srgbClr val="1482AC"/>
                </a:solidFill>
              </a:rPr>
              <a:t>Abiraami R</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College Name-A.V.C College of Engineering</a:t>
            </a:r>
            <a:endParaRPr b="0" i="0" sz="1800" u="none" cap="none" strike="noStrike">
              <a:solidFill>
                <a:srgbClr val="000000"/>
              </a:solidFill>
              <a:latin typeface="Arial"/>
              <a:ea typeface="Arial"/>
              <a:cs typeface="Arial"/>
              <a:sym typeface="Arial"/>
            </a:endParaRPr>
          </a:p>
          <a:p>
            <a:pPr indent="-456840" lvl="0" marL="457200" marR="0" rtl="0" algn="l">
              <a:lnSpc>
                <a:spcPct val="100000"/>
              </a:lnSpc>
              <a:spcBef>
                <a:spcPts val="0"/>
              </a:spcBef>
              <a:spcAft>
                <a:spcPts val="0"/>
              </a:spcAft>
              <a:buClr>
                <a:srgbClr val="1482AC"/>
              </a:buClr>
              <a:buSzPts val="2000"/>
              <a:buFont typeface="Noto Sans Symbols"/>
              <a:buAutoNum type="arabicPeriod"/>
            </a:pPr>
            <a:r>
              <a:rPr b="1" i="0" lang="en-US" sz="2000" u="none" cap="none" strike="noStrike">
                <a:solidFill>
                  <a:srgbClr val="1482AC"/>
                </a:solidFill>
                <a:latin typeface="Arial"/>
                <a:ea typeface="Arial"/>
                <a:cs typeface="Arial"/>
                <a:sym typeface="Arial"/>
              </a:rPr>
              <a:t>Department- CSE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nvSpPr>
        <p:spPr>
          <a:xfrm>
            <a:off x="1463040" y="2766240"/>
            <a:ext cx="9298440" cy="132516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1" i="0" lang="en-US" sz="2800" u="none" cap="none" strike="noStrike">
                <a:solidFill>
                  <a:srgbClr val="002060"/>
                </a:solidFill>
                <a:latin typeface="Arial"/>
                <a:ea typeface="Arial"/>
                <a:cs typeface="Arial"/>
                <a:sym typeface="Arial"/>
              </a:rPr>
              <a:t>THANK YOU</a:t>
            </a:r>
            <a:endParaRPr b="0" i="0" sz="18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nvSpPr>
        <p:spPr>
          <a:xfrm>
            <a:off x="849600" y="558360"/>
            <a:ext cx="10515240" cy="132516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rgbClr val="002060"/>
                </a:solidFill>
                <a:latin typeface="Arial"/>
                <a:ea typeface="Arial"/>
                <a:cs typeface="Arial"/>
                <a:sym typeface="Arial"/>
              </a:rPr>
              <a:t>OUTLINE</a:t>
            </a:r>
            <a:endParaRPr b="0" i="0" sz="1800" u="none" cap="none" strike="noStrike">
              <a:solidFill>
                <a:srgbClr val="000000"/>
              </a:solidFill>
              <a:latin typeface="Libre Franklin"/>
              <a:ea typeface="Libre Franklin"/>
              <a:cs typeface="Libre Franklin"/>
              <a:sym typeface="Libre Franklin"/>
            </a:endParaRPr>
          </a:p>
        </p:txBody>
      </p:sp>
      <p:sp>
        <p:nvSpPr>
          <p:cNvPr id="184" name="Google Shape;184;p2"/>
          <p:cNvSpPr txBox="1"/>
          <p:nvPr/>
        </p:nvSpPr>
        <p:spPr>
          <a:xfrm>
            <a:off x="838080" y="1618920"/>
            <a:ext cx="11018520" cy="5238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404040"/>
                </a:solidFill>
                <a:latin typeface="Arial"/>
                <a:ea typeface="Arial"/>
                <a:cs typeface="Arial"/>
                <a:sym typeface="Arial"/>
              </a:rPr>
              <a: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Problem Statement </a:t>
            </a:r>
            <a:r>
              <a:rPr b="0" i="0" lang="en-US" sz="2000" u="none" cap="none" strike="noStrike">
                <a:solidFill>
                  <a:srgbClr val="404040"/>
                </a:solidFill>
                <a:latin typeface="Arial"/>
                <a:ea typeface="Arial"/>
                <a:cs typeface="Arial"/>
                <a:sym typeface="Arial"/>
              </a:rPr>
              <a:t>(Should not include solution)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Proposed System/Solution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System Development Approach </a:t>
            </a:r>
            <a:r>
              <a:rPr b="0" i="0" lang="en-US" sz="2000" u="none" cap="none" strike="noStrike">
                <a:solidFill>
                  <a:srgbClr val="404040"/>
                </a:solidFill>
                <a:latin typeface="Arial"/>
                <a:ea typeface="Arial"/>
                <a:cs typeface="Arial"/>
                <a:sym typeface="Arial"/>
              </a:rPr>
              <a:t>(Technology Used)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Algorithm &amp; Deployment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Result (Output Image)</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Conclusion</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840"/>
              <a:buFont typeface="Noto Sans Symbols"/>
              <a:buChar char="◼"/>
            </a:pPr>
            <a:r>
              <a:rPr b="1" i="0" lang="en-US" sz="2000" u="none" cap="none" strike="noStrike">
                <a:solidFill>
                  <a:srgbClr val="404040"/>
                </a:solidFill>
                <a:latin typeface="Arial"/>
                <a:ea typeface="Arial"/>
                <a:cs typeface="Arial"/>
                <a:sym typeface="Arial"/>
              </a:rPr>
              <a:t>References</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PROBLEM STATEMENT</a:t>
            </a:r>
            <a:endParaRPr b="0" i="0" sz="1800" u="none" cap="none" strike="noStrike">
              <a:solidFill>
                <a:srgbClr val="000000"/>
              </a:solidFill>
              <a:latin typeface="Libre Franklin"/>
              <a:ea typeface="Libre Franklin"/>
              <a:cs typeface="Libre Franklin"/>
              <a:sym typeface="Libre Franklin"/>
            </a:endParaRPr>
          </a:p>
        </p:txBody>
      </p:sp>
      <p:sp>
        <p:nvSpPr>
          <p:cNvPr id="190" name="Google Shape;190;p3"/>
          <p:cNvSpPr txBox="1"/>
          <p:nvPr/>
        </p:nvSpPr>
        <p:spPr>
          <a:xfrm>
            <a:off x="452520" y="1237680"/>
            <a:ext cx="11029320" cy="467280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1" i="0" lang="en-US" sz="2400" u="none" cap="none" strike="noStrike">
                <a:solidFill>
                  <a:srgbClr val="0E5772"/>
                </a:solidFill>
                <a:latin typeface="Libre Franklin"/>
                <a:ea typeface="Libre Franklin"/>
                <a:cs typeface="Libre Franklin"/>
                <a:sym typeface="Libre Franklin"/>
              </a:rPr>
              <a:t> Project problem statement for keylogger Problem Statement</a:t>
            </a:r>
            <a:r>
              <a:rPr b="0" i="0" lang="en-US" sz="2400" u="none" cap="none" strike="noStrike">
                <a:solidFill>
                  <a:srgbClr val="0E5772"/>
                </a:solidFill>
                <a:latin typeface="Libre Franklin"/>
                <a:ea typeface="Libre Franklin"/>
                <a:cs typeface="Libre Franklin"/>
                <a:sym typeface="Libre Franklin"/>
              </a:rPr>
              <a:t>:</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0E5772"/>
                </a:solidFill>
                <a:latin typeface="Libre Franklin"/>
                <a:ea typeface="Libre Franklin"/>
                <a:cs typeface="Libre Franklin"/>
                <a:sym typeface="Libre Franklin"/>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b="0" i="0" lang="en-US" sz="2400" u="none" cap="none" strike="noStrike">
                <a:solidFill>
                  <a:srgbClr val="0E5772"/>
                </a:solidFill>
                <a:latin typeface="Libre Franklin"/>
                <a:ea typeface="Libre Franklin"/>
                <a:cs typeface="Libre Franklin"/>
                <a:sym typeface="Libre Franklin"/>
              </a:rPr>
            </a:br>
            <a:r>
              <a:rPr b="0" i="0" lang="en-US" sz="2400" u="none" cap="none" strike="noStrike">
                <a:solidFill>
                  <a:srgbClr val="0E5772"/>
                </a:solidFill>
                <a:latin typeface="Libre Franklin"/>
                <a:ea typeface="Libre Franklin"/>
                <a:cs typeface="Libre Franklin"/>
                <a:sym typeface="Libre Franklin"/>
              </a:rPr>
              <a:t>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PROPOSED SOLUTION</a:t>
            </a:r>
            <a:endParaRPr b="0" i="0" sz="1800" u="none" cap="none" strike="noStrike">
              <a:solidFill>
                <a:srgbClr val="000000"/>
              </a:solidFill>
              <a:latin typeface="Libre Franklin"/>
              <a:ea typeface="Libre Franklin"/>
              <a:cs typeface="Libre Franklin"/>
              <a:sym typeface="Libre Franklin"/>
            </a:endParaRPr>
          </a:p>
        </p:txBody>
      </p:sp>
      <p:sp>
        <p:nvSpPr>
          <p:cNvPr id="196" name="Google Shape;196;p4"/>
          <p:cNvSpPr txBox="1"/>
          <p:nvPr/>
        </p:nvSpPr>
        <p:spPr>
          <a:xfrm>
            <a:off x="441720" y="1796040"/>
            <a:ext cx="11613240" cy="485496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10000"/>
              </a:lnSpc>
              <a:spcBef>
                <a:spcPts val="0"/>
              </a:spcBef>
              <a:spcAft>
                <a:spcPts val="0"/>
              </a:spcAft>
              <a:buClr>
                <a:srgbClr val="1CADE4"/>
              </a:buClr>
              <a:buSzPts val="1104"/>
              <a:buFont typeface="Noto Sans Symbols"/>
              <a:buChar char="◼"/>
            </a:pPr>
            <a:r>
              <a:rPr b="0" i="0" lang="en-US" sz="1200" u="none" cap="none" strike="noStrike">
                <a:solidFill>
                  <a:srgbClr val="404040"/>
                </a:solidFill>
                <a:latin typeface="Libre Franklin"/>
                <a:ea typeface="Libre Franklin"/>
                <a:cs typeface="Libre Franklin"/>
                <a:sym typeface="Libre Franklin"/>
              </a:rPr>
              <a:t>Keyloggers are malicious software that can be a serious threat. Here are some proposed solutions to protect yourself from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Prevention: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Anti-virus and Anti-malware software:</a:t>
            </a:r>
            <a:r>
              <a:rPr b="0" i="0" lang="en-US" sz="1200" u="none" cap="none" strike="noStrike">
                <a:solidFill>
                  <a:srgbClr val="404040"/>
                </a:solidFill>
                <a:latin typeface="Libre Franklin"/>
                <a:ea typeface="Libre Franklin"/>
                <a:cs typeface="Libre Franklin"/>
                <a:sym typeface="Libre Franklin"/>
              </a:rPr>
              <a:t> Install and keep up-to-date reputable antivirus and anti-malware software that can detect and remove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Be cautious with downloads and attachments:</a:t>
            </a:r>
            <a:r>
              <a:rPr b="0" i="0" lang="en-US" sz="1200" u="none" cap="none" strike="noStrike">
                <a:solidFill>
                  <a:srgbClr val="404040"/>
                </a:solidFill>
                <a:latin typeface="Libre Franklin"/>
                <a:ea typeface="Libre Franklin"/>
                <a:cs typeface="Libre Franklin"/>
                <a:sym typeface="Libre Franklin"/>
              </a:rPr>
              <a:t> Only download files and open attachments from trusted sources. Be wary of clicking on links in emails, even if they appear to be from someone you know..</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Detection: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System behavior changes:</a:t>
            </a:r>
            <a:r>
              <a:rPr b="0" i="0" lang="en-US" sz="1200" u="none" cap="none" strike="noStrike">
                <a:solidFill>
                  <a:srgbClr val="404040"/>
                </a:solidFill>
                <a:latin typeface="Libre Franklin"/>
                <a:ea typeface="Libre Franklin"/>
                <a:cs typeface="Libre Franklin"/>
                <a:sym typeface="Libre Franklin"/>
              </a:rPr>
              <a:t> Unusual slowdowns, new programs running in the background, or unexplained browser activity can be signs of a keylogger infection.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Anti-keylogging software:</a:t>
            </a:r>
            <a:r>
              <a:rPr b="0" i="0" lang="en-US" sz="1200" u="none" cap="none" strike="noStrike">
                <a:solidFill>
                  <a:srgbClr val="404040"/>
                </a:solidFill>
                <a:latin typeface="Libre Franklin"/>
                <a:ea typeface="Libre Franklin"/>
                <a:cs typeface="Libre Franklin"/>
                <a:sym typeface="Libre Franklin"/>
              </a:rPr>
              <a:t> There are specific anti-keylogging programs that can detect and block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Regular security scans:</a:t>
            </a:r>
            <a:r>
              <a:rPr b="0" i="0" lang="en-US" sz="1200" u="none" cap="none" strike="noStrike">
                <a:solidFill>
                  <a:srgbClr val="404040"/>
                </a:solidFill>
                <a:latin typeface="Libre Franklin"/>
                <a:ea typeface="Libre Franklin"/>
                <a:cs typeface="Libre Franklin"/>
                <a:sym typeface="Libre Franklin"/>
              </a:rPr>
              <a:t> Regularly scan your system with your antivirus and anti-malware software to detect any potential threats.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Recovery:</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Boot into Safe Mode:</a:t>
            </a:r>
            <a:r>
              <a:rPr b="0" i="0" lang="en-US" sz="1200" u="none" cap="none" strike="noStrike">
                <a:solidFill>
                  <a:srgbClr val="404040"/>
                </a:solidFill>
                <a:latin typeface="Libre Franklin"/>
                <a:ea typeface="Libre Franklin"/>
                <a:cs typeface="Libre Franklin"/>
                <a:sym typeface="Libre Franklin"/>
              </a:rPr>
              <a:t> If you suspect a keylogger infection, boot your computer into Safe Mode. This will only load the essential programs needed to run your system, making it easier to identify and remove the keylogger.</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Security software scan:</a:t>
            </a:r>
            <a:r>
              <a:rPr b="0" i="0" lang="en-US" sz="1200" u="none" cap="none" strike="noStrike">
                <a:solidFill>
                  <a:srgbClr val="404040"/>
                </a:solidFill>
                <a:latin typeface="Libre Franklin"/>
                <a:ea typeface="Libre Franklin"/>
                <a:cs typeface="Libre Franklin"/>
                <a:sym typeface="Libre Franklin"/>
              </a:rPr>
              <a:t> Run a full scan with your antivirus and anti-malware software in Safe Mode.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Change passwords:</a:t>
            </a:r>
            <a:r>
              <a:rPr b="0" i="0" lang="en-US" sz="1200" u="none" cap="none" strike="noStrike">
                <a:solidFill>
                  <a:srgbClr val="404040"/>
                </a:solidFill>
                <a:latin typeface="Libre Franklin"/>
                <a:ea typeface="Libre Franklin"/>
                <a:cs typeface="Libre Franklin"/>
                <a:sym typeface="Libre Franklin"/>
              </a:rPr>
              <a:t> Once you've removed the keylogger, change all your passwords for online accounts, especially financial accounts and email.</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Additional Tips: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Be mindful of public computers:</a:t>
            </a:r>
            <a:r>
              <a:rPr b="0" i="0" lang="en-US" sz="1200" u="none" cap="none" strike="noStrike">
                <a:solidFill>
                  <a:srgbClr val="404040"/>
                </a:solidFill>
                <a:latin typeface="Libre Franklin"/>
                <a:ea typeface="Libre Franklin"/>
                <a:cs typeface="Libre Franklin"/>
                <a:sym typeface="Libre Franklin"/>
              </a:rPr>
              <a:t> Avoid entering sensitive information on public computers, as they may be infected with keyloggers.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104"/>
              <a:buFont typeface="Noto Sans Symbols"/>
              <a:buChar char="◼"/>
            </a:pPr>
            <a:r>
              <a:rPr b="1" i="0" lang="en-US" sz="1200" u="none" cap="none" strike="noStrike">
                <a:solidFill>
                  <a:srgbClr val="404040"/>
                </a:solidFill>
                <a:latin typeface="Libre Franklin"/>
                <a:ea typeface="Libre Franklin"/>
                <a:cs typeface="Libre Franklin"/>
                <a:sym typeface="Libre Franklin"/>
              </a:rPr>
              <a:t>Keep your software updated:</a:t>
            </a:r>
            <a:r>
              <a:rPr b="0" i="0" lang="en-US" sz="1200" u="none" cap="none" strike="noStrike">
                <a:solidFill>
                  <a:srgbClr val="404040"/>
                </a:solidFill>
                <a:latin typeface="Libre Franklin"/>
                <a:ea typeface="Libre Franklin"/>
                <a:cs typeface="Libre Franklin"/>
                <a:sym typeface="Libre Franklin"/>
              </a:rPr>
              <a:t> Always update your operating system, applications, and web browser to the latest versions to patch security vulnerabilities that keyloggers might exploit.</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
          <p:cNvSpPr txBox="1"/>
          <p:nvPr/>
        </p:nvSpPr>
        <p:spPr>
          <a:xfrm>
            <a:off x="581040" y="6624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SYSTEM  APPROACH</a:t>
            </a:r>
            <a:endParaRPr b="0" i="0" sz="1800" u="none" cap="none" strike="noStrike">
              <a:solidFill>
                <a:srgbClr val="000000"/>
              </a:solidFill>
              <a:latin typeface="Libre Franklin"/>
              <a:ea typeface="Libre Franklin"/>
              <a:cs typeface="Libre Franklin"/>
              <a:sym typeface="Libre Franklin"/>
            </a:endParaRPr>
          </a:p>
        </p:txBody>
      </p:sp>
      <p:sp>
        <p:nvSpPr>
          <p:cNvPr id="202" name="Google Shape;202;p5"/>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0F0F0F"/>
                </a:solidFill>
                <a:latin typeface="Libre Franklin"/>
                <a:ea typeface="Libre Franklin"/>
                <a:cs typeface="Libre Franklin"/>
                <a:sym typeface="Libre Franklin"/>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System requirements:</a:t>
            </a:r>
            <a:r>
              <a:rPr b="1" i="0" lang="en-US" sz="1800" u="none" cap="none" strike="noStrike">
                <a:solidFill>
                  <a:srgbClr val="404040"/>
                </a:solidFill>
                <a:latin typeface="Libre Franklin"/>
                <a:ea typeface="Libre Franklin"/>
                <a:cs typeface="Libre Franklin"/>
                <a:sym typeface="Libre Franklin"/>
              </a:rPr>
              <a:t>100 МВ free disk space. Pentium II processor or higher. 512 MB RAM.</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Library required to build the model:</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F0F0F"/>
                </a:solidFill>
                <a:latin typeface="Libre Franklin"/>
                <a:ea typeface="Libre Franklin"/>
                <a:cs typeface="Libre Franklin"/>
                <a:sym typeface="Libre Franklin"/>
              </a:rPr>
              <a:t> </a:t>
            </a:r>
            <a:r>
              <a:rPr b="1" i="0" lang="en-US" sz="1800" u="none" cap="none" strike="noStrike">
                <a:solidFill>
                  <a:srgbClr val="404040"/>
                </a:solidFill>
                <a:latin typeface="Libre Franklin"/>
                <a:ea typeface="Libre Franklin"/>
                <a:cs typeface="Libre Franklin"/>
                <a:sym typeface="Libre Franklin"/>
              </a:rPr>
              <a:t> </a:t>
            </a:r>
            <a:r>
              <a:rPr b="1" i="0" lang="en-US" sz="1800" u="none" cap="none" strike="noStrike">
                <a:solidFill>
                  <a:srgbClr val="000000"/>
                </a:solidFill>
                <a:latin typeface="Libre Franklin"/>
                <a:ea typeface="Libre Franklin"/>
                <a:cs typeface="Libre Franklin"/>
                <a:sym typeface="Libre Franklin"/>
              </a:rPr>
              <a:t>pynput</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404040"/>
                </a:solidFill>
                <a:latin typeface="Libre Franklin"/>
                <a:ea typeface="Libre Franklin"/>
                <a:cs typeface="Libre Franklin"/>
                <a:sym typeface="Libre Franklin"/>
              </a:rPr>
              <a:t>  </a:t>
            </a:r>
            <a:r>
              <a:rPr b="1" i="0" lang="en-US" sz="1800" u="none" cap="none" strike="noStrike">
                <a:solidFill>
                  <a:srgbClr val="000000"/>
                </a:solidFill>
                <a:latin typeface="Libre Franklin"/>
                <a:ea typeface="Libre Franklin"/>
                <a:cs typeface="Libre Franklin"/>
                <a:sym typeface="Libre Franklin"/>
              </a:rPr>
              <a:t>mSpy</a:t>
            </a:r>
            <a:r>
              <a:rPr b="0" i="0" lang="en-US" sz="1800" u="none" cap="none" strike="noStrike">
                <a:solidFill>
                  <a:srgbClr val="000000"/>
                </a:solidFill>
                <a:latin typeface="Libre Franklin"/>
                <a:ea typeface="Libre Franklin"/>
                <a:cs typeface="Libre Franklin"/>
                <a:sym typeface="Libre Franklin"/>
              </a:rPr>
              <a:t> </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00000"/>
                </a:solidFill>
                <a:latin typeface="Libre Franklin"/>
                <a:ea typeface="Libre Franklin"/>
                <a:cs typeface="Libre Franklin"/>
                <a:sym typeface="Libre Franklin"/>
              </a:rPr>
              <a:t> Tkinter</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Clr>
                <a:srgbClr val="1CADE4"/>
              </a:buClr>
              <a:buSzPts val="1656"/>
              <a:buFont typeface="Noto Sans Symbols"/>
              <a:buChar char="◼"/>
            </a:pPr>
            <a:r>
              <a:rPr b="1" i="0" lang="en-US" sz="1800" u="none" cap="none" strike="noStrike">
                <a:solidFill>
                  <a:srgbClr val="000000"/>
                </a:solidFill>
                <a:latin typeface="Libre Franklin"/>
                <a:ea typeface="Libre Franklin"/>
                <a:cs typeface="Libre Franklin"/>
                <a:sym typeface="Libre Franklin"/>
              </a:rPr>
              <a:t> jsonlib</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ALGORITHM &amp; DEPLOYMENT</a:t>
            </a:r>
            <a:endParaRPr b="0" i="0" sz="1800" u="none" cap="none" strike="noStrike">
              <a:solidFill>
                <a:srgbClr val="000000"/>
              </a:solidFill>
              <a:latin typeface="Libre Franklin"/>
              <a:ea typeface="Libre Franklin"/>
              <a:cs typeface="Libre Franklin"/>
              <a:sym typeface="Libre Franklin"/>
            </a:endParaRPr>
          </a:p>
        </p:txBody>
      </p:sp>
      <p:sp>
        <p:nvSpPr>
          <p:cNvPr id="208" name="Google Shape;208;p6"/>
          <p:cNvSpPr txBox="1"/>
          <p:nvPr/>
        </p:nvSpPr>
        <p:spPr>
          <a:xfrm>
            <a:off x="581040" y="2013840"/>
            <a:ext cx="11029320" cy="536616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00000"/>
              </a:lnSpc>
              <a:spcBef>
                <a:spcPts val="0"/>
              </a:spcBef>
              <a:spcAft>
                <a:spcPts val="0"/>
              </a:spcAft>
              <a:buNone/>
            </a:pPr>
            <a:r>
              <a:rPr b="1" i="0" lang="en-US" sz="1700" u="none" cap="none" strike="noStrike">
                <a:solidFill>
                  <a:srgbClr val="404040"/>
                </a:solidFill>
                <a:latin typeface="Libre Franklin"/>
                <a:ea typeface="Libre Franklin"/>
                <a:cs typeface="Libre Franklin"/>
                <a:sym typeface="Libre Franklin"/>
              </a:rPr>
              <a:t> </a:t>
            </a:r>
            <a:r>
              <a:rPr b="1" i="0" lang="en-US" sz="2000" u="none" cap="none" strike="noStrike">
                <a:solidFill>
                  <a:srgbClr val="404040"/>
                </a:solidFill>
                <a:latin typeface="Libre Franklin"/>
                <a:ea typeface="Libre Franklin"/>
                <a:cs typeface="Libre Franklin"/>
                <a:sym typeface="Libre Franklin"/>
              </a:rPr>
              <a:t>Step 1: Install the Required Library</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Ensure that you have the keyboard library installed in your Python environment. Open your command prompt or terminal and execute the following command</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2: Importing the Necessary Libraries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Begin by importing the keyboard library at the beginning of your Python script. This library will enable us to work with keyboard inputs. Insert the following line of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3: Define the Log File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Specify the name and location of the log file where the keystrokes will be saved. In this example, we’ll use ‘keystrokes.txt’ as the file name. Feel free to modify it as desired. Add the following line of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4: Create the Key Press Event Function</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Define a function that will handle the key press events. This function will be called whenever a key is pressed.</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2100" u="none" cap="none" strike="noStrike">
                <a:solidFill>
                  <a:srgbClr val="404040"/>
                </a:solidFill>
                <a:latin typeface="Libre Franklin"/>
                <a:ea typeface="Libre Franklin"/>
                <a:cs typeface="Libre Franklin"/>
                <a:sym typeface="Libre Franklin"/>
              </a:rPr>
              <a:t>Step 5: Register the Key Press Event</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Register the ‘on_key_press’ function to be called whenever a key is pressed. This will enable our code to capture the keystrokes. Add the following line: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keyboard.on_press(on_key_press)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00000"/>
              </a:lnSpc>
              <a:spcBef>
                <a:spcPts val="0"/>
              </a:spcBef>
              <a:spcAft>
                <a:spcPts val="0"/>
              </a:spcAft>
              <a:buNone/>
            </a:pPr>
            <a:r>
              <a:rPr b="1" i="0" lang="en-US" sz="1900" u="none" cap="none" strike="noStrike">
                <a:solidFill>
                  <a:srgbClr val="404040"/>
                </a:solidFill>
                <a:latin typeface="Libre Franklin"/>
                <a:ea typeface="Libre Franklin"/>
                <a:cs typeface="Libre Franklin"/>
                <a:sym typeface="Libre Franklin"/>
              </a:rPr>
              <a:t>Step 6: Run the Code</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1564"/>
              <a:buFont typeface="Noto Sans Symbols"/>
              <a:buChar char="◼"/>
            </a:pPr>
            <a:r>
              <a:rPr b="0" i="0" lang="en-US" sz="1700" u="none" cap="none" strike="noStrike">
                <a:solidFill>
                  <a:srgbClr val="404040"/>
                </a:solidFill>
                <a:latin typeface="Libre Franklin"/>
                <a:ea typeface="Libre Franklin"/>
                <a:cs typeface="Libre Franklin"/>
                <a:sym typeface="Libre Franklin"/>
              </a:rPr>
              <a:t>Save your Python script with a ‘.py’ extension (e.g., ‘keylogger.py’). Open your command prompt or terminal, navigate to the directory where the script is located, and execute the command:</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1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RESULT</a:t>
            </a:r>
            <a:endParaRPr b="0" i="0" sz="1800" u="none" cap="none" strike="noStrike">
              <a:solidFill>
                <a:srgbClr val="000000"/>
              </a:solidFill>
              <a:latin typeface="Libre Franklin"/>
              <a:ea typeface="Libre Franklin"/>
              <a:cs typeface="Libre Franklin"/>
              <a:sym typeface="Libre Franklin"/>
            </a:endParaRPr>
          </a:p>
        </p:txBody>
      </p:sp>
      <p:pic>
        <p:nvPicPr>
          <p:cNvPr id="214" name="Google Shape;214;p7"/>
          <p:cNvPicPr preferRelativeResize="0"/>
          <p:nvPr/>
        </p:nvPicPr>
        <p:blipFill rotWithShape="1">
          <a:blip r:embed="rId3">
            <a:alphaModFix/>
          </a:blip>
          <a:srcRect b="0" l="0" r="0" t="0"/>
          <a:stretch/>
        </p:blipFill>
        <p:spPr>
          <a:xfrm>
            <a:off x="1496160" y="1385640"/>
            <a:ext cx="8834040" cy="494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CONCLUSION</a:t>
            </a:r>
            <a:endParaRPr b="0" i="0" sz="1800" u="none" cap="none" strike="noStrike">
              <a:solidFill>
                <a:srgbClr val="000000"/>
              </a:solidFill>
              <a:latin typeface="Libre Franklin"/>
              <a:ea typeface="Libre Franklin"/>
              <a:cs typeface="Libre Franklin"/>
              <a:sym typeface="Libre Franklin"/>
            </a:endParaRPr>
          </a:p>
        </p:txBody>
      </p:sp>
      <p:sp>
        <p:nvSpPr>
          <p:cNvPr id="220" name="Google Shape;220;p8"/>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304920" lvl="0" marL="305280" marR="0" rtl="0" algn="l">
              <a:lnSpc>
                <a:spcPct val="100000"/>
              </a:lnSpc>
              <a:spcBef>
                <a:spcPts val="0"/>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nvSpPr>
        <p:spPr>
          <a:xfrm>
            <a:off x="581040" y="702000"/>
            <a:ext cx="11029320" cy="52992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1CADE4"/>
                </a:solidFill>
                <a:latin typeface="Arial"/>
                <a:ea typeface="Arial"/>
                <a:cs typeface="Arial"/>
                <a:sym typeface="Arial"/>
              </a:rPr>
              <a:t>REFERENCES</a:t>
            </a:r>
            <a:endParaRPr b="0" i="0" sz="1800" u="none" cap="none" strike="noStrike">
              <a:solidFill>
                <a:srgbClr val="000000"/>
              </a:solidFill>
              <a:latin typeface="Libre Franklin"/>
              <a:ea typeface="Libre Franklin"/>
              <a:cs typeface="Libre Franklin"/>
              <a:sym typeface="Libre Franklin"/>
            </a:endParaRPr>
          </a:p>
        </p:txBody>
      </p:sp>
      <p:sp>
        <p:nvSpPr>
          <p:cNvPr id="226" name="Google Shape;226;p9"/>
          <p:cNvSpPr txBox="1"/>
          <p:nvPr/>
        </p:nvSpPr>
        <p:spPr>
          <a:xfrm>
            <a:off x="581040" y="1302120"/>
            <a:ext cx="11029320" cy="4672800"/>
          </a:xfrm>
          <a:prstGeom prst="rect">
            <a:avLst/>
          </a:prstGeom>
          <a:noFill/>
          <a:ln>
            <a:noFill/>
          </a:ln>
        </p:spPr>
        <p:txBody>
          <a:bodyPr anchorCtr="0" anchor="ctr" bIns="45700" lIns="91425" spcFirstLastPara="1" rIns="91425" wrap="square" tIns="45700">
            <a:noAutofit/>
          </a:bodyPr>
          <a:lstStyle/>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 Here are some general references on online security that you can consult for more details:</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National Institute of Standards and Technology (NIST) Cybersecurity Framework: </a:t>
            </a:r>
            <a:r>
              <a:rPr b="0" i="0" lang="en-US" sz="2400" u="sng" cap="none" strike="noStrike">
                <a:solidFill>
                  <a:srgbClr val="96DE37"/>
                </a:solidFill>
                <a:latin typeface="Libre Franklin"/>
                <a:ea typeface="Libre Franklin"/>
                <a:cs typeface="Libre Franklin"/>
                <a:sym typeface="Libre Franklin"/>
                <a:hlinkClick r:id="rId3">
                  <a:extLst>
                    <a:ext uri="{A12FA001-AC4F-418D-AE19-62706E023703}">
                      <ahyp:hlinkClr val="tx"/>
                    </a:ext>
                  </a:extLst>
                </a:hlinkClick>
              </a:rPr>
              <a:t>https://www.nist.gov/cyberframework</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Cybersecurity &amp; Infrastructure Security Agency (CISA) Shields Up program: </a:t>
            </a:r>
            <a:r>
              <a:rPr b="0" i="0" lang="en-US" sz="2400" u="sng" cap="none" strike="noStrike">
                <a:solidFill>
                  <a:srgbClr val="96DE37"/>
                </a:solidFill>
                <a:latin typeface="Libre Franklin"/>
                <a:ea typeface="Libre Franklin"/>
                <a:cs typeface="Libre Franklin"/>
                <a:sym typeface="Libre Franklin"/>
                <a:hlinkClick r:id="rId4">
                  <a:extLst>
                    <a:ext uri="{A12FA001-AC4F-418D-AE19-62706E023703}">
                      <ahyp:hlinkClr val="tx"/>
                    </a:ext>
                  </a:extLst>
                </a:hlinkClick>
              </a:rPr>
              <a:t>https://www.cisa.gov/shields-up</a:t>
            </a:r>
            <a:endParaRPr b="0" i="0" sz="1700" u="none" cap="none" strike="noStrike">
              <a:solidFill>
                <a:srgbClr val="404040"/>
              </a:solidFill>
              <a:latin typeface="Libre Franklin"/>
              <a:ea typeface="Libre Franklin"/>
              <a:cs typeface="Libre Franklin"/>
              <a:sym typeface="Libre Franklin"/>
            </a:endParaRPr>
          </a:p>
          <a:p>
            <a:pPr indent="-305640" lvl="0" marL="306000" marR="0" rtl="0" algn="l">
              <a:lnSpc>
                <a:spcPct val="110000"/>
              </a:lnSpc>
              <a:spcBef>
                <a:spcPts val="0"/>
              </a:spcBef>
              <a:spcAft>
                <a:spcPts val="0"/>
              </a:spcAft>
              <a:buClr>
                <a:srgbClr val="1CADE4"/>
              </a:buClr>
              <a:buSzPts val="2208"/>
              <a:buFont typeface="Noto Sans Symbols"/>
              <a:buChar char="◼"/>
            </a:pPr>
            <a:r>
              <a:rPr b="0" i="0" lang="en-US" sz="2400" u="none" cap="none" strike="noStrike">
                <a:solidFill>
                  <a:srgbClr val="404040"/>
                </a:solidFill>
                <a:latin typeface="Libre Franklin"/>
                <a:ea typeface="Libre Franklin"/>
                <a:cs typeface="Libre Franklin"/>
                <a:sym typeface="Libre Franklin"/>
              </a:rPr>
              <a:t>Kaspersky Lab - What is Keystroke Logging and Keyloggers?: </a:t>
            </a:r>
            <a:r>
              <a:rPr b="0" i="0" lang="en-US" sz="2400" u="sng" cap="none" strike="noStrike">
                <a:solidFill>
                  <a:srgbClr val="96DE37"/>
                </a:solidFill>
                <a:latin typeface="Libre Franklin"/>
                <a:ea typeface="Libre Franklin"/>
                <a:cs typeface="Libre Franklin"/>
                <a:sym typeface="Libre Franklin"/>
                <a:hlinkClick r:id="rId5">
                  <a:extLst>
                    <a:ext uri="{A12FA001-AC4F-418D-AE19-62706E023703}">
                      <ahyp:hlinkClr val="tx"/>
                    </a:ext>
                  </a:extLst>
                </a:hlinkClick>
              </a:rPr>
              <a:t>https://www.kaspersky.com/resource-center/definitions/keylogger</a:t>
            </a:r>
            <a:endParaRPr b="0" i="0" sz="1700" u="none" cap="none" strike="noStrike">
              <a:solidFill>
                <a:srgbClr val="404040"/>
              </a:solidFill>
              <a:latin typeface="Libre Franklin"/>
              <a:ea typeface="Libre Franklin"/>
              <a:cs typeface="Libre Franklin"/>
              <a:sym typeface="Libre Franklin"/>
            </a:endParaRPr>
          </a:p>
          <a:p>
            <a:pPr indent="-304920" lvl="0" marL="305280" marR="0" rtl="0" algn="l">
              <a:lnSpc>
                <a:spcPct val="100000"/>
              </a:lnSpc>
              <a:spcBef>
                <a:spcPts val="0"/>
              </a:spcBef>
              <a:spcAft>
                <a:spcPts val="0"/>
              </a:spcAft>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