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9C2"/>
    <a:srgbClr val="00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ED3AC3-FCD0-4FE8-9585-0DB4C23C3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316BF-20D0-4847-9DB8-CA00AE484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26FC3-CBB6-49C0-BF96-46E82C16AD3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113B3-A1AD-4E1A-96C2-B50A198407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8786B-3B5E-4785-8167-70A4B58163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76F7-B4EF-4340-BB4B-E2C6BAEE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6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43A5-247C-45E4-8238-E0D2D6490F8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BC0C2-A02F-432C-A480-4494831E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C0C2-A02F-432C-A480-4494831E1F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Introduction and First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BIT Project Programme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1CBD997-1859-4697-A3F3-1A9E1CEB33BD}"/>
              </a:ext>
            </a:extLst>
          </p:cNvPr>
          <p:cNvSpPr txBox="1">
            <a:spLocks/>
          </p:cNvSpPr>
          <p:nvPr userDrawn="1"/>
        </p:nvSpPr>
        <p:spPr>
          <a:xfrm>
            <a:off x="3231421" y="3556102"/>
            <a:ext cx="6015020" cy="481990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Niroshan Mendis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307E34B-D6C9-4656-95B7-C8281BA51698}"/>
              </a:ext>
            </a:extLst>
          </p:cNvPr>
          <p:cNvSpPr txBox="1">
            <a:spLocks/>
          </p:cNvSpPr>
          <p:nvPr userDrawn="1"/>
        </p:nvSpPr>
        <p:spPr>
          <a:xfrm>
            <a:off x="5814948" y="6291608"/>
            <a:ext cx="3173595" cy="481990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June, 2020</a:t>
            </a:r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A8DEEFBF-1271-4EA2-BFA8-CE31856BB1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60" y="127140"/>
            <a:ext cx="1510696" cy="15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8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1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90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6"/>
            <a:ext cx="12192000" cy="102697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1251463"/>
            <a:ext cx="11821209" cy="4848479"/>
          </a:xfrm>
        </p:spPr>
        <p:txBody>
          <a:bodyPr/>
          <a:lstStyle>
            <a:lvl1pPr marL="342900" indent="-342900">
              <a:buSzPct val="100000"/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92F8A20-3958-46C8-A051-803146293A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" y="6168608"/>
            <a:ext cx="981036" cy="6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32860E10-8E96-4D8D-974D-DCE6EE23E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203" y="6099942"/>
            <a:ext cx="715885" cy="7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7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CA08-645D-44E7-B243-74237F99DA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6CAEA0-EC98-4054-A1D4-2A1CAD24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B91E2B-E3AC-4BD7-A3F0-2BFFD8DC6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834" y="2183643"/>
            <a:ext cx="5991012" cy="2490714"/>
          </a:xfrm>
        </p:spPr>
        <p:txBody>
          <a:bodyPr anchor="t"/>
          <a:lstStyle/>
          <a:p>
            <a:r>
              <a:rPr lang="en-US" dirty="0"/>
              <a:t>TypeScript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82F64A-55F7-4142-946B-0F2C5FE0A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BIT Project Programme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E4F865B-14AD-4AA6-8889-33451D9C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27" y="168812"/>
            <a:ext cx="1993281" cy="13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B02A0A-7124-4D73-897C-155219D5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06" y="316017"/>
            <a:ext cx="1096899" cy="10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338D-3A90-429C-B751-E1AD7049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26941-9AA3-4259-81FF-AE1B3DB65F2C}"/>
              </a:ext>
            </a:extLst>
          </p:cNvPr>
          <p:cNvSpPr txBox="1"/>
          <p:nvPr/>
        </p:nvSpPr>
        <p:spPr>
          <a:xfrm>
            <a:off x="528320" y="356183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Tuple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97C76-7993-40ED-8995-AE34A4BF0297}"/>
              </a:ext>
            </a:extLst>
          </p:cNvPr>
          <p:cNvSpPr txBox="1"/>
          <p:nvPr/>
        </p:nvSpPr>
        <p:spPr>
          <a:xfrm>
            <a:off x="609600" y="4846320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 is used to create fix length arrays. In above example only two data can be stored in the array.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4E2574-A873-45D6-8F2F-16F1AEE81CB7}"/>
              </a:ext>
            </a:extLst>
          </p:cNvPr>
          <p:cNvGrpSpPr/>
          <p:nvPr/>
        </p:nvGrpSpPr>
        <p:grpSpPr>
          <a:xfrm>
            <a:off x="694256" y="1775823"/>
            <a:ext cx="5457825" cy="1131332"/>
            <a:chOff x="694256" y="1775823"/>
            <a:chExt cx="5457825" cy="1131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925EF2-147C-4810-BD14-75FF8E6F2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256" y="1775823"/>
              <a:ext cx="5457825" cy="762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655613-BD80-487D-8E35-59353F11941D}"/>
                </a:ext>
              </a:extLst>
            </p:cNvPr>
            <p:cNvSpPr txBox="1"/>
            <p:nvPr/>
          </p:nvSpPr>
          <p:spPr>
            <a:xfrm>
              <a:off x="694256" y="2537823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C10DB6-B1E6-49CF-B7EE-2EDFC67D1837}"/>
              </a:ext>
            </a:extLst>
          </p:cNvPr>
          <p:cNvGrpSpPr/>
          <p:nvPr/>
        </p:nvGrpSpPr>
        <p:grpSpPr>
          <a:xfrm>
            <a:off x="694256" y="4064000"/>
            <a:ext cx="6211167" cy="735789"/>
            <a:chOff x="694256" y="4064000"/>
            <a:chExt cx="6211167" cy="7357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3770E86-9965-42CD-B11F-F747D77B7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256" y="4064000"/>
              <a:ext cx="6211167" cy="34294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C0589-3AC3-4EEB-8BA6-19060A743A94}"/>
                </a:ext>
              </a:extLst>
            </p:cNvPr>
            <p:cNvSpPr txBox="1"/>
            <p:nvPr/>
          </p:nvSpPr>
          <p:spPr>
            <a:xfrm>
              <a:off x="694256" y="4430457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FEF544-36A8-41AD-BC35-64F3AE95D19E}"/>
              </a:ext>
            </a:extLst>
          </p:cNvPr>
          <p:cNvGrpSpPr/>
          <p:nvPr/>
        </p:nvGrpSpPr>
        <p:grpSpPr>
          <a:xfrm>
            <a:off x="7288943" y="1837691"/>
            <a:ext cx="3181794" cy="1007596"/>
            <a:chOff x="7288943" y="1837691"/>
            <a:chExt cx="3181794" cy="10075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486236-2D4F-43B3-BA11-1936E5FFB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8943" y="1837691"/>
              <a:ext cx="3181794" cy="6382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7A551-8158-44EA-96C9-A9B0C13DACA0}"/>
                </a:ext>
              </a:extLst>
            </p:cNvPr>
            <p:cNvSpPr txBox="1"/>
            <p:nvPr/>
          </p:nvSpPr>
          <p:spPr>
            <a:xfrm>
              <a:off x="7289449" y="2475955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3579A9-65A5-40B0-9F3A-AFE9911D6C3A}"/>
              </a:ext>
            </a:extLst>
          </p:cNvPr>
          <p:cNvGrpSpPr/>
          <p:nvPr/>
        </p:nvGrpSpPr>
        <p:grpSpPr>
          <a:xfrm>
            <a:off x="7398453" y="4064000"/>
            <a:ext cx="3572374" cy="723634"/>
            <a:chOff x="7398453" y="4064000"/>
            <a:chExt cx="3572374" cy="7236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3BB9B5-ABAF-4339-86C9-3C88FF92F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8453" y="4064000"/>
              <a:ext cx="3572374" cy="35247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2C2FB8-8550-4EC3-9455-8AE637838212}"/>
                </a:ext>
              </a:extLst>
            </p:cNvPr>
            <p:cNvSpPr txBox="1"/>
            <p:nvPr/>
          </p:nvSpPr>
          <p:spPr>
            <a:xfrm>
              <a:off x="7398453" y="4418302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97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8BF1-5B35-4678-8952-A8F83222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Enum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47150-D6C8-4D7A-A175-C20A6481CCE0}"/>
              </a:ext>
            </a:extLst>
          </p:cNvPr>
          <p:cNvSpPr txBox="1"/>
          <p:nvPr/>
        </p:nvSpPr>
        <p:spPr>
          <a:xfrm>
            <a:off x="467360" y="5496560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“c1” variable has value is 1.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889C50-5532-49D5-B65F-C87ADB339D80}"/>
              </a:ext>
            </a:extLst>
          </p:cNvPr>
          <p:cNvGrpSpPr/>
          <p:nvPr/>
        </p:nvGrpSpPr>
        <p:grpSpPr>
          <a:xfrm>
            <a:off x="638821" y="1939767"/>
            <a:ext cx="4391638" cy="2636598"/>
            <a:chOff x="638821" y="1939767"/>
            <a:chExt cx="4391638" cy="26365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05DA32-AE92-43D0-9F24-C27F7C551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821" y="1939767"/>
              <a:ext cx="4391638" cy="226726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5326BE-EED7-4200-A0EE-4B5093AEB0C8}"/>
                </a:ext>
              </a:extLst>
            </p:cNvPr>
            <p:cNvSpPr txBox="1"/>
            <p:nvPr/>
          </p:nvSpPr>
          <p:spPr>
            <a:xfrm>
              <a:off x="638821" y="4207033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2866DB-2D79-4C84-8507-740E9619AD0F}"/>
              </a:ext>
            </a:extLst>
          </p:cNvPr>
          <p:cNvGrpSpPr/>
          <p:nvPr/>
        </p:nvGrpSpPr>
        <p:grpSpPr>
          <a:xfrm>
            <a:off x="5793943" y="2006451"/>
            <a:ext cx="6192114" cy="2569914"/>
            <a:chOff x="5793943" y="2006451"/>
            <a:chExt cx="6192114" cy="25699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34DE28-5DCD-49D3-B307-3576E6E6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3943" y="2006451"/>
              <a:ext cx="6192114" cy="220058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4FF5AB-FD70-495D-8406-3C7FE332B5F4}"/>
                </a:ext>
              </a:extLst>
            </p:cNvPr>
            <p:cNvSpPr txBox="1"/>
            <p:nvPr/>
          </p:nvSpPr>
          <p:spPr>
            <a:xfrm>
              <a:off x="5793943" y="4207033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49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00DF-C6FB-42FB-B1AB-5690B73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 Unknown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A5E940-6CE0-4A58-90F9-D19C6B788B77}"/>
              </a:ext>
            </a:extLst>
          </p:cNvPr>
          <p:cNvGrpSpPr/>
          <p:nvPr/>
        </p:nvGrpSpPr>
        <p:grpSpPr>
          <a:xfrm>
            <a:off x="2123440" y="4094480"/>
            <a:ext cx="3101047" cy="1090692"/>
            <a:chOff x="2042160" y="3992880"/>
            <a:chExt cx="3101047" cy="109069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2CAB581-E3C3-4F89-BDD0-08C9DBE2507E}"/>
                </a:ext>
              </a:extLst>
            </p:cNvPr>
            <p:cNvGrpSpPr/>
            <p:nvPr/>
          </p:nvGrpSpPr>
          <p:grpSpPr>
            <a:xfrm>
              <a:off x="2042160" y="3992880"/>
              <a:ext cx="3101047" cy="1090692"/>
              <a:chOff x="2042160" y="3992880"/>
              <a:chExt cx="3101047" cy="10906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3AA29B-BB1E-4178-8D22-9C17810663D4}"/>
                  </a:ext>
                </a:extLst>
              </p:cNvPr>
              <p:cNvSpPr txBox="1"/>
              <p:nvPr/>
            </p:nvSpPr>
            <p:spPr>
              <a:xfrm>
                <a:off x="2042160" y="3992880"/>
                <a:ext cx="3101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: unknown = “Nimal”;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2BBD9-46A3-4EAF-A9AE-D20F90E98EDD}"/>
                  </a:ext>
                </a:extLst>
              </p:cNvPr>
              <p:cNvSpPr txBox="1"/>
              <p:nvPr/>
            </p:nvSpPr>
            <p:spPr>
              <a:xfrm>
                <a:off x="2042160" y="4714240"/>
                <a:ext cx="3101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 : string = x;</a:t>
                </a:r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9F7A4612-AF2F-444F-B41D-81072B732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2880" y="4362212"/>
                <a:ext cx="660400" cy="433308"/>
              </a:xfrm>
              <a:prstGeom prst="curvedConnector3">
                <a:avLst>
                  <a:gd name="adj1" fmla="val 1223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74CB6E3-4651-41EE-AB1C-D3CA1322B5F9}"/>
                </a:ext>
              </a:extLst>
            </p:cNvPr>
            <p:cNvGrpSpPr/>
            <p:nvPr/>
          </p:nvGrpSpPr>
          <p:grpSpPr>
            <a:xfrm>
              <a:off x="3328523" y="4352052"/>
              <a:ext cx="345440" cy="352028"/>
              <a:chOff x="6471920" y="5048012"/>
              <a:chExt cx="345440" cy="352028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4FAAC60-BA58-49B9-99A2-0CFAC852CB80}"/>
                  </a:ext>
                </a:extLst>
              </p:cNvPr>
              <p:cNvCxnSpPr/>
              <p:nvPr/>
            </p:nvCxnSpPr>
            <p:spPr>
              <a:xfrm flipH="1">
                <a:off x="6471920" y="5048012"/>
                <a:ext cx="345440" cy="3520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EC70C1-4E4B-4F2B-BF40-E88040864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71920" y="5083572"/>
                <a:ext cx="345440" cy="2809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638C50-451B-4C0E-B110-AFB4D5DAF5A1}"/>
              </a:ext>
            </a:extLst>
          </p:cNvPr>
          <p:cNvGrpSpPr/>
          <p:nvPr/>
        </p:nvGrpSpPr>
        <p:grpSpPr>
          <a:xfrm>
            <a:off x="1591309" y="1957705"/>
            <a:ext cx="3101047" cy="1400523"/>
            <a:chOff x="1591309" y="1957705"/>
            <a:chExt cx="3101047" cy="1400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3EB66F-28C8-4F72-A548-365218B4D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309" y="1957705"/>
              <a:ext cx="3101047" cy="102697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F33133-66D5-4803-A215-4492179C4E10}"/>
                </a:ext>
              </a:extLst>
            </p:cNvPr>
            <p:cNvSpPr txBox="1"/>
            <p:nvPr/>
          </p:nvSpPr>
          <p:spPr>
            <a:xfrm>
              <a:off x="1591309" y="2988896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432014-DF47-4568-9F21-095C49B79D0B}"/>
              </a:ext>
            </a:extLst>
          </p:cNvPr>
          <p:cNvGrpSpPr/>
          <p:nvPr/>
        </p:nvGrpSpPr>
        <p:grpSpPr>
          <a:xfrm>
            <a:off x="6333988" y="1957704"/>
            <a:ext cx="2158732" cy="1396301"/>
            <a:chOff x="6333988" y="1957704"/>
            <a:chExt cx="2158732" cy="1396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A4CD70-A1E8-4A6E-A5D5-2737771BD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988" y="1957704"/>
              <a:ext cx="2158732" cy="102696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B0950-8A67-45E1-9130-1C2BF1CFE882}"/>
                </a:ext>
              </a:extLst>
            </p:cNvPr>
            <p:cNvSpPr txBox="1"/>
            <p:nvPr/>
          </p:nvSpPr>
          <p:spPr>
            <a:xfrm>
              <a:off x="6333988" y="2984673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50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66BA-E547-41FC-9FA2-2CA6228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DE73-B55E-4367-9D97-017E0137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is a type that represents the non-primitive type. </a:t>
            </a:r>
          </a:p>
          <a:p>
            <a:pPr lvl="1"/>
            <a:r>
              <a:rPr lang="en-US" dirty="0"/>
              <a:t>i.e. anything that is not number, string, boolean, or undefined.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811AE1-CD70-4AC3-80F5-9CA525007046}"/>
              </a:ext>
            </a:extLst>
          </p:cNvPr>
          <p:cNvGrpSpPr/>
          <p:nvPr/>
        </p:nvGrpSpPr>
        <p:grpSpPr>
          <a:xfrm>
            <a:off x="478857" y="3155789"/>
            <a:ext cx="5001863" cy="791653"/>
            <a:chOff x="475109" y="3201019"/>
            <a:chExt cx="5001863" cy="7916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FE2CF2-A609-49F5-B806-1093D7FE7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09" y="3201019"/>
              <a:ext cx="5001863" cy="42232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0F6E47-183C-40D0-BE45-4D703AF9E551}"/>
                </a:ext>
              </a:extLst>
            </p:cNvPr>
            <p:cNvSpPr txBox="1"/>
            <p:nvPr/>
          </p:nvSpPr>
          <p:spPr>
            <a:xfrm>
              <a:off x="475109" y="362334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AF9A06-B9B8-4577-BC7C-7F271D54F8AA}"/>
              </a:ext>
            </a:extLst>
          </p:cNvPr>
          <p:cNvGrpSpPr/>
          <p:nvPr/>
        </p:nvGrpSpPr>
        <p:grpSpPr>
          <a:xfrm>
            <a:off x="6404567" y="3167473"/>
            <a:ext cx="5278210" cy="739838"/>
            <a:chOff x="6093483" y="3169830"/>
            <a:chExt cx="5278210" cy="7398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554DAD-5E9D-4022-B96F-F9303099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169830"/>
              <a:ext cx="5275693" cy="37050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F5307-7A80-46C3-9CD5-D55C549DE9CE}"/>
                </a:ext>
              </a:extLst>
            </p:cNvPr>
            <p:cNvSpPr txBox="1"/>
            <p:nvPr/>
          </p:nvSpPr>
          <p:spPr>
            <a:xfrm>
              <a:off x="6093483" y="3540336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9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1DA6-AAC1-4810-B707-05C27FA0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AC58FA-BA2A-41F4-98E6-C2627005CDA6}"/>
              </a:ext>
            </a:extLst>
          </p:cNvPr>
          <p:cNvGrpSpPr/>
          <p:nvPr/>
        </p:nvGrpSpPr>
        <p:grpSpPr>
          <a:xfrm>
            <a:off x="988390" y="1671698"/>
            <a:ext cx="4363059" cy="4046495"/>
            <a:chOff x="988390" y="1671698"/>
            <a:chExt cx="4363059" cy="40464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2CA9A-9873-4523-980F-5DABBDD5E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390" y="1671698"/>
              <a:ext cx="4363059" cy="367716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F28AC-FE68-47DB-87DD-F08051E47DF8}"/>
                </a:ext>
              </a:extLst>
            </p:cNvPr>
            <p:cNvSpPr txBox="1"/>
            <p:nvPr/>
          </p:nvSpPr>
          <p:spPr>
            <a:xfrm>
              <a:off x="988390" y="5348861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F3AB09-6C7D-4897-95A1-DC2B6AC8FE10}"/>
              </a:ext>
            </a:extLst>
          </p:cNvPr>
          <p:cNvGrpSpPr/>
          <p:nvPr/>
        </p:nvGrpSpPr>
        <p:grpSpPr>
          <a:xfrm>
            <a:off x="6238240" y="1671698"/>
            <a:ext cx="4544059" cy="3406434"/>
            <a:chOff x="6238240" y="1671698"/>
            <a:chExt cx="4544059" cy="3406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707A1E-AB12-41EF-8006-0FF87CFED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97"/>
            <a:stretch/>
          </p:blipFill>
          <p:spPr>
            <a:xfrm>
              <a:off x="6238240" y="1671698"/>
              <a:ext cx="4544059" cy="303710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DE9725-EFC1-47E4-A155-3B48DCBC15EB}"/>
                </a:ext>
              </a:extLst>
            </p:cNvPr>
            <p:cNvSpPr txBox="1"/>
            <p:nvPr/>
          </p:nvSpPr>
          <p:spPr>
            <a:xfrm>
              <a:off x="6238240" y="470880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14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65E6-89BE-4948-B4B3-A5EE3D8D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Type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D8A227-1450-4CEB-AD72-5EBDF3AB6B5D}"/>
              </a:ext>
            </a:extLst>
          </p:cNvPr>
          <p:cNvGrpSpPr/>
          <p:nvPr/>
        </p:nvGrpSpPr>
        <p:grpSpPr>
          <a:xfrm>
            <a:off x="489028" y="1483982"/>
            <a:ext cx="7019212" cy="3813160"/>
            <a:chOff x="489028" y="1483982"/>
            <a:chExt cx="7019212" cy="38131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532375-83CC-4155-A616-FAB6BF3F82B4}"/>
                </a:ext>
              </a:extLst>
            </p:cNvPr>
            <p:cNvGrpSpPr/>
            <p:nvPr/>
          </p:nvGrpSpPr>
          <p:grpSpPr>
            <a:xfrm>
              <a:off x="489028" y="1483982"/>
              <a:ext cx="7019212" cy="3443828"/>
              <a:chOff x="489028" y="1483982"/>
              <a:chExt cx="7019212" cy="34438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EA6979A-18B5-4FD3-8C3D-31F0BF23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9028" y="2305330"/>
                <a:ext cx="5737960" cy="262248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462D83-2FE2-4BC9-BC4E-07AAF4623DEF}"/>
                  </a:ext>
                </a:extLst>
              </p:cNvPr>
              <p:cNvSpPr txBox="1"/>
              <p:nvPr/>
            </p:nvSpPr>
            <p:spPr>
              <a:xfrm>
                <a:off x="4307840" y="1483982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Return type of the function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5D601-EE18-4B1E-BF0C-47DBF8C83324}"/>
                  </a:ext>
                </a:extLst>
              </p:cNvPr>
              <p:cNvSpPr txBox="1"/>
              <p:nvPr/>
            </p:nvSpPr>
            <p:spPr>
              <a:xfrm>
                <a:off x="985520" y="1483982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types of parameters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62093FF-0FC2-4E19-9146-B500DFA57FD0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H="1">
                <a:off x="2560320" y="1853314"/>
                <a:ext cx="25400" cy="6663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3366330-71C7-4C4A-8E06-CAD7C03D40EE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2585720" y="1853314"/>
                <a:ext cx="797560" cy="6663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672A58-5156-4149-AA2D-2493C16EF5F6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4744720" y="1853314"/>
                <a:ext cx="1163320" cy="6663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1793B-76EB-4D4C-B8BB-F363EE36B976}"/>
                </a:ext>
              </a:extLst>
            </p:cNvPr>
            <p:cNvSpPr txBox="1"/>
            <p:nvPr/>
          </p:nvSpPr>
          <p:spPr>
            <a:xfrm>
              <a:off x="489028" y="492781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255D0-66CD-4A76-8E5B-D1058889D121}"/>
              </a:ext>
            </a:extLst>
          </p:cNvPr>
          <p:cNvGrpSpPr/>
          <p:nvPr/>
        </p:nvGrpSpPr>
        <p:grpSpPr>
          <a:xfrm>
            <a:off x="6672900" y="2305330"/>
            <a:ext cx="3873180" cy="2969251"/>
            <a:chOff x="6672900" y="2305330"/>
            <a:chExt cx="3873180" cy="29692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F3655F-48C8-442C-A342-AB86A4ED5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99"/>
            <a:stretch/>
          </p:blipFill>
          <p:spPr>
            <a:xfrm>
              <a:off x="6672900" y="2305330"/>
              <a:ext cx="3873180" cy="259991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8518CB-2886-4707-B2D1-5004C9EFFE39}"/>
                </a:ext>
              </a:extLst>
            </p:cNvPr>
            <p:cNvSpPr txBox="1"/>
            <p:nvPr/>
          </p:nvSpPr>
          <p:spPr>
            <a:xfrm>
              <a:off x="6672900" y="4905249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57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A2D9-5052-4980-938C-1B76E5A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0D2E00-4C63-4B02-B973-321177E89902}"/>
              </a:ext>
            </a:extLst>
          </p:cNvPr>
          <p:cNvGrpSpPr/>
          <p:nvPr/>
        </p:nvGrpSpPr>
        <p:grpSpPr>
          <a:xfrm>
            <a:off x="6018568" y="1733322"/>
            <a:ext cx="5562833" cy="2395851"/>
            <a:chOff x="6018568" y="1733322"/>
            <a:chExt cx="5562833" cy="23958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DA5506-D45F-4212-8B85-7E8DE8F04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8568" y="1733322"/>
              <a:ext cx="5562833" cy="202651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BB23F4-0A55-4020-A6CD-99BC773AD3FD}"/>
                </a:ext>
              </a:extLst>
            </p:cNvPr>
            <p:cNvSpPr txBox="1"/>
            <p:nvPr/>
          </p:nvSpPr>
          <p:spPr>
            <a:xfrm>
              <a:off x="6018568" y="3759841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104C857-C96E-4E0E-AF00-3DE779C7B785}"/>
              </a:ext>
            </a:extLst>
          </p:cNvPr>
          <p:cNvSpPr txBox="1"/>
          <p:nvPr/>
        </p:nvSpPr>
        <p:spPr>
          <a:xfrm>
            <a:off x="6096000" y="483616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js</a:t>
            </a:r>
            <a:r>
              <a:rPr lang="en-US" dirty="0"/>
              <a:t> file dynamic object as created.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69EA02-28F4-4FEA-95A8-F133844E9059}"/>
              </a:ext>
            </a:extLst>
          </p:cNvPr>
          <p:cNvGrpSpPr/>
          <p:nvPr/>
        </p:nvGrpSpPr>
        <p:grpSpPr>
          <a:xfrm>
            <a:off x="752839" y="1765687"/>
            <a:ext cx="3988309" cy="2363486"/>
            <a:chOff x="752839" y="1765687"/>
            <a:chExt cx="3988309" cy="23634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15E82F-2A42-450E-AC44-66CBAB192677}"/>
                </a:ext>
              </a:extLst>
            </p:cNvPr>
            <p:cNvSpPr txBox="1"/>
            <p:nvPr/>
          </p:nvSpPr>
          <p:spPr>
            <a:xfrm>
              <a:off x="752839" y="3759841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0F5F52-DDD4-4FD4-BC87-332198A1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839" y="1765687"/>
              <a:ext cx="3988309" cy="19941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7440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2E49-584B-4A4B-9D05-BA08CBA5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9164"/>
            <a:ext cx="12192000" cy="1026970"/>
          </a:xfrm>
        </p:spPr>
        <p:txBody>
          <a:bodyPr/>
          <a:lstStyle/>
          <a:p>
            <a:r>
              <a:rPr lang="en-US" dirty="0"/>
              <a:t>Classes and Objects (cont.) – Methods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2FC8A2-7499-44B1-B432-F48A146758C6}"/>
              </a:ext>
            </a:extLst>
          </p:cNvPr>
          <p:cNvGrpSpPr/>
          <p:nvPr/>
        </p:nvGrpSpPr>
        <p:grpSpPr>
          <a:xfrm>
            <a:off x="840563" y="1508832"/>
            <a:ext cx="4394300" cy="3667044"/>
            <a:chOff x="840563" y="1508832"/>
            <a:chExt cx="4394300" cy="36670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07279B-F61E-4F4D-9409-81A7BF8615FA}"/>
                </a:ext>
              </a:extLst>
            </p:cNvPr>
            <p:cNvGrpSpPr/>
            <p:nvPr/>
          </p:nvGrpSpPr>
          <p:grpSpPr>
            <a:xfrm>
              <a:off x="840563" y="1508832"/>
              <a:ext cx="4394300" cy="3297712"/>
              <a:chOff x="840563" y="1508832"/>
              <a:chExt cx="4394300" cy="329771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1584F47-70A8-4C91-A556-FA399971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563" y="1508832"/>
                <a:ext cx="4394300" cy="329771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EE2D08-13A8-4689-96A2-4F7C68D2F322}"/>
                  </a:ext>
                </a:extLst>
              </p:cNvPr>
              <p:cNvSpPr/>
              <p:nvPr/>
            </p:nvSpPr>
            <p:spPr>
              <a:xfrm>
                <a:off x="1310640" y="2397760"/>
                <a:ext cx="3860800" cy="93472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19E78-A8C0-4182-8FA0-2176570A5A12}"/>
                </a:ext>
              </a:extLst>
            </p:cNvPr>
            <p:cNvSpPr txBox="1"/>
            <p:nvPr/>
          </p:nvSpPr>
          <p:spPr>
            <a:xfrm>
              <a:off x="840563" y="4806544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30C6B4-52A4-4917-8C75-C0C5369C3868}"/>
              </a:ext>
            </a:extLst>
          </p:cNvPr>
          <p:cNvGrpSpPr/>
          <p:nvPr/>
        </p:nvGrpSpPr>
        <p:grpSpPr>
          <a:xfrm>
            <a:off x="5837223" y="1508832"/>
            <a:ext cx="5692138" cy="3188660"/>
            <a:chOff x="5837223" y="1508832"/>
            <a:chExt cx="5692138" cy="31886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CBAB43-03F9-460F-8E95-BE46113B3705}"/>
                </a:ext>
              </a:extLst>
            </p:cNvPr>
            <p:cNvGrpSpPr/>
            <p:nvPr/>
          </p:nvGrpSpPr>
          <p:grpSpPr>
            <a:xfrm>
              <a:off x="5837223" y="1508832"/>
              <a:ext cx="5692138" cy="2819328"/>
              <a:chOff x="5837223" y="1508832"/>
              <a:chExt cx="5692138" cy="281932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CCE6379-FB36-4406-A44E-79799406D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7223" y="1508832"/>
                <a:ext cx="5692138" cy="2819328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F37D21-612E-48F0-9209-0290B6B54247}"/>
                  </a:ext>
                </a:extLst>
              </p:cNvPr>
              <p:cNvSpPr/>
              <p:nvPr/>
            </p:nvSpPr>
            <p:spPr>
              <a:xfrm>
                <a:off x="6268719" y="2204720"/>
                <a:ext cx="5220001" cy="72136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25DB4F-8EB6-44D9-B11F-6818191E9E04}"/>
                </a:ext>
              </a:extLst>
            </p:cNvPr>
            <p:cNvSpPr txBox="1"/>
            <p:nvPr/>
          </p:nvSpPr>
          <p:spPr>
            <a:xfrm>
              <a:off x="5837223" y="432816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14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C33D-23F5-4BBA-A9B4-86BA2B4F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(cont.) – “this” Keyword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CC167-32DF-4471-98BF-4A4CFF4BA697}"/>
              </a:ext>
            </a:extLst>
          </p:cNvPr>
          <p:cNvSpPr txBox="1"/>
          <p:nvPr/>
        </p:nvSpPr>
        <p:spPr>
          <a:xfrm>
            <a:off x="499302" y="5750560"/>
            <a:ext cx="944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“this” keyword refers to current object.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6C1F8C-5EFA-42EF-AB5F-228F8065B028}"/>
              </a:ext>
            </a:extLst>
          </p:cNvPr>
          <p:cNvGrpSpPr/>
          <p:nvPr/>
        </p:nvGrpSpPr>
        <p:grpSpPr>
          <a:xfrm>
            <a:off x="471252" y="1380547"/>
            <a:ext cx="4894578" cy="4013219"/>
            <a:chOff x="471252" y="1380547"/>
            <a:chExt cx="4894578" cy="401321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F070BC-574A-4064-970D-B53ADD268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252" y="1380547"/>
              <a:ext cx="4894578" cy="367416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B07BD1-0E94-4496-BEB3-60360586B7BA}"/>
                </a:ext>
              </a:extLst>
            </p:cNvPr>
            <p:cNvSpPr txBox="1"/>
            <p:nvPr/>
          </p:nvSpPr>
          <p:spPr>
            <a:xfrm>
              <a:off x="471252" y="5024434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82DA7A-0379-4456-9D9E-9477C701D09E}"/>
              </a:ext>
            </a:extLst>
          </p:cNvPr>
          <p:cNvGrpSpPr/>
          <p:nvPr/>
        </p:nvGrpSpPr>
        <p:grpSpPr>
          <a:xfrm>
            <a:off x="5984240" y="1396250"/>
            <a:ext cx="5455920" cy="4084974"/>
            <a:chOff x="5984240" y="1396250"/>
            <a:chExt cx="5455920" cy="408497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A65990-2762-4B87-B83E-C347513DA8FB}"/>
                </a:ext>
              </a:extLst>
            </p:cNvPr>
            <p:cNvGrpSpPr/>
            <p:nvPr/>
          </p:nvGrpSpPr>
          <p:grpSpPr>
            <a:xfrm>
              <a:off x="5984240" y="1396250"/>
              <a:ext cx="5455920" cy="3674162"/>
              <a:chOff x="5923280" y="1380547"/>
              <a:chExt cx="5455920" cy="367416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6706634-3326-4B33-884D-02EA4811C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3280" y="1380547"/>
                <a:ext cx="5041293" cy="367416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086D41-9140-4540-A5FA-841F38DBB94B}"/>
                  </a:ext>
                </a:extLst>
              </p:cNvPr>
              <p:cNvSpPr txBox="1"/>
              <p:nvPr/>
            </p:nvSpPr>
            <p:spPr>
              <a:xfrm>
                <a:off x="8514080" y="3714110"/>
                <a:ext cx="286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Hello I am Kamal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D58659-9F7B-43FB-918C-9DCF36B6CFAC}"/>
                  </a:ext>
                </a:extLst>
              </p:cNvPr>
              <p:cNvSpPr txBox="1"/>
              <p:nvPr/>
            </p:nvSpPr>
            <p:spPr>
              <a:xfrm>
                <a:off x="8514080" y="4685377"/>
                <a:ext cx="286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Hello I am Nimal 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96EC2DD-D8B5-4D2F-B044-2B99BB20C3B4}"/>
                  </a:ext>
                </a:extLst>
              </p:cNvPr>
              <p:cNvCxnSpPr/>
              <p:nvPr/>
            </p:nvCxnSpPr>
            <p:spPr>
              <a:xfrm>
                <a:off x="7457440" y="3898776"/>
                <a:ext cx="9864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608B54A-4606-4DC5-81C2-790BD11D4663}"/>
                  </a:ext>
                </a:extLst>
              </p:cNvPr>
              <p:cNvCxnSpPr/>
              <p:nvPr/>
            </p:nvCxnSpPr>
            <p:spPr>
              <a:xfrm>
                <a:off x="7457440" y="4870043"/>
                <a:ext cx="9864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4AD8A3-DD53-4087-8171-C442DF951D21}"/>
                </a:ext>
              </a:extLst>
            </p:cNvPr>
            <p:cNvSpPr txBox="1"/>
            <p:nvPr/>
          </p:nvSpPr>
          <p:spPr>
            <a:xfrm>
              <a:off x="5984240" y="5111892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8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3815-4A42-4357-A737-562B2B87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(cont.) – Constructor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0DCF2A-BC23-44A1-94E0-05E36B9A30F9}"/>
              </a:ext>
            </a:extLst>
          </p:cNvPr>
          <p:cNvGrpSpPr/>
          <p:nvPr/>
        </p:nvGrpSpPr>
        <p:grpSpPr>
          <a:xfrm>
            <a:off x="282640" y="1312822"/>
            <a:ext cx="5573471" cy="4329549"/>
            <a:chOff x="282640" y="1312822"/>
            <a:chExt cx="5573471" cy="43295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08C2FB-61AD-4C00-B567-E81C64A2377C}"/>
                </a:ext>
              </a:extLst>
            </p:cNvPr>
            <p:cNvGrpSpPr/>
            <p:nvPr/>
          </p:nvGrpSpPr>
          <p:grpSpPr>
            <a:xfrm>
              <a:off x="282640" y="1312822"/>
              <a:ext cx="5573471" cy="3960217"/>
              <a:chOff x="282640" y="1312822"/>
              <a:chExt cx="5573471" cy="39602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67F605F-7FF7-4960-9A23-6921FF5D8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44"/>
              <a:stretch/>
            </p:blipFill>
            <p:spPr>
              <a:xfrm>
                <a:off x="282640" y="1312822"/>
                <a:ext cx="5573471" cy="3960217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4D4936-A4A0-447F-A143-BAB35055604F}"/>
                  </a:ext>
                </a:extLst>
              </p:cNvPr>
              <p:cNvSpPr/>
              <p:nvPr/>
            </p:nvSpPr>
            <p:spPr>
              <a:xfrm>
                <a:off x="670560" y="2194560"/>
                <a:ext cx="3820160" cy="83312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7F962F-F5C4-4574-A827-A57A6E2B71F1}"/>
                </a:ext>
              </a:extLst>
            </p:cNvPr>
            <p:cNvSpPr txBox="1"/>
            <p:nvPr/>
          </p:nvSpPr>
          <p:spPr>
            <a:xfrm>
              <a:off x="282640" y="5273039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E0CAAC-E716-4469-99D7-A34291F7C2CA}"/>
              </a:ext>
            </a:extLst>
          </p:cNvPr>
          <p:cNvGrpSpPr/>
          <p:nvPr/>
        </p:nvGrpSpPr>
        <p:grpSpPr>
          <a:xfrm>
            <a:off x="6095010" y="1312822"/>
            <a:ext cx="5743169" cy="4329549"/>
            <a:chOff x="6095010" y="1312822"/>
            <a:chExt cx="5743169" cy="43295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02AD2B-6631-439D-8E26-DF5EC1D30B86}"/>
                </a:ext>
              </a:extLst>
            </p:cNvPr>
            <p:cNvGrpSpPr/>
            <p:nvPr/>
          </p:nvGrpSpPr>
          <p:grpSpPr>
            <a:xfrm>
              <a:off x="6096991" y="1312822"/>
              <a:ext cx="5741188" cy="3960217"/>
              <a:chOff x="6096991" y="1312822"/>
              <a:chExt cx="5741188" cy="396021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1CE9E3-45F1-4580-9888-C007421EE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991" y="1312822"/>
                <a:ext cx="5741188" cy="3960217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A106C7-FBD8-4BF3-B7F3-35DC4EB01337}"/>
                  </a:ext>
                </a:extLst>
              </p:cNvPr>
              <p:cNvSpPr/>
              <p:nvPr/>
            </p:nvSpPr>
            <p:spPr>
              <a:xfrm>
                <a:off x="6492240" y="1676400"/>
                <a:ext cx="3820160" cy="83312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E6D4A6-E9E0-4513-AE0E-E8437CA93BDC}"/>
                </a:ext>
              </a:extLst>
            </p:cNvPr>
            <p:cNvSpPr txBox="1"/>
            <p:nvPr/>
          </p:nvSpPr>
          <p:spPr>
            <a:xfrm>
              <a:off x="6095010" y="5273039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64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A301-7EDA-42CF-9C55-9206FBAE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2D19-2DE7-4668-BBBF-7400F428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TypeScript is a programming language to code JavaScript files more object oriented manner.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A823BEE-7A93-407F-906B-CC4070C7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94" y="3127252"/>
            <a:ext cx="1096899" cy="10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E688F27-A053-462E-834A-67B85DD8BA39}"/>
              </a:ext>
            </a:extLst>
          </p:cNvPr>
          <p:cNvSpPr/>
          <p:nvPr/>
        </p:nvSpPr>
        <p:spPr>
          <a:xfrm>
            <a:off x="4925625" y="2620623"/>
            <a:ext cx="2236763" cy="21101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</a:t>
            </a:r>
          </a:p>
        </p:txBody>
      </p:sp>
      <p:pic>
        <p:nvPicPr>
          <p:cNvPr id="2050" name="Picture 2" descr="Download Free png Cogs Svg Png Icon Free Download (#77354 ...">
            <a:extLst>
              <a:ext uri="{FF2B5EF4-FFF2-40B4-BE49-F238E27FC236}">
                <a16:creationId xmlns:a16="http://schemas.microsoft.com/office/drawing/2014/main" id="{E9519918-450B-458C-821A-5D543128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45" y="3954870"/>
            <a:ext cx="552025" cy="5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6D5783-C81F-410D-B0DB-95C105F672DB}"/>
              </a:ext>
            </a:extLst>
          </p:cNvPr>
          <p:cNvSpPr/>
          <p:nvPr/>
        </p:nvSpPr>
        <p:spPr>
          <a:xfrm>
            <a:off x="3113924" y="3412765"/>
            <a:ext cx="1448972" cy="5258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ow to Chain JavaScript Promises – Intro Tutorial to JavaScript ...">
            <a:extLst>
              <a:ext uri="{FF2B5EF4-FFF2-40B4-BE49-F238E27FC236}">
                <a16:creationId xmlns:a16="http://schemas.microsoft.com/office/drawing/2014/main" id="{4CC0BAA4-FA40-49F8-8DB6-D5C069BD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397" y="3127251"/>
            <a:ext cx="1096899" cy="10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EC589C2-1813-4C2F-AD6C-EEAEFFC255DF}"/>
              </a:ext>
            </a:extLst>
          </p:cNvPr>
          <p:cNvSpPr/>
          <p:nvPr/>
        </p:nvSpPr>
        <p:spPr>
          <a:xfrm>
            <a:off x="7525118" y="3412765"/>
            <a:ext cx="1597781" cy="5258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28B1-B9A4-4B49-8660-D20418D26625}"/>
              </a:ext>
            </a:extLst>
          </p:cNvPr>
          <p:cNvSpPr txBox="1"/>
          <p:nvPr/>
        </p:nvSpPr>
        <p:spPr>
          <a:xfrm>
            <a:off x="1532294" y="4190386"/>
            <a:ext cx="109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test.ts</a:t>
            </a:r>
            <a:endParaRPr lang="en-US" dirty="0"/>
          </a:p>
          <a:p>
            <a:pPr algn="ctr"/>
            <a:r>
              <a:rPr lang="en-US" dirty="0"/>
              <a:t>( ES6 )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F52A6-4DD0-4CE9-845F-5D5C1912273C}"/>
              </a:ext>
            </a:extLst>
          </p:cNvPr>
          <p:cNvSpPr txBox="1"/>
          <p:nvPr/>
        </p:nvSpPr>
        <p:spPr>
          <a:xfrm>
            <a:off x="9562807" y="4162250"/>
            <a:ext cx="109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test.js</a:t>
            </a:r>
          </a:p>
          <a:p>
            <a:pPr algn="ctr"/>
            <a:r>
              <a:rPr lang="en-US" dirty="0"/>
              <a:t>( ES5 )</a:t>
            </a:r>
          </a:p>
        </p:txBody>
      </p:sp>
    </p:spTree>
    <p:extLst>
      <p:ext uri="{BB962C8B-B14F-4D97-AF65-F5344CB8AC3E}">
        <p14:creationId xmlns:p14="http://schemas.microsoft.com/office/powerpoint/2010/main" val="376985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E1A-0E17-4FE8-BB6C-2FCA61D2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(cont.) – Constructor with Parameters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742911-336D-460F-9EF7-4D0422118B46}"/>
              </a:ext>
            </a:extLst>
          </p:cNvPr>
          <p:cNvGrpSpPr/>
          <p:nvPr/>
        </p:nvGrpSpPr>
        <p:grpSpPr>
          <a:xfrm>
            <a:off x="700467" y="1445566"/>
            <a:ext cx="5230729" cy="4654006"/>
            <a:chOff x="700467" y="1445566"/>
            <a:chExt cx="5230729" cy="46540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A7F8BE-7EE1-4FDF-A6D0-C04391C3D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467" y="1445566"/>
              <a:ext cx="5230729" cy="428467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9985C-E635-4B51-BA39-3A2AE9D3811F}"/>
                </a:ext>
              </a:extLst>
            </p:cNvPr>
            <p:cNvSpPr txBox="1"/>
            <p:nvPr/>
          </p:nvSpPr>
          <p:spPr>
            <a:xfrm>
              <a:off x="700467" y="573024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6EDA76-E4C3-4E40-9BC3-EBC1615D66F7}"/>
              </a:ext>
            </a:extLst>
          </p:cNvPr>
          <p:cNvGrpSpPr/>
          <p:nvPr/>
        </p:nvGrpSpPr>
        <p:grpSpPr>
          <a:xfrm>
            <a:off x="6699989" y="1445566"/>
            <a:ext cx="5187783" cy="4654006"/>
            <a:chOff x="6699989" y="1445566"/>
            <a:chExt cx="5187783" cy="46540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29D5CE-8ED1-4517-BA14-95CA9179E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9989" y="1445566"/>
              <a:ext cx="5187783" cy="428467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EC80FA-7FB7-4B96-8CDA-AA0E194BF5C9}"/>
                </a:ext>
              </a:extLst>
            </p:cNvPr>
            <p:cNvSpPr txBox="1"/>
            <p:nvPr/>
          </p:nvSpPr>
          <p:spPr>
            <a:xfrm>
              <a:off x="6699989" y="573024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63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98F2-F0A7-48AE-85B5-438D2D5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E2D0-A9FA-422C-8C77-0EE619BF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95" y="1393703"/>
            <a:ext cx="11821209" cy="4848479"/>
          </a:xfrm>
        </p:spPr>
        <p:txBody>
          <a:bodyPr/>
          <a:lstStyle/>
          <a:p>
            <a:r>
              <a:rPr lang="en-US" dirty="0"/>
              <a:t>Create a class named “Rectangle”. The class has two private properties named “width” and “height”. Class has two operations </a:t>
            </a:r>
            <a:r>
              <a:rPr lang="en-US" dirty="0" err="1"/>
              <a:t>getArea</a:t>
            </a:r>
            <a:r>
              <a:rPr lang="en-US" dirty="0"/>
              <a:t> and </a:t>
            </a:r>
            <a:r>
              <a:rPr lang="en-US" dirty="0" err="1"/>
              <a:t>getParameter</a:t>
            </a:r>
            <a:r>
              <a:rPr lang="en-US" dirty="0"/>
              <a:t>. Width and height should be passed when creating an object.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1171DC-EE7B-4AAC-9535-1A459E7D52D6}"/>
              </a:ext>
            </a:extLst>
          </p:cNvPr>
          <p:cNvGrpSpPr/>
          <p:nvPr/>
        </p:nvGrpSpPr>
        <p:grpSpPr>
          <a:xfrm>
            <a:off x="3560190" y="2491575"/>
            <a:ext cx="5071618" cy="4119939"/>
            <a:chOff x="3560190" y="2491575"/>
            <a:chExt cx="5071618" cy="4119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DA7C31-0ECD-415E-BD24-11B06B20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190" y="2491575"/>
              <a:ext cx="5071618" cy="375060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DC66DB-B39A-4EA2-97E1-A95BC78EC14A}"/>
                </a:ext>
              </a:extLst>
            </p:cNvPr>
            <p:cNvSpPr txBox="1"/>
            <p:nvPr/>
          </p:nvSpPr>
          <p:spPr>
            <a:xfrm>
              <a:off x="3560190" y="6242182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47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EFAE-A2EF-4E3A-8894-179764FC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2647EC-B9CE-45D4-ACB2-7102A2AC1388}"/>
              </a:ext>
            </a:extLst>
          </p:cNvPr>
          <p:cNvGrpSpPr/>
          <p:nvPr/>
        </p:nvGrpSpPr>
        <p:grpSpPr>
          <a:xfrm>
            <a:off x="566200" y="2067589"/>
            <a:ext cx="4727160" cy="3819732"/>
            <a:chOff x="617000" y="1557298"/>
            <a:chExt cx="5089770" cy="41127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DC6521-5CA0-457E-BCFC-EB2F7C69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000" y="1557298"/>
              <a:ext cx="5089770" cy="374340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E1AE24-406E-471B-9144-14EED7923ADB}"/>
                </a:ext>
              </a:extLst>
            </p:cNvPr>
            <p:cNvSpPr txBox="1"/>
            <p:nvPr/>
          </p:nvSpPr>
          <p:spPr>
            <a:xfrm>
              <a:off x="617000" y="5300701"/>
              <a:ext cx="138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test.ts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B7C8D3-7C56-41E0-888C-EEDC7BAE4026}"/>
              </a:ext>
            </a:extLst>
          </p:cNvPr>
          <p:cNvGrpSpPr/>
          <p:nvPr/>
        </p:nvGrpSpPr>
        <p:grpSpPr>
          <a:xfrm>
            <a:off x="5902960" y="2066286"/>
            <a:ext cx="4727160" cy="1551824"/>
            <a:chOff x="6096000" y="1572538"/>
            <a:chExt cx="5301738" cy="1740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C59AC3-D216-4BE8-8F1A-B1998DDD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72538"/>
              <a:ext cx="5301738" cy="14074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7FDAF4-484D-4EAA-B849-0BC22068FFAF}"/>
                </a:ext>
              </a:extLst>
            </p:cNvPr>
            <p:cNvSpPr txBox="1"/>
            <p:nvPr/>
          </p:nvSpPr>
          <p:spPr>
            <a:xfrm>
              <a:off x="6096000" y="2943651"/>
              <a:ext cx="138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abc.ts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751B76-ACA9-4D41-B79E-3737D440E53E}"/>
              </a:ext>
            </a:extLst>
          </p:cNvPr>
          <p:cNvSpPr txBox="1"/>
          <p:nvPr/>
        </p:nvSpPr>
        <p:spPr>
          <a:xfrm>
            <a:off x="431800" y="1226612"/>
            <a:ext cx="1116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use a class in another file, first we must export the class which needed to access from another file.</a:t>
            </a:r>
          </a:p>
        </p:txBody>
      </p:sp>
    </p:spTree>
    <p:extLst>
      <p:ext uri="{BB962C8B-B14F-4D97-AF65-F5344CB8AC3E}">
        <p14:creationId xmlns:p14="http://schemas.microsoft.com/office/powerpoint/2010/main" val="8778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C6EC-DB2F-4676-890A-0F3E1FF2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TypeScript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D6AE-E882-49A3-89BD-5E47C940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Install </a:t>
            </a:r>
            <a:r>
              <a:rPr lang="en-US" sz="2000" dirty="0" err="1"/>
              <a:t>nodeJS</a:t>
            </a:r>
            <a:r>
              <a:rPr lang="en-US" sz="2000" dirty="0"/>
              <a:t> and Connect to the internet</a:t>
            </a:r>
          </a:p>
          <a:p>
            <a:r>
              <a:rPr lang="en-US" sz="2000" dirty="0"/>
              <a:t>Open Command Prompt</a:t>
            </a:r>
          </a:p>
          <a:p>
            <a:r>
              <a:rPr lang="en-US" sz="2000" dirty="0"/>
              <a:t>Enter Below Command,</a:t>
            </a:r>
          </a:p>
          <a:p>
            <a:endParaRPr lang="en-US" sz="2000" dirty="0"/>
          </a:p>
          <a:p>
            <a:r>
              <a:rPr lang="en-US" sz="2000" dirty="0"/>
              <a:t>Finish the installation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17063-6591-4904-8CA6-E89078CC2576}"/>
              </a:ext>
            </a:extLst>
          </p:cNvPr>
          <p:cNvSpPr txBox="1"/>
          <p:nvPr/>
        </p:nvSpPr>
        <p:spPr>
          <a:xfrm>
            <a:off x="2954997" y="2538958"/>
            <a:ext cx="4740812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npm</a:t>
            </a:r>
            <a:r>
              <a:rPr lang="en-US" sz="2000" dirty="0">
                <a:latin typeface="Consolas" panose="020B0609020204030204" pitchFamily="49" charset="0"/>
              </a:rPr>
              <a:t> install -g typescript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CFD9-511C-4182-B8E3-D5C90B2855B8}"/>
              </a:ext>
            </a:extLst>
          </p:cNvPr>
          <p:cNvSpPr txBox="1"/>
          <p:nvPr/>
        </p:nvSpPr>
        <p:spPr>
          <a:xfrm>
            <a:off x="442114" y="4619477"/>
            <a:ext cx="11302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We are installing typescript separately for testing purposes only. When we are installing angular </a:t>
            </a:r>
            <a:r>
              <a:rPr lang="en-US" dirty="0" err="1"/>
              <a:t>typesript</a:t>
            </a:r>
            <a:r>
              <a:rPr lang="en-US" dirty="0"/>
              <a:t> is automatically installed.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Don’t use shell based command line client (windows PowerShell), use windows command prompt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 any error occurred type “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cache clean --force” command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160B9-34B2-4B75-B088-72148C602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32" y="3456178"/>
            <a:ext cx="8285534" cy="9899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451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61A-EF84-4539-9B17-97AD119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TypeScript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E89C-B5F8-467F-9391-BDEF2165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folder as “TypeScript” in your desktop or as you like.</a:t>
            </a:r>
          </a:p>
          <a:p>
            <a:r>
              <a:rPr lang="en-US" dirty="0"/>
              <a:t>Create a file as “test.ts” in that folder.</a:t>
            </a:r>
          </a:p>
          <a:p>
            <a:r>
              <a:rPr lang="en-US" dirty="0"/>
              <a:t>Open it using a text editor like “Sublime Text”</a:t>
            </a:r>
          </a:p>
          <a:p>
            <a:r>
              <a:rPr lang="en-US" dirty="0"/>
              <a:t>Write Below code,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Command Prompt and navigate to the “</a:t>
            </a:r>
            <a:r>
              <a:rPr lang="en-US" dirty="0" err="1"/>
              <a:t>ts</a:t>
            </a:r>
            <a:r>
              <a:rPr lang="en-US" dirty="0"/>
              <a:t>” folder.</a:t>
            </a:r>
          </a:p>
          <a:p>
            <a:r>
              <a:rPr lang="en-US" dirty="0"/>
              <a:t>Enter Below Command,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can see a file as “test.js” in the “</a:t>
            </a:r>
            <a:r>
              <a:rPr lang="en-US" dirty="0" err="1"/>
              <a:t>ts</a:t>
            </a:r>
            <a:r>
              <a:rPr lang="en-US" dirty="0"/>
              <a:t>” folder.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52EE3-A53E-420A-9BFA-A431B4064600}"/>
              </a:ext>
            </a:extLst>
          </p:cNvPr>
          <p:cNvSpPr/>
          <p:nvPr/>
        </p:nvSpPr>
        <p:spPr>
          <a:xfrm>
            <a:off x="3045483" y="3029371"/>
            <a:ext cx="6096000" cy="646331"/>
          </a:xfrm>
          <a:prstGeom prst="rect">
            <a:avLst/>
          </a:prstGeom>
          <a:ln w="31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 message: string = 'hello world';</a:t>
            </a:r>
          </a:p>
          <a:p>
            <a:r>
              <a:rPr lang="en-US" dirty="0">
                <a:latin typeface="Consolas" panose="020B0609020204030204" pitchFamily="49" charset="0"/>
              </a:rPr>
              <a:t>console.log(message);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0B9A5-25A7-43B0-BBCC-1448D0BD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78" y="5015399"/>
            <a:ext cx="6697010" cy="4382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BBC16-ABA7-4198-9AEF-508297448997}"/>
              </a:ext>
            </a:extLst>
          </p:cNvPr>
          <p:cNvSpPr/>
          <p:nvPr/>
        </p:nvSpPr>
        <p:spPr>
          <a:xfrm>
            <a:off x="7598004" y="5052766"/>
            <a:ext cx="1659118" cy="353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61A-EF84-4539-9B17-97AD119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TypeScript File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30740-6710-44EA-915E-9D0ABCFB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9" y="1316588"/>
            <a:ext cx="5514975" cy="6953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C7F547E-3069-42C4-AA41-9C81C09E1219}"/>
              </a:ext>
            </a:extLst>
          </p:cNvPr>
          <p:cNvSpPr/>
          <p:nvPr/>
        </p:nvSpPr>
        <p:spPr>
          <a:xfrm>
            <a:off x="5321103" y="3209441"/>
            <a:ext cx="1549791" cy="145900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pic>
        <p:nvPicPr>
          <p:cNvPr id="8" name="Picture 2" descr="Download Free png Cogs Svg Png Icon Free Download (#77354 ...">
            <a:extLst>
              <a:ext uri="{FF2B5EF4-FFF2-40B4-BE49-F238E27FC236}">
                <a16:creationId xmlns:a16="http://schemas.microsoft.com/office/drawing/2014/main" id="{0635336C-2C80-4F6B-80C3-4E0A301C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41" y="4151289"/>
            <a:ext cx="339646" cy="33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BCCA799-CF27-4467-8CF4-97CC9C883F10}"/>
              </a:ext>
            </a:extLst>
          </p:cNvPr>
          <p:cNvSpPr/>
          <p:nvPr/>
        </p:nvSpPr>
        <p:spPr>
          <a:xfrm>
            <a:off x="5926175" y="2445052"/>
            <a:ext cx="339645" cy="4626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AD68C-FC10-4487-A5CE-44068B45D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07" y="5806996"/>
            <a:ext cx="4086225" cy="619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F1F1674-F0F8-482C-85B2-458A7698A564}"/>
              </a:ext>
            </a:extLst>
          </p:cNvPr>
          <p:cNvSpPr/>
          <p:nvPr/>
        </p:nvSpPr>
        <p:spPr>
          <a:xfrm>
            <a:off x="5892341" y="4961850"/>
            <a:ext cx="339645" cy="4626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E2FFC-FC06-47DE-888D-A005D1F86959}"/>
              </a:ext>
            </a:extLst>
          </p:cNvPr>
          <p:cNvSpPr txBox="1"/>
          <p:nvPr/>
        </p:nvSpPr>
        <p:spPr>
          <a:xfrm>
            <a:off x="942536" y="14795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test.ts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2575BC-7321-4CFA-91D0-E26B8F81BF3D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798861" y="1664250"/>
            <a:ext cx="16756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5EAE5B-64B0-46AE-8FF4-D97542D845A3}"/>
              </a:ext>
            </a:extLst>
          </p:cNvPr>
          <p:cNvSpPr txBox="1"/>
          <p:nvPr/>
        </p:nvSpPr>
        <p:spPr>
          <a:xfrm>
            <a:off x="1519311" y="593189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test.js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983C8D-CEDE-461B-8DC5-2EE75E2D46D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61846" y="6116559"/>
            <a:ext cx="1760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9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4029-E572-4E80-8309-91EFA4E7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E3DF1-FDB7-4C26-8597-100DC1940A43}"/>
              </a:ext>
            </a:extLst>
          </p:cNvPr>
          <p:cNvSpPr txBox="1"/>
          <p:nvPr/>
        </p:nvSpPr>
        <p:spPr>
          <a:xfrm>
            <a:off x="396237" y="2114643"/>
            <a:ext cx="1081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“const” keyword is used to define a constant in type script. It means that you can not change the value once declared.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F07EB-7F70-4203-8CAE-2FABEFE0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70" y="4132193"/>
            <a:ext cx="6464069" cy="13797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2C2AC-0D1F-467F-8D28-DD3B2BF145E2}"/>
              </a:ext>
            </a:extLst>
          </p:cNvPr>
          <p:cNvSpPr txBox="1"/>
          <p:nvPr/>
        </p:nvSpPr>
        <p:spPr>
          <a:xfrm>
            <a:off x="538480" y="5618480"/>
            <a:ext cx="1066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define a variable using “let” keyword.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B1ABA0-B7B6-45F0-9576-F6753A34D273}"/>
              </a:ext>
            </a:extLst>
          </p:cNvPr>
          <p:cNvGrpSpPr/>
          <p:nvPr/>
        </p:nvGrpSpPr>
        <p:grpSpPr>
          <a:xfrm>
            <a:off x="2805327" y="2801783"/>
            <a:ext cx="5241393" cy="1145236"/>
            <a:chOff x="2805327" y="2801783"/>
            <a:chExt cx="5241393" cy="11452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0933D2-FC9F-48F9-BC77-A00D6E4D9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5327" y="2801783"/>
              <a:ext cx="5241393" cy="80833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CBA29C-DFB6-426C-B3D1-3B406393CC96}"/>
                </a:ext>
              </a:extLst>
            </p:cNvPr>
            <p:cNvSpPr txBox="1"/>
            <p:nvPr/>
          </p:nvSpPr>
          <p:spPr>
            <a:xfrm>
              <a:off x="2805327" y="3577687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B3B0D3-BB37-42AD-B62F-F3528BE6FC35}"/>
              </a:ext>
            </a:extLst>
          </p:cNvPr>
          <p:cNvGrpSpPr/>
          <p:nvPr/>
        </p:nvGrpSpPr>
        <p:grpSpPr>
          <a:xfrm>
            <a:off x="5948102" y="5770934"/>
            <a:ext cx="4197235" cy="1082070"/>
            <a:chOff x="5948102" y="5803146"/>
            <a:chExt cx="4197235" cy="10820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B2002B-4D19-4E7E-AF71-9AA029DC0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8102" y="5803146"/>
              <a:ext cx="4197235" cy="71273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4FA4DC-6C5B-439D-8556-4025A63BED96}"/>
                </a:ext>
              </a:extLst>
            </p:cNvPr>
            <p:cNvSpPr txBox="1"/>
            <p:nvPr/>
          </p:nvSpPr>
          <p:spPr>
            <a:xfrm>
              <a:off x="5948102" y="6515884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B48219-60F7-41FB-9572-AA124119E9B5}"/>
              </a:ext>
            </a:extLst>
          </p:cNvPr>
          <p:cNvGrpSpPr/>
          <p:nvPr/>
        </p:nvGrpSpPr>
        <p:grpSpPr>
          <a:xfrm>
            <a:off x="2805327" y="1170994"/>
            <a:ext cx="5992061" cy="975332"/>
            <a:chOff x="2805327" y="1252274"/>
            <a:chExt cx="5992061" cy="9753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890AA0-2D60-4D27-9568-0E047B2A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5327" y="1252274"/>
              <a:ext cx="5992061" cy="6382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9A3DEB-6272-46EF-B974-EB84B776EE67}"/>
                </a:ext>
              </a:extLst>
            </p:cNvPr>
            <p:cNvSpPr txBox="1"/>
            <p:nvPr/>
          </p:nvSpPr>
          <p:spPr>
            <a:xfrm>
              <a:off x="2805327" y="1858274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09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3563-C8CF-4995-945B-07AD1EC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B51AB-C5EB-4432-8D64-D39C19569643}"/>
              </a:ext>
            </a:extLst>
          </p:cNvPr>
          <p:cNvSpPr txBox="1"/>
          <p:nvPr/>
        </p:nvSpPr>
        <p:spPr>
          <a:xfrm>
            <a:off x="345440" y="3230880"/>
            <a:ext cx="1136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“any” keyword is used for create variables with any data type.</a:t>
            </a:r>
          </a:p>
          <a:p>
            <a:r>
              <a:rPr lang="en-US" dirty="0"/>
              <a:t>Above code will be compiled successfully.</a:t>
            </a:r>
          </a:p>
          <a:p>
            <a:r>
              <a:rPr lang="en-US" dirty="0"/>
              <a:t>If one declared a variable without data type it will use the first value’s data type as variable’s datatype.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842BE4-E2D6-40FA-AF05-D0AECCC0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37" y="4427955"/>
            <a:ext cx="5127743" cy="19251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0F0D5-0017-4B92-BD5B-2F7E106A6DC1}"/>
              </a:ext>
            </a:extLst>
          </p:cNvPr>
          <p:cNvGrpSpPr/>
          <p:nvPr/>
        </p:nvGrpSpPr>
        <p:grpSpPr>
          <a:xfrm>
            <a:off x="3150505" y="1305711"/>
            <a:ext cx="5220429" cy="1917085"/>
            <a:chOff x="3150505" y="1348628"/>
            <a:chExt cx="5220429" cy="19170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23695C-1285-4699-8358-62AE122E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0505" y="1348628"/>
              <a:ext cx="5220429" cy="160042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FD9DFB-A65C-458C-804C-C41E8D371242}"/>
                </a:ext>
              </a:extLst>
            </p:cNvPr>
            <p:cNvSpPr txBox="1"/>
            <p:nvPr/>
          </p:nvSpPr>
          <p:spPr>
            <a:xfrm>
              <a:off x="3150505" y="2896381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3438AC-FEBD-469C-93A7-E04D5204517B}"/>
              </a:ext>
            </a:extLst>
          </p:cNvPr>
          <p:cNvGrpSpPr/>
          <p:nvPr/>
        </p:nvGrpSpPr>
        <p:grpSpPr>
          <a:xfrm>
            <a:off x="691216" y="4571274"/>
            <a:ext cx="4286848" cy="2007861"/>
            <a:chOff x="691216" y="4571274"/>
            <a:chExt cx="4286848" cy="2007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F655EB-68C4-4270-88A3-964F8139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216" y="4571274"/>
              <a:ext cx="4286848" cy="163852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98DE8C-BBE9-4E68-9856-DC2D1F1E4590}"/>
                </a:ext>
              </a:extLst>
            </p:cNvPr>
            <p:cNvSpPr txBox="1"/>
            <p:nvPr/>
          </p:nvSpPr>
          <p:spPr>
            <a:xfrm>
              <a:off x="1202256" y="6209803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21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BEFE-D1C6-4DA4-8FEF-D690E57E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9164"/>
            <a:ext cx="12192000" cy="1026970"/>
          </a:xfrm>
        </p:spPr>
        <p:txBody>
          <a:bodyPr/>
          <a:lstStyle/>
          <a:p>
            <a:r>
              <a:rPr lang="en-US" dirty="0"/>
              <a:t>Data Types – Boolean,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16BEC-1C3F-4006-A165-96D02B26ED7C}"/>
              </a:ext>
            </a:extLst>
          </p:cNvPr>
          <p:cNvSpPr txBox="1"/>
          <p:nvPr/>
        </p:nvSpPr>
        <p:spPr>
          <a:xfrm>
            <a:off x="254000" y="1260617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8D1F0-486D-4E1A-A899-A2C4F15BD793}"/>
              </a:ext>
            </a:extLst>
          </p:cNvPr>
          <p:cNvSpPr txBox="1"/>
          <p:nvPr/>
        </p:nvSpPr>
        <p:spPr>
          <a:xfrm>
            <a:off x="254000" y="3060904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13CA1-AC81-4A2F-A236-E94C31A37185}"/>
              </a:ext>
            </a:extLst>
          </p:cNvPr>
          <p:cNvGrpSpPr/>
          <p:nvPr/>
        </p:nvGrpSpPr>
        <p:grpSpPr>
          <a:xfrm>
            <a:off x="1065911" y="1821448"/>
            <a:ext cx="3888310" cy="1119219"/>
            <a:chOff x="1065911" y="1821448"/>
            <a:chExt cx="3888310" cy="11192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A62E71-E69F-43EC-A1B2-03F577B8B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911" y="1821448"/>
              <a:ext cx="3888310" cy="7430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C6E314-55B5-4BAF-875B-76585E9CA51A}"/>
                </a:ext>
              </a:extLst>
            </p:cNvPr>
            <p:cNvSpPr txBox="1"/>
            <p:nvPr/>
          </p:nvSpPr>
          <p:spPr>
            <a:xfrm>
              <a:off x="1065911" y="2571335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D79369-982B-4667-B905-7901A044938D}"/>
              </a:ext>
            </a:extLst>
          </p:cNvPr>
          <p:cNvGrpSpPr/>
          <p:nvPr/>
        </p:nvGrpSpPr>
        <p:grpSpPr>
          <a:xfrm>
            <a:off x="6541580" y="1821448"/>
            <a:ext cx="2775139" cy="1191274"/>
            <a:chOff x="6541580" y="1821448"/>
            <a:chExt cx="2775139" cy="11912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BACA4D-D019-43C9-B1C1-B164A018E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1580" y="1821448"/>
              <a:ext cx="2775139" cy="81104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FD348A-EFA7-43E2-9F1D-A865F9CF50A8}"/>
                </a:ext>
              </a:extLst>
            </p:cNvPr>
            <p:cNvSpPr txBox="1"/>
            <p:nvPr/>
          </p:nvSpPr>
          <p:spPr>
            <a:xfrm>
              <a:off x="6541580" y="264339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063EB-D852-4C26-A138-5B3B035B2561}"/>
              </a:ext>
            </a:extLst>
          </p:cNvPr>
          <p:cNvGrpSpPr/>
          <p:nvPr/>
        </p:nvGrpSpPr>
        <p:grpSpPr>
          <a:xfrm>
            <a:off x="6329979" y="3722891"/>
            <a:ext cx="2363320" cy="1645860"/>
            <a:chOff x="6329979" y="3722891"/>
            <a:chExt cx="2363320" cy="16458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515A7D-B8C6-4A7F-8350-D0DDC388A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/>
            <a:stretch/>
          </p:blipFill>
          <p:spPr>
            <a:xfrm>
              <a:off x="6329979" y="3722891"/>
              <a:ext cx="2363320" cy="127652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C6AA45-3CBB-411E-A856-15C49A6C552A}"/>
                </a:ext>
              </a:extLst>
            </p:cNvPr>
            <p:cNvSpPr txBox="1"/>
            <p:nvPr/>
          </p:nvSpPr>
          <p:spPr>
            <a:xfrm>
              <a:off x="6329979" y="4999419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71FEBA-1800-4473-8F77-7B7024EA58B2}"/>
              </a:ext>
            </a:extLst>
          </p:cNvPr>
          <p:cNvGrpSpPr/>
          <p:nvPr/>
        </p:nvGrpSpPr>
        <p:grpSpPr>
          <a:xfrm>
            <a:off x="1065911" y="3646681"/>
            <a:ext cx="3614452" cy="1798281"/>
            <a:chOff x="1065911" y="3646681"/>
            <a:chExt cx="3614452" cy="179828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736977-BDF7-4098-9399-7A698D5D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937" y="3646681"/>
              <a:ext cx="3591426" cy="14289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8DF771-520C-4DC9-8630-56EB730E6B53}"/>
                </a:ext>
              </a:extLst>
            </p:cNvPr>
            <p:cNvSpPr txBox="1"/>
            <p:nvPr/>
          </p:nvSpPr>
          <p:spPr>
            <a:xfrm>
              <a:off x="1065911" y="507563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66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C8B6-FD97-41A3-A611-49458C86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9164"/>
            <a:ext cx="12192000" cy="1026970"/>
          </a:xfrm>
        </p:spPr>
        <p:txBody>
          <a:bodyPr/>
          <a:lstStyle/>
          <a:p>
            <a:r>
              <a:rPr lang="en-US" dirty="0"/>
              <a:t>Data Types - String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08ABF-0A93-4C79-A872-26BA624A3FD5}"/>
              </a:ext>
            </a:extLst>
          </p:cNvPr>
          <p:cNvSpPr txBox="1"/>
          <p:nvPr/>
        </p:nvSpPr>
        <p:spPr>
          <a:xfrm>
            <a:off x="6238240" y="2450700"/>
            <a:ext cx="790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both single and double quotation </a:t>
            </a:r>
            <a:r>
              <a:rPr lang="en-US" dirty="0" err="1"/>
              <a:t>sysmbols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466A5-496A-4D62-B137-DA91D39E85F8}"/>
              </a:ext>
            </a:extLst>
          </p:cNvPr>
          <p:cNvSpPr txBox="1"/>
          <p:nvPr/>
        </p:nvSpPr>
        <p:spPr>
          <a:xfrm>
            <a:off x="579120" y="3126483"/>
            <a:ext cx="271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Template Strings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881DE9-5BAA-41F2-AFB5-077CA502599B}"/>
              </a:ext>
            </a:extLst>
          </p:cNvPr>
          <p:cNvGrpSpPr/>
          <p:nvPr/>
        </p:nvGrpSpPr>
        <p:grpSpPr>
          <a:xfrm>
            <a:off x="1228088" y="1248352"/>
            <a:ext cx="4563112" cy="1109140"/>
            <a:chOff x="1228088" y="1248352"/>
            <a:chExt cx="4563112" cy="11091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EA0EAB-3387-44B9-AF0F-F7FD3AAB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088" y="1248352"/>
              <a:ext cx="4563112" cy="7430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292CF0-D842-4731-990C-24E8896C61E2}"/>
                </a:ext>
              </a:extLst>
            </p:cNvPr>
            <p:cNvSpPr txBox="1"/>
            <p:nvPr/>
          </p:nvSpPr>
          <p:spPr>
            <a:xfrm>
              <a:off x="1228088" y="1988160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DA99C8-62EA-4FAD-BBE5-13A56A1B63A2}"/>
              </a:ext>
            </a:extLst>
          </p:cNvPr>
          <p:cNvGrpSpPr/>
          <p:nvPr/>
        </p:nvGrpSpPr>
        <p:grpSpPr>
          <a:xfrm>
            <a:off x="768078" y="3916385"/>
            <a:ext cx="6533429" cy="1236728"/>
            <a:chOff x="768078" y="3916385"/>
            <a:chExt cx="6533429" cy="12367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5003D1-C640-4583-AD1E-FA521FD3B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778"/>
            <a:stretch/>
          </p:blipFill>
          <p:spPr>
            <a:xfrm>
              <a:off x="768078" y="3916385"/>
              <a:ext cx="6533429" cy="8673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DDE88C-2258-4660-B187-B2C7ECF103B4}"/>
                </a:ext>
              </a:extLst>
            </p:cNvPr>
            <p:cNvSpPr txBox="1"/>
            <p:nvPr/>
          </p:nvSpPr>
          <p:spPr>
            <a:xfrm>
              <a:off x="768078" y="4783781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33D319-4AFB-42EF-BC64-2B180DA79CA4}"/>
              </a:ext>
            </a:extLst>
          </p:cNvPr>
          <p:cNvGrpSpPr/>
          <p:nvPr/>
        </p:nvGrpSpPr>
        <p:grpSpPr>
          <a:xfrm>
            <a:off x="4226049" y="5515953"/>
            <a:ext cx="6797551" cy="1215887"/>
            <a:chOff x="4226049" y="5515953"/>
            <a:chExt cx="6797551" cy="12158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341ED9-30D6-4DCA-9F80-AD77844D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049" y="5515953"/>
              <a:ext cx="6797551" cy="8673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248BC-E55F-45AA-A88E-27867B2EDF6B}"/>
                </a:ext>
              </a:extLst>
            </p:cNvPr>
            <p:cNvSpPr txBox="1"/>
            <p:nvPr/>
          </p:nvSpPr>
          <p:spPr>
            <a:xfrm>
              <a:off x="4226049" y="6362508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8E854D-002B-4FEF-A894-DFFBCCAD50E6}"/>
              </a:ext>
            </a:extLst>
          </p:cNvPr>
          <p:cNvGrpSpPr/>
          <p:nvPr/>
        </p:nvGrpSpPr>
        <p:grpSpPr>
          <a:xfrm>
            <a:off x="6319522" y="1342047"/>
            <a:ext cx="3119660" cy="891444"/>
            <a:chOff x="6319522" y="1342047"/>
            <a:chExt cx="3119660" cy="891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83BBC5-054F-44E8-B2FE-0A92BB486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46" t="-1" b="-568"/>
            <a:stretch/>
          </p:blipFill>
          <p:spPr>
            <a:xfrm>
              <a:off x="6319522" y="1342047"/>
              <a:ext cx="3119660" cy="5556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5887DA-6B49-4F2C-BD13-83D22385EF0F}"/>
                </a:ext>
              </a:extLst>
            </p:cNvPr>
            <p:cNvSpPr txBox="1"/>
            <p:nvPr/>
          </p:nvSpPr>
          <p:spPr>
            <a:xfrm>
              <a:off x="6319522" y="1864159"/>
              <a:ext cx="64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680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3538</TotalTime>
  <Words>606</Words>
  <Application>Microsoft Office PowerPoint</Application>
  <PresentationFormat>Widescreen</PresentationFormat>
  <Paragraphs>122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TypeScript Basics</vt:lpstr>
      <vt:lpstr>What is TypeScript ?</vt:lpstr>
      <vt:lpstr>How to Install TypeScript Compiler</vt:lpstr>
      <vt:lpstr>First TypeScript File</vt:lpstr>
      <vt:lpstr>First TypeScript File (Cont.)</vt:lpstr>
      <vt:lpstr>TypeScript Variable</vt:lpstr>
      <vt:lpstr>Data Types - Any</vt:lpstr>
      <vt:lpstr>Data Types – Boolean, Number</vt:lpstr>
      <vt:lpstr>Data Types - String</vt:lpstr>
      <vt:lpstr>Array</vt:lpstr>
      <vt:lpstr>Data Types - Enum</vt:lpstr>
      <vt:lpstr>Data Types -  Unknown</vt:lpstr>
      <vt:lpstr>Data Types - Object</vt:lpstr>
      <vt:lpstr>Functions</vt:lpstr>
      <vt:lpstr>Functions with Return Type</vt:lpstr>
      <vt:lpstr>Classes and Objects</vt:lpstr>
      <vt:lpstr>Classes and Objects (cont.) – Methods</vt:lpstr>
      <vt:lpstr>Classes and Objects (cont.) – “this” Keyword</vt:lpstr>
      <vt:lpstr>Classes and Objects (cont.) – Constructor</vt:lpstr>
      <vt:lpstr>Classes and Objects (cont.) – Constructor with Parameters</vt:lpstr>
      <vt:lpstr>Activity 1</vt:lpstr>
      <vt:lpstr>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Syntax</dc:title>
  <dc:creator>Niroshan Mendis</dc:creator>
  <cp:lastModifiedBy>Ashen</cp:lastModifiedBy>
  <cp:revision>723</cp:revision>
  <dcterms:created xsi:type="dcterms:W3CDTF">2019-01-03T05:57:53Z</dcterms:created>
  <dcterms:modified xsi:type="dcterms:W3CDTF">2021-07-08T03:02:36Z</dcterms:modified>
</cp:coreProperties>
</file>