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2" r:id="rId5"/>
    <p:sldId id="273" r:id="rId6"/>
    <p:sldId id="259" r:id="rId7"/>
    <p:sldId id="278" r:id="rId8"/>
    <p:sldId id="263" r:id="rId9"/>
    <p:sldId id="280" r:id="rId10"/>
    <p:sldId id="281" r:id="rId11"/>
    <p:sldId id="282" r:id="rId12"/>
    <p:sldId id="283" r:id="rId13"/>
    <p:sldId id="284" r:id="rId14"/>
    <p:sldId id="286" r:id="rId15"/>
    <p:sldId id="287" r:id="rId16"/>
    <p:sldId id="289"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handoutMaster" Target="handoutMasters/handoutMaster1.xml" /><Relationship Id="rId27" Type="http://schemas.microsoft.com/office/2018/10/relationships/authors" Targe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5.xml" /><Relationship Id="rId4" Type="http://schemas.openxmlformats.org/officeDocument/2006/relationships/image" Target="../media/image6.jpg" /></Relationships>
</file>

<file path=ppt/slides/_rels/slide14.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4.xml" /><Relationship Id="rId4" Type="http://schemas.openxmlformats.org/officeDocument/2006/relationships/image" Target="../media/image9.jp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2118049" y="157369"/>
            <a:ext cx="9137780" cy="3385676"/>
          </a:xfrm>
        </p:spPr>
        <p:txBody>
          <a:bodyPr/>
          <a:lstStyle/>
          <a:p>
            <a:pPr algn="l"/>
            <a:r>
              <a:rPr lang="en-US" dirty="0"/>
              <a:t>PHASE 2 : PROJECT</a:t>
            </a:r>
            <a:br>
              <a:rPr lang="en-US" dirty="0"/>
            </a:br>
            <a:r>
              <a:rPr lang="en-US" dirty="0"/>
              <a:t> </a:t>
            </a:r>
            <a:r>
              <a:rPr lang="en-US" sz="3600" dirty="0"/>
              <a:t>PROBLEM SOLVING AND DESIGN        THINKING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144000" cy="836797"/>
          </a:xfrm>
        </p:spPr>
        <p:txBody>
          <a:bodyPr/>
          <a:lstStyle/>
          <a:p>
            <a:r>
              <a:rPr lang="en-US" b="1" dirty="0">
                <a:solidFill>
                  <a:schemeClr val="accent6">
                    <a:lumMod val="10000"/>
                  </a:schemeClr>
                </a:solidFill>
              </a:rPr>
              <a:t>TITLE : AI BASED DIABETES PREDICTION SYSTEMS_PHASE 2</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D3CD-A0D1-6930-5C06-34E160BABFA6}"/>
              </a:ext>
            </a:extLst>
          </p:cNvPr>
          <p:cNvSpPr>
            <a:spLocks noGrp="1"/>
          </p:cNvSpPr>
          <p:nvPr>
            <p:ph type="ctrTitle"/>
          </p:nvPr>
        </p:nvSpPr>
        <p:spPr>
          <a:xfrm>
            <a:off x="1524000" y="124285"/>
            <a:ext cx="9144000" cy="6024587"/>
          </a:xfrm>
        </p:spPr>
        <p:txBody>
          <a:bodyPr/>
          <a:lstStyle/>
          <a:p>
            <a:pPr algn="just"/>
            <a:r>
              <a:rPr lang="en-US" dirty="0">
                <a:solidFill>
                  <a:schemeClr val="accent6">
                    <a:lumMod val="10000"/>
                  </a:schemeClr>
                </a:solidFill>
              </a:rPr>
              <a:t>Program</a:t>
            </a:r>
            <a:br>
              <a:rPr lang="en-US" dirty="0">
                <a:solidFill>
                  <a:schemeClr val="accent6">
                    <a:lumMod val="10000"/>
                  </a:schemeClr>
                </a:solidFill>
              </a:rPr>
            </a:br>
            <a:br>
              <a:rPr lang="en-US" dirty="0">
                <a:solidFill>
                  <a:schemeClr val="accent6">
                    <a:lumMod val="10000"/>
                  </a:schemeClr>
                </a:solidFill>
              </a:rPr>
            </a:br>
            <a:r>
              <a:rPr lang="en-US" sz="2000" dirty="0">
                <a:solidFill>
                  <a:schemeClr val="accent6">
                    <a:lumMod val="10000"/>
                  </a:schemeClr>
                </a:solidFill>
              </a:rPr>
              <a:t> Importing the necessary </a:t>
            </a:r>
            <a:r>
              <a:rPr lang="en-US" sz="2000" dirty="0" err="1">
                <a:solidFill>
                  <a:schemeClr val="accent6">
                    <a:lumMod val="10000"/>
                  </a:schemeClr>
                </a:solidFill>
              </a:rPr>
              <a:t>librariesimport</a:t>
            </a:r>
            <a:r>
              <a:rPr lang="en-US" sz="2000" dirty="0">
                <a:solidFill>
                  <a:schemeClr val="accent6">
                    <a:lumMod val="10000"/>
                  </a:schemeClr>
                </a:solidFill>
              </a:rPr>
              <a:t> pandas as </a:t>
            </a:r>
            <a:r>
              <a:rPr lang="en-US" sz="2000" dirty="0" err="1">
                <a:solidFill>
                  <a:schemeClr val="accent6">
                    <a:lumMod val="10000"/>
                  </a:schemeClr>
                </a:solidFill>
              </a:rPr>
              <a:t>pdfrom</a:t>
            </a:r>
            <a:r>
              <a:rPr lang="en-US" sz="2000" dirty="0">
                <a:solidFill>
                  <a:schemeClr val="accent6">
                    <a:lumMod val="10000"/>
                  </a:schemeClr>
                </a:solidFill>
              </a:rPr>
              <a:t> </a:t>
            </a:r>
            <a:r>
              <a:rPr lang="en-US" sz="2000" dirty="0" err="1">
                <a:solidFill>
                  <a:schemeClr val="accent6">
                    <a:lumMod val="10000"/>
                  </a:schemeClr>
                </a:solidFill>
              </a:rPr>
              <a:t>sklearn.model_selection</a:t>
            </a:r>
            <a:r>
              <a:rPr lang="en-US" sz="2000" dirty="0">
                <a:solidFill>
                  <a:schemeClr val="accent6">
                    <a:lumMod val="10000"/>
                  </a:schemeClr>
                </a:solidFill>
              </a:rPr>
              <a:t> import </a:t>
            </a:r>
            <a:r>
              <a:rPr lang="en-US" sz="2000" dirty="0" err="1">
                <a:solidFill>
                  <a:schemeClr val="accent6">
                    <a:lumMod val="10000"/>
                  </a:schemeClr>
                </a:solidFill>
              </a:rPr>
              <a:t>train_test_splitfrom</a:t>
            </a:r>
            <a:r>
              <a:rPr lang="en-US" sz="2000" dirty="0">
                <a:solidFill>
                  <a:schemeClr val="accent6">
                    <a:lumMod val="10000"/>
                  </a:schemeClr>
                </a:solidFill>
              </a:rPr>
              <a:t> </a:t>
            </a:r>
            <a:r>
              <a:rPr lang="en-US" sz="2000" dirty="0" err="1">
                <a:solidFill>
                  <a:schemeClr val="accent6">
                    <a:lumMod val="10000"/>
                  </a:schemeClr>
                </a:solidFill>
              </a:rPr>
              <a:t>sklearn.preprocessing</a:t>
            </a:r>
            <a:r>
              <a:rPr lang="en-US" sz="2000" dirty="0">
                <a:solidFill>
                  <a:schemeClr val="accent6">
                    <a:lumMod val="10000"/>
                  </a:schemeClr>
                </a:solidFill>
              </a:rPr>
              <a:t> import </a:t>
            </a:r>
            <a:r>
              <a:rPr lang="en-US" sz="2000" dirty="0" err="1">
                <a:solidFill>
                  <a:schemeClr val="accent6">
                    <a:lumMod val="10000"/>
                  </a:schemeClr>
                </a:solidFill>
              </a:rPr>
              <a:t>StandardScalerfrom</a:t>
            </a:r>
            <a:r>
              <a:rPr lang="en-US" sz="2000" dirty="0">
                <a:solidFill>
                  <a:schemeClr val="accent6">
                    <a:lumMod val="10000"/>
                  </a:schemeClr>
                </a:solidFill>
              </a:rPr>
              <a:t> </a:t>
            </a:r>
            <a:r>
              <a:rPr lang="en-US" sz="2000" dirty="0" err="1">
                <a:solidFill>
                  <a:schemeClr val="accent6">
                    <a:lumMod val="10000"/>
                  </a:schemeClr>
                </a:solidFill>
              </a:rPr>
              <a:t>sklearn.svm</a:t>
            </a:r>
            <a:r>
              <a:rPr lang="en-US" sz="2000" dirty="0">
                <a:solidFill>
                  <a:schemeClr val="accent6">
                    <a:lumMod val="10000"/>
                  </a:schemeClr>
                </a:solidFill>
              </a:rPr>
              <a:t> import SVC# Loading the </a:t>
            </a:r>
            <a:r>
              <a:rPr lang="en-US" sz="2000" dirty="0" err="1">
                <a:solidFill>
                  <a:schemeClr val="accent6">
                    <a:lumMod val="10000"/>
                  </a:schemeClr>
                </a:solidFill>
              </a:rPr>
              <a:t>datasetdiabetes_data</a:t>
            </a:r>
            <a:r>
              <a:rPr lang="en-US" sz="2000" dirty="0">
                <a:solidFill>
                  <a:schemeClr val="accent6">
                    <a:lumMod val="10000"/>
                  </a:schemeClr>
                </a:solidFill>
              </a:rPr>
              <a:t> = </a:t>
            </a:r>
            <a:r>
              <a:rPr lang="en-US" sz="2000" dirty="0" err="1">
                <a:solidFill>
                  <a:schemeClr val="accent6">
                    <a:lumMod val="10000"/>
                  </a:schemeClr>
                </a:solidFill>
              </a:rPr>
              <a:t>pd.read_csv</a:t>
            </a:r>
            <a:r>
              <a:rPr lang="en-US" sz="2000" dirty="0">
                <a:solidFill>
                  <a:schemeClr val="accent6">
                    <a:lumMod val="10000"/>
                  </a:schemeClr>
                </a:solidFill>
              </a:rPr>
              <a:t>("diabetes.csv")# Splitting the dataset into features and target </a:t>
            </a:r>
            <a:r>
              <a:rPr lang="en-US" sz="2000" dirty="0" err="1">
                <a:solidFill>
                  <a:schemeClr val="accent6">
                    <a:lumMod val="10000"/>
                  </a:schemeClr>
                </a:solidFill>
              </a:rPr>
              <a:t>variableX</a:t>
            </a:r>
            <a:r>
              <a:rPr lang="en-US" sz="2000" dirty="0">
                <a:solidFill>
                  <a:schemeClr val="accent6">
                    <a:lumMod val="10000"/>
                  </a:schemeClr>
                </a:solidFill>
              </a:rPr>
              <a:t> = </a:t>
            </a:r>
            <a:r>
              <a:rPr lang="en-US" sz="2000" dirty="0" err="1">
                <a:solidFill>
                  <a:schemeClr val="accent6">
                    <a:lumMod val="10000"/>
                  </a:schemeClr>
                </a:solidFill>
              </a:rPr>
              <a:t>diabetes_data.drop</a:t>
            </a:r>
            <a:r>
              <a:rPr lang="en-US" sz="2000" dirty="0">
                <a:solidFill>
                  <a:schemeClr val="accent6">
                    <a:lumMod val="10000"/>
                  </a:schemeClr>
                </a:solidFill>
              </a:rPr>
              <a:t>("Outcome", axis=1)y = </a:t>
            </a:r>
            <a:r>
              <a:rPr lang="en-US" sz="2000" dirty="0" err="1">
                <a:solidFill>
                  <a:schemeClr val="accent6">
                    <a:lumMod val="10000"/>
                  </a:schemeClr>
                </a:solidFill>
              </a:rPr>
              <a:t>diabetes_data</a:t>
            </a:r>
            <a:r>
              <a:rPr lang="en-US" sz="2000" dirty="0">
                <a:solidFill>
                  <a:schemeClr val="accent6">
                    <a:lumMod val="10000"/>
                  </a:schemeClr>
                </a:solidFill>
              </a:rPr>
              <a:t>["Outcome"]# Splitting the dataset into training and testing </a:t>
            </a:r>
            <a:r>
              <a:rPr lang="en-US" sz="2000" dirty="0" err="1">
                <a:solidFill>
                  <a:schemeClr val="accent6">
                    <a:lumMod val="10000"/>
                  </a:schemeClr>
                </a:solidFill>
              </a:rPr>
              <a:t>setsX_train</a:t>
            </a:r>
            <a:r>
              <a:rPr lang="en-US" sz="2000" dirty="0">
                <a:solidFill>
                  <a:schemeClr val="accent6">
                    <a:lumMod val="10000"/>
                  </a:schemeClr>
                </a:solidFill>
              </a:rPr>
              <a:t>, </a:t>
            </a:r>
            <a:r>
              <a:rPr lang="en-US" sz="2000" dirty="0" err="1">
                <a:solidFill>
                  <a:schemeClr val="accent6">
                    <a:lumMod val="10000"/>
                  </a:schemeClr>
                </a:solidFill>
              </a:rPr>
              <a:t>X_test</a:t>
            </a:r>
            <a:r>
              <a:rPr lang="en-US" sz="2000" dirty="0">
                <a:solidFill>
                  <a:schemeClr val="accent6">
                    <a:lumMod val="10000"/>
                  </a:schemeClr>
                </a:solidFill>
              </a:rPr>
              <a:t>, </a:t>
            </a:r>
            <a:r>
              <a:rPr lang="en-US" sz="2000" dirty="0" err="1">
                <a:solidFill>
                  <a:schemeClr val="accent6">
                    <a:lumMod val="10000"/>
                  </a:schemeClr>
                </a:solidFill>
              </a:rPr>
              <a:t>y_train</a:t>
            </a:r>
            <a:r>
              <a:rPr lang="en-US" sz="2000" dirty="0">
                <a:solidFill>
                  <a:schemeClr val="accent6">
                    <a:lumMod val="10000"/>
                  </a:schemeClr>
                </a:solidFill>
              </a:rPr>
              <a:t>, </a:t>
            </a:r>
            <a:r>
              <a:rPr lang="en-US" sz="2000" dirty="0" err="1">
                <a:solidFill>
                  <a:schemeClr val="accent6">
                    <a:lumMod val="10000"/>
                  </a:schemeClr>
                </a:solidFill>
              </a:rPr>
              <a:t>y_test</a:t>
            </a:r>
            <a:r>
              <a:rPr lang="en-US" sz="2000" dirty="0">
                <a:solidFill>
                  <a:schemeClr val="accent6">
                    <a:lumMod val="10000"/>
                  </a:schemeClr>
                </a:solidFill>
              </a:rPr>
              <a:t> = </a:t>
            </a:r>
            <a:r>
              <a:rPr lang="en-US" sz="2000" dirty="0" err="1">
                <a:solidFill>
                  <a:schemeClr val="accent6">
                    <a:lumMod val="10000"/>
                  </a:schemeClr>
                </a:solidFill>
              </a:rPr>
              <a:t>train_test_split</a:t>
            </a:r>
            <a:r>
              <a:rPr lang="en-US" sz="2000" dirty="0">
                <a:solidFill>
                  <a:schemeClr val="accent6">
                    <a:lumMod val="10000"/>
                  </a:schemeClr>
                </a:solidFill>
              </a:rPr>
              <a:t>(X, y, </a:t>
            </a:r>
            <a:r>
              <a:rPr lang="en-US" sz="2000" dirty="0" err="1">
                <a:solidFill>
                  <a:schemeClr val="accent6">
                    <a:lumMod val="10000"/>
                  </a:schemeClr>
                </a:solidFill>
              </a:rPr>
              <a:t>test_size</a:t>
            </a:r>
            <a:r>
              <a:rPr lang="en-US" sz="2000" dirty="0">
                <a:solidFill>
                  <a:schemeClr val="accent6">
                    <a:lumMod val="10000"/>
                  </a:schemeClr>
                </a:solidFill>
              </a:rPr>
              <a:t>=0.2, </a:t>
            </a:r>
            <a:r>
              <a:rPr lang="en-US" sz="2000" dirty="0" err="1">
                <a:solidFill>
                  <a:schemeClr val="accent6">
                    <a:lumMod val="10000"/>
                  </a:schemeClr>
                </a:solidFill>
              </a:rPr>
              <a:t>random_state</a:t>
            </a:r>
            <a:r>
              <a:rPr lang="en-US" sz="2000" dirty="0">
                <a:solidFill>
                  <a:schemeClr val="accent6">
                    <a:lumMod val="10000"/>
                  </a:schemeClr>
                </a:solidFill>
              </a:rPr>
              <a:t>=42)# Scaling the </a:t>
            </a:r>
            <a:r>
              <a:rPr lang="en-US" sz="2000" dirty="0" err="1">
                <a:solidFill>
                  <a:schemeClr val="accent6">
                    <a:lumMod val="10000"/>
                  </a:schemeClr>
                </a:solidFill>
              </a:rPr>
              <a:t>featuresscaler</a:t>
            </a:r>
            <a:r>
              <a:rPr lang="en-US" sz="2000" dirty="0">
                <a:solidFill>
                  <a:schemeClr val="accent6">
                    <a:lumMod val="10000"/>
                  </a:schemeClr>
                </a:solidFill>
              </a:rPr>
              <a:t> = </a:t>
            </a:r>
            <a:r>
              <a:rPr lang="en-US" sz="2000" dirty="0" err="1">
                <a:solidFill>
                  <a:schemeClr val="accent6">
                    <a:lumMod val="10000"/>
                  </a:schemeClr>
                </a:solidFill>
              </a:rPr>
              <a:t>StandardScaler</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 = </a:t>
            </a:r>
            <a:r>
              <a:rPr lang="en-US" sz="2000" dirty="0" err="1">
                <a:solidFill>
                  <a:schemeClr val="accent6">
                    <a:lumMod val="10000"/>
                  </a:schemeClr>
                </a:solidFill>
              </a:rPr>
              <a:t>scaler.fit_transform</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 </a:t>
            </a:r>
            <a:r>
              <a:rPr lang="en-US" sz="2000" dirty="0" err="1">
                <a:solidFill>
                  <a:schemeClr val="accent6">
                    <a:lumMod val="10000"/>
                  </a:schemeClr>
                </a:solidFill>
              </a:rPr>
              <a:t>scaler.transform</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Creating and training the SVM </a:t>
            </a:r>
            <a:r>
              <a:rPr lang="en-US" sz="2000" dirty="0" err="1">
                <a:solidFill>
                  <a:schemeClr val="accent6">
                    <a:lumMod val="10000"/>
                  </a:schemeClr>
                </a:solidFill>
              </a:rPr>
              <a:t>classifierclassifier</a:t>
            </a:r>
            <a:r>
              <a:rPr lang="en-US" sz="2000" dirty="0">
                <a:solidFill>
                  <a:schemeClr val="accent6">
                    <a:lumMod val="10000"/>
                  </a:schemeClr>
                </a:solidFill>
              </a:rPr>
              <a:t> = SVC()</a:t>
            </a:r>
            <a:r>
              <a:rPr lang="en-US" sz="2000" dirty="0" err="1">
                <a:solidFill>
                  <a:schemeClr val="accent6">
                    <a:lumMod val="10000"/>
                  </a:schemeClr>
                </a:solidFill>
              </a:rPr>
              <a:t>classifier.fit</a:t>
            </a:r>
            <a:r>
              <a:rPr lang="en-US" sz="2000" dirty="0">
                <a:solidFill>
                  <a:schemeClr val="accent6">
                    <a:lumMod val="10000"/>
                  </a:schemeClr>
                </a:solidFill>
              </a:rPr>
              <a:t>(</a:t>
            </a:r>
            <a:r>
              <a:rPr lang="en-US" sz="2000" dirty="0" err="1">
                <a:solidFill>
                  <a:schemeClr val="accent6">
                    <a:lumMod val="10000"/>
                  </a:schemeClr>
                </a:solidFill>
              </a:rPr>
              <a:t>X_train</a:t>
            </a:r>
            <a:r>
              <a:rPr lang="en-US" sz="2000" dirty="0">
                <a:solidFill>
                  <a:schemeClr val="accent6">
                    <a:lumMod val="10000"/>
                  </a:schemeClr>
                </a:solidFill>
              </a:rPr>
              <a:t>, </a:t>
            </a:r>
            <a:r>
              <a:rPr lang="en-US" sz="2000" dirty="0" err="1">
                <a:solidFill>
                  <a:schemeClr val="accent6">
                    <a:lumMod val="10000"/>
                  </a:schemeClr>
                </a:solidFill>
              </a:rPr>
              <a:t>y_train</a:t>
            </a:r>
            <a:r>
              <a:rPr lang="en-US" sz="2000" dirty="0">
                <a:solidFill>
                  <a:schemeClr val="accent6">
                    <a:lumMod val="10000"/>
                  </a:schemeClr>
                </a:solidFill>
              </a:rPr>
              <a:t>)# Making predictions on the test </a:t>
            </a:r>
            <a:r>
              <a:rPr lang="en-US" sz="2000" dirty="0" err="1">
                <a:solidFill>
                  <a:schemeClr val="accent6">
                    <a:lumMod val="10000"/>
                  </a:schemeClr>
                </a:solidFill>
              </a:rPr>
              <a:t>setpredictions</a:t>
            </a:r>
            <a:r>
              <a:rPr lang="en-US" sz="2000" dirty="0">
                <a:solidFill>
                  <a:schemeClr val="accent6">
                    <a:lumMod val="10000"/>
                  </a:schemeClr>
                </a:solidFill>
              </a:rPr>
              <a:t> = </a:t>
            </a:r>
            <a:r>
              <a:rPr lang="en-US" sz="2000" dirty="0" err="1">
                <a:solidFill>
                  <a:schemeClr val="accent6">
                    <a:lumMod val="10000"/>
                  </a:schemeClr>
                </a:solidFill>
              </a:rPr>
              <a:t>classifier.predict</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Evaluating the </a:t>
            </a:r>
            <a:r>
              <a:rPr lang="en-US" sz="2000" dirty="0" err="1">
                <a:solidFill>
                  <a:schemeClr val="accent6">
                    <a:lumMod val="10000"/>
                  </a:schemeClr>
                </a:solidFill>
              </a:rPr>
              <a:t>modelaccuracy</a:t>
            </a:r>
            <a:r>
              <a:rPr lang="en-US" sz="2000" dirty="0">
                <a:solidFill>
                  <a:schemeClr val="accent6">
                    <a:lumMod val="10000"/>
                  </a:schemeClr>
                </a:solidFill>
              </a:rPr>
              <a:t> = </a:t>
            </a:r>
            <a:r>
              <a:rPr lang="en-US" sz="2000" dirty="0" err="1">
                <a:solidFill>
                  <a:schemeClr val="accent6">
                    <a:lumMod val="10000"/>
                  </a:schemeClr>
                </a:solidFill>
              </a:rPr>
              <a:t>classifier.score</a:t>
            </a:r>
            <a:r>
              <a:rPr lang="en-US" sz="2000" dirty="0">
                <a:solidFill>
                  <a:schemeClr val="accent6">
                    <a:lumMod val="10000"/>
                  </a:schemeClr>
                </a:solidFill>
              </a:rPr>
              <a:t>(</a:t>
            </a:r>
            <a:r>
              <a:rPr lang="en-US" sz="2000" dirty="0" err="1">
                <a:solidFill>
                  <a:schemeClr val="accent6">
                    <a:lumMod val="10000"/>
                  </a:schemeClr>
                </a:solidFill>
              </a:rPr>
              <a:t>X_test</a:t>
            </a:r>
            <a:r>
              <a:rPr lang="en-US" sz="2000" dirty="0">
                <a:solidFill>
                  <a:schemeClr val="accent6">
                    <a:lumMod val="10000"/>
                  </a:schemeClr>
                </a:solidFill>
              </a:rPr>
              <a:t>, </a:t>
            </a:r>
            <a:r>
              <a:rPr lang="en-US" sz="2000" dirty="0" err="1">
                <a:solidFill>
                  <a:schemeClr val="accent6">
                    <a:lumMod val="10000"/>
                  </a:schemeClr>
                </a:solidFill>
              </a:rPr>
              <a:t>y_test</a:t>
            </a:r>
            <a:r>
              <a:rPr lang="en-US" sz="2000" dirty="0">
                <a:solidFill>
                  <a:schemeClr val="accent6">
                    <a:lumMod val="10000"/>
                  </a:schemeClr>
                </a:solidFill>
              </a:rPr>
              <a:t>)print("Accuracy:", accuracy)</a:t>
            </a:r>
            <a:br>
              <a:rPr lang="en-US" sz="2000" dirty="0">
                <a:solidFill>
                  <a:schemeClr val="accent6">
                    <a:lumMod val="10000"/>
                  </a:schemeClr>
                </a:solidFill>
              </a:rPr>
            </a:br>
            <a:endParaRPr lang="en-IN" sz="2000" dirty="0">
              <a:solidFill>
                <a:schemeClr val="accent6">
                  <a:lumMod val="10000"/>
                </a:schemeClr>
              </a:solidFill>
            </a:endParaRPr>
          </a:p>
        </p:txBody>
      </p:sp>
      <p:sp>
        <p:nvSpPr>
          <p:cNvPr id="3" name="Subtitle 2">
            <a:extLst>
              <a:ext uri="{FF2B5EF4-FFF2-40B4-BE49-F238E27FC236}">
                <a16:creationId xmlns:a16="http://schemas.microsoft.com/office/drawing/2014/main" id="{587C316E-F929-0FBE-DB5D-DD9104169FC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20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A8DF-0387-E07E-059C-C5E6C9FD7326}"/>
              </a:ext>
            </a:extLst>
          </p:cNvPr>
          <p:cNvSpPr>
            <a:spLocks noGrp="1"/>
          </p:cNvSpPr>
          <p:nvPr>
            <p:ph type="ctrTitle"/>
          </p:nvPr>
        </p:nvSpPr>
        <p:spPr>
          <a:xfrm>
            <a:off x="1504950" y="457199"/>
            <a:ext cx="9144000" cy="5216979"/>
          </a:xfrm>
        </p:spPr>
        <p:txBody>
          <a:bodyPr/>
          <a:lstStyle/>
          <a:p>
            <a:pPr algn="l"/>
            <a:r>
              <a:rPr lang="en-US" dirty="0">
                <a:solidFill>
                  <a:schemeClr val="accent6">
                    <a:lumMod val="10000"/>
                  </a:schemeClr>
                </a:solidFill>
              </a:rPr>
              <a:t>Design Procedure</a:t>
            </a:r>
            <a:br>
              <a:rPr lang="en-US" dirty="0">
                <a:solidFill>
                  <a:schemeClr val="accent6">
                    <a:lumMod val="10000"/>
                  </a:schemeClr>
                </a:solidFill>
              </a:rPr>
            </a:br>
            <a:r>
              <a:rPr lang="en-US" sz="2000" dirty="0">
                <a:solidFill>
                  <a:schemeClr val="accent6">
                    <a:lumMod val="10000"/>
                  </a:schemeClr>
                </a:solidFill>
              </a:rPr>
              <a:t>To design an AI based diabetes prediction system using the Pima Indians diabetes database, can follow these general steps:</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1. Data preprocessing </a:t>
            </a:r>
            <a:r>
              <a:rPr lang="en-US" sz="2000" dirty="0">
                <a:solidFill>
                  <a:schemeClr val="accent6">
                    <a:lumMod val="10000"/>
                  </a:schemeClr>
                </a:solidFill>
              </a:rPr>
              <a:t>: clean and preprocess the dataset by handling missing values, normalizing features, and handling outliers if necessary.</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2. Feature selection </a:t>
            </a:r>
            <a:r>
              <a:rPr lang="en-US" sz="2000" dirty="0">
                <a:solidFill>
                  <a:schemeClr val="accent6">
                    <a:lumMod val="10000"/>
                  </a:schemeClr>
                </a:solidFill>
              </a:rPr>
              <a:t>: identify the most relevant features that can contribute to diabetes prediction .You can use techniques like correlation analysis of feature importance ranking.</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3.Model selection </a:t>
            </a:r>
            <a:r>
              <a:rPr lang="en-US" sz="2000" dirty="0">
                <a:solidFill>
                  <a:schemeClr val="accent6">
                    <a:lumMod val="10000"/>
                  </a:schemeClr>
                </a:solidFill>
              </a:rPr>
              <a:t>: choose an appropriate machine learning algorithm for your prediction task , such as logistic regression, decision trees, random forests, or support vector machines.</a:t>
            </a:r>
            <a:br>
              <a:rPr lang="en-US" sz="2000" dirty="0">
                <a:solidFill>
                  <a:schemeClr val="accent6">
                    <a:lumMod val="10000"/>
                  </a:schemeClr>
                </a:solidFill>
              </a:rPr>
            </a:br>
            <a:br>
              <a:rPr lang="en-US" sz="2000" dirty="0"/>
            </a:br>
            <a:endParaRPr lang="en-IN" sz="2000" dirty="0"/>
          </a:p>
        </p:txBody>
      </p:sp>
      <p:sp>
        <p:nvSpPr>
          <p:cNvPr id="3" name="Subtitle 2">
            <a:extLst>
              <a:ext uri="{FF2B5EF4-FFF2-40B4-BE49-F238E27FC236}">
                <a16:creationId xmlns:a16="http://schemas.microsoft.com/office/drawing/2014/main" id="{2CFE7C50-F6A8-483A-4114-F9A9D9021A3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4207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CFFF-269F-8B86-3A59-89CF897F7A82}"/>
              </a:ext>
            </a:extLst>
          </p:cNvPr>
          <p:cNvSpPr>
            <a:spLocks noGrp="1"/>
          </p:cNvSpPr>
          <p:nvPr>
            <p:ph type="title"/>
          </p:nvPr>
        </p:nvSpPr>
        <p:spPr>
          <a:xfrm>
            <a:off x="2032907" y="614451"/>
            <a:ext cx="8645979" cy="5704705"/>
          </a:xfrm>
        </p:spPr>
        <p:txBody>
          <a:bodyPr/>
          <a:lstStyle/>
          <a:p>
            <a:r>
              <a:rPr lang="en-US" sz="2000" b="1" dirty="0">
                <a:solidFill>
                  <a:schemeClr val="accent6">
                    <a:lumMod val="10000"/>
                  </a:schemeClr>
                </a:solidFill>
              </a:rPr>
              <a:t>4.Model Training </a:t>
            </a:r>
            <a:r>
              <a:rPr lang="en-US" sz="2000" dirty="0">
                <a:solidFill>
                  <a:schemeClr val="accent6">
                    <a:lumMod val="10000"/>
                  </a:schemeClr>
                </a:solidFill>
              </a:rPr>
              <a:t>:Split the dataset into training and testing sets . Train your chosen model on the training data.</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5. Model Evaluation </a:t>
            </a:r>
            <a:r>
              <a:rPr lang="en-US" sz="2000" dirty="0">
                <a:solidFill>
                  <a:schemeClr val="accent6">
                    <a:lumMod val="10000"/>
                  </a:schemeClr>
                </a:solidFill>
              </a:rPr>
              <a:t>: Evaluate the performance of your model using the appropriate evaluation metrices like accuracy, precision, recall, or f1-score. Adjust your model and parameters if needed.</a:t>
            </a:r>
            <a:br>
              <a:rPr lang="en-US" sz="2000" dirty="0">
                <a:solidFill>
                  <a:schemeClr val="accent6">
                    <a:lumMod val="10000"/>
                  </a:schemeClr>
                </a:solidFill>
              </a:rPr>
            </a:br>
            <a:br>
              <a:rPr lang="en-US" sz="2000" dirty="0">
                <a:solidFill>
                  <a:schemeClr val="accent6">
                    <a:lumMod val="10000"/>
                  </a:schemeClr>
                </a:solidFill>
              </a:rPr>
            </a:br>
            <a:r>
              <a:rPr lang="en-US" sz="2000" b="1" dirty="0">
                <a:solidFill>
                  <a:schemeClr val="accent6">
                    <a:lumMod val="10000"/>
                  </a:schemeClr>
                </a:solidFill>
              </a:rPr>
              <a:t>6. Prediction </a:t>
            </a:r>
            <a:r>
              <a:rPr lang="en-US" sz="2000" dirty="0">
                <a:solidFill>
                  <a:schemeClr val="accent6">
                    <a:lumMod val="10000"/>
                  </a:schemeClr>
                </a:solidFill>
              </a:rPr>
              <a:t>: Use the trained model to make predictions on new, unseen data.</a:t>
            </a:r>
            <a:br>
              <a:rPr lang="en-US" sz="2000" dirty="0">
                <a:solidFill>
                  <a:schemeClr val="accent6">
                    <a:lumMod val="10000"/>
                  </a:schemeClr>
                </a:solidFill>
              </a:rPr>
            </a:br>
            <a:br>
              <a:rPr lang="en-US" sz="2000" dirty="0">
                <a:solidFill>
                  <a:schemeClr val="accent6">
                    <a:lumMod val="10000"/>
                  </a:schemeClr>
                </a:solidFill>
              </a:rPr>
            </a:br>
            <a:br>
              <a:rPr lang="en-US" sz="2000" dirty="0">
                <a:solidFill>
                  <a:schemeClr val="accent6">
                    <a:lumMod val="10000"/>
                  </a:schemeClr>
                </a:solidFill>
              </a:rPr>
            </a:br>
            <a:br>
              <a:rPr lang="en-US" sz="2000" dirty="0"/>
            </a:br>
            <a:br>
              <a:rPr lang="en-US" sz="2000" dirty="0"/>
            </a:br>
            <a:br>
              <a:rPr lang="en-US" sz="2000" dirty="0"/>
            </a:br>
            <a:br>
              <a:rPr lang="en-US" sz="2000" dirty="0"/>
            </a:br>
            <a:br>
              <a:rPr lang="en-US" sz="2000" dirty="0"/>
            </a:br>
            <a:br>
              <a:rPr lang="en-US" sz="2000" dirty="0"/>
            </a:br>
            <a:endParaRPr lang="en-IN" dirty="0"/>
          </a:p>
        </p:txBody>
      </p:sp>
    </p:spTree>
    <p:extLst>
      <p:ext uri="{BB962C8B-B14F-4D97-AF65-F5344CB8AC3E}">
        <p14:creationId xmlns:p14="http://schemas.microsoft.com/office/powerpoint/2010/main" val="386085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0EE-F4DF-C995-4472-6C16344B936C}"/>
              </a:ext>
            </a:extLst>
          </p:cNvPr>
          <p:cNvSpPr>
            <a:spLocks noGrp="1"/>
          </p:cNvSpPr>
          <p:nvPr>
            <p:ph type="title"/>
          </p:nvPr>
        </p:nvSpPr>
        <p:spPr/>
        <p:txBody>
          <a:bodyPr/>
          <a:lstStyle/>
          <a:p>
            <a:r>
              <a:rPr lang="en-US" sz="6000" dirty="0">
                <a:solidFill>
                  <a:schemeClr val="accent6">
                    <a:lumMod val="10000"/>
                  </a:schemeClr>
                </a:solidFill>
              </a:rPr>
              <a:t>Dataset Programs</a:t>
            </a:r>
            <a:endParaRPr lang="en-IN" sz="6000" dirty="0">
              <a:solidFill>
                <a:schemeClr val="accent6">
                  <a:lumMod val="10000"/>
                </a:schemeClr>
              </a:solidFill>
            </a:endParaRPr>
          </a:p>
        </p:txBody>
      </p:sp>
      <p:pic>
        <p:nvPicPr>
          <p:cNvPr id="8" name="Content Placeholder 7">
            <a:extLst>
              <a:ext uri="{FF2B5EF4-FFF2-40B4-BE49-F238E27FC236}">
                <a16:creationId xmlns:a16="http://schemas.microsoft.com/office/drawing/2014/main" id="{C7385F77-B3BB-C847-FDD1-6330B7BEDAE4}"/>
              </a:ext>
            </a:extLst>
          </p:cNvPr>
          <p:cNvPicPr>
            <a:picLocks noGrp="1" noChangeAspect="1"/>
          </p:cNvPicPr>
          <p:nvPr>
            <p:ph idx="1"/>
          </p:nvPr>
        </p:nvPicPr>
        <p:blipFill>
          <a:blip r:embed="rId2"/>
          <a:stretch>
            <a:fillRect/>
          </a:stretch>
        </p:blipFill>
        <p:spPr>
          <a:xfrm>
            <a:off x="365760" y="1632671"/>
            <a:ext cx="3039913" cy="4310929"/>
          </a:xfrm>
        </p:spPr>
      </p:pic>
      <p:sp>
        <p:nvSpPr>
          <p:cNvPr id="4" name="Date Placeholder 3">
            <a:extLst>
              <a:ext uri="{FF2B5EF4-FFF2-40B4-BE49-F238E27FC236}">
                <a16:creationId xmlns:a16="http://schemas.microsoft.com/office/drawing/2014/main" id="{F5A64D89-EC80-4023-05AF-EAF102F358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A39A6CD-7B5E-BE47-6480-DEDA77075BA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F4C4BF-7D82-F0DD-662C-B7CDBCC8E061}"/>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10" name="Picture 9">
            <a:extLst>
              <a:ext uri="{FF2B5EF4-FFF2-40B4-BE49-F238E27FC236}">
                <a16:creationId xmlns:a16="http://schemas.microsoft.com/office/drawing/2014/main" id="{0D512337-1247-14C6-2139-A35704FB03AD}"/>
              </a:ext>
            </a:extLst>
          </p:cNvPr>
          <p:cNvPicPr>
            <a:picLocks noChangeAspect="1"/>
          </p:cNvPicPr>
          <p:nvPr/>
        </p:nvPicPr>
        <p:blipFill>
          <a:blip r:embed="rId3"/>
          <a:stretch>
            <a:fillRect/>
          </a:stretch>
        </p:blipFill>
        <p:spPr>
          <a:xfrm>
            <a:off x="3643167" y="1716833"/>
            <a:ext cx="2701649" cy="4226767"/>
          </a:xfrm>
          <a:prstGeom prst="rect">
            <a:avLst/>
          </a:prstGeom>
        </p:spPr>
      </p:pic>
      <p:pic>
        <p:nvPicPr>
          <p:cNvPr id="12" name="Picture 11">
            <a:extLst>
              <a:ext uri="{FF2B5EF4-FFF2-40B4-BE49-F238E27FC236}">
                <a16:creationId xmlns:a16="http://schemas.microsoft.com/office/drawing/2014/main" id="{176CBA87-C390-A3B7-5C8A-7196C719ABCA}"/>
              </a:ext>
            </a:extLst>
          </p:cNvPr>
          <p:cNvPicPr>
            <a:picLocks noChangeAspect="1"/>
          </p:cNvPicPr>
          <p:nvPr/>
        </p:nvPicPr>
        <p:blipFill>
          <a:blip r:embed="rId4"/>
          <a:stretch>
            <a:fillRect/>
          </a:stretch>
        </p:blipFill>
        <p:spPr>
          <a:xfrm>
            <a:off x="6582310" y="1716833"/>
            <a:ext cx="2701649" cy="4226767"/>
          </a:xfrm>
          <a:prstGeom prst="rect">
            <a:avLst/>
          </a:prstGeom>
        </p:spPr>
      </p:pic>
      <p:pic>
        <p:nvPicPr>
          <p:cNvPr id="14" name="Picture 13">
            <a:extLst>
              <a:ext uri="{FF2B5EF4-FFF2-40B4-BE49-F238E27FC236}">
                <a16:creationId xmlns:a16="http://schemas.microsoft.com/office/drawing/2014/main" id="{49214113-29F3-7D14-0DFB-5FF7A74F0309}"/>
              </a:ext>
            </a:extLst>
          </p:cNvPr>
          <p:cNvPicPr>
            <a:picLocks noChangeAspect="1"/>
          </p:cNvPicPr>
          <p:nvPr/>
        </p:nvPicPr>
        <p:blipFill>
          <a:blip r:embed="rId4"/>
          <a:stretch>
            <a:fillRect/>
          </a:stretch>
        </p:blipFill>
        <p:spPr>
          <a:xfrm>
            <a:off x="9406369" y="1716833"/>
            <a:ext cx="2566113" cy="4226767"/>
          </a:xfrm>
          <a:prstGeom prst="rect">
            <a:avLst/>
          </a:prstGeom>
        </p:spPr>
      </p:pic>
    </p:spTree>
    <p:extLst>
      <p:ext uri="{BB962C8B-B14F-4D97-AF65-F5344CB8AC3E}">
        <p14:creationId xmlns:p14="http://schemas.microsoft.com/office/powerpoint/2010/main" val="240251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31CA-6602-A2CF-29C6-E3C4C7468D21}"/>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29C3AFA-A279-2084-7E0A-6F99A21895AC}"/>
              </a:ext>
            </a:extLst>
          </p:cNvPr>
          <p:cNvPicPr>
            <a:picLocks noChangeAspect="1"/>
          </p:cNvPicPr>
          <p:nvPr/>
        </p:nvPicPr>
        <p:blipFill>
          <a:blip r:embed="rId2"/>
          <a:stretch>
            <a:fillRect/>
          </a:stretch>
        </p:blipFill>
        <p:spPr>
          <a:xfrm>
            <a:off x="254004" y="998375"/>
            <a:ext cx="2451872" cy="4152122"/>
          </a:xfrm>
          <a:prstGeom prst="rect">
            <a:avLst/>
          </a:prstGeom>
        </p:spPr>
      </p:pic>
      <p:pic>
        <p:nvPicPr>
          <p:cNvPr id="6" name="Picture 5">
            <a:extLst>
              <a:ext uri="{FF2B5EF4-FFF2-40B4-BE49-F238E27FC236}">
                <a16:creationId xmlns:a16="http://schemas.microsoft.com/office/drawing/2014/main" id="{CA538F9B-4FBA-F5AE-7FF8-077D07957734}"/>
              </a:ext>
            </a:extLst>
          </p:cNvPr>
          <p:cNvPicPr>
            <a:picLocks noChangeAspect="1"/>
          </p:cNvPicPr>
          <p:nvPr/>
        </p:nvPicPr>
        <p:blipFill>
          <a:blip r:embed="rId2"/>
          <a:stretch>
            <a:fillRect/>
          </a:stretch>
        </p:blipFill>
        <p:spPr>
          <a:xfrm>
            <a:off x="3202480" y="998375"/>
            <a:ext cx="2451872" cy="4068147"/>
          </a:xfrm>
          <a:prstGeom prst="rect">
            <a:avLst/>
          </a:prstGeom>
        </p:spPr>
      </p:pic>
      <p:pic>
        <p:nvPicPr>
          <p:cNvPr id="8" name="Picture 7">
            <a:extLst>
              <a:ext uri="{FF2B5EF4-FFF2-40B4-BE49-F238E27FC236}">
                <a16:creationId xmlns:a16="http://schemas.microsoft.com/office/drawing/2014/main" id="{F58D984D-4D7B-0EC6-2806-72D84D335331}"/>
              </a:ext>
            </a:extLst>
          </p:cNvPr>
          <p:cNvPicPr>
            <a:picLocks noChangeAspect="1"/>
          </p:cNvPicPr>
          <p:nvPr/>
        </p:nvPicPr>
        <p:blipFill>
          <a:blip r:embed="rId3"/>
          <a:stretch>
            <a:fillRect/>
          </a:stretch>
        </p:blipFill>
        <p:spPr>
          <a:xfrm>
            <a:off x="6150956" y="1040362"/>
            <a:ext cx="2451873" cy="4068147"/>
          </a:xfrm>
          <a:prstGeom prst="rect">
            <a:avLst/>
          </a:prstGeom>
        </p:spPr>
      </p:pic>
      <p:pic>
        <p:nvPicPr>
          <p:cNvPr id="10" name="Picture 9">
            <a:extLst>
              <a:ext uri="{FF2B5EF4-FFF2-40B4-BE49-F238E27FC236}">
                <a16:creationId xmlns:a16="http://schemas.microsoft.com/office/drawing/2014/main" id="{1D94AB94-E7EF-E63B-789F-3C3E5437AD38}"/>
              </a:ext>
            </a:extLst>
          </p:cNvPr>
          <p:cNvPicPr>
            <a:picLocks noChangeAspect="1"/>
          </p:cNvPicPr>
          <p:nvPr/>
        </p:nvPicPr>
        <p:blipFill>
          <a:blip r:embed="rId4"/>
          <a:stretch>
            <a:fillRect/>
          </a:stretch>
        </p:blipFill>
        <p:spPr>
          <a:xfrm>
            <a:off x="8890858" y="1040363"/>
            <a:ext cx="2520481" cy="4026160"/>
          </a:xfrm>
          <a:prstGeom prst="rect">
            <a:avLst/>
          </a:prstGeom>
        </p:spPr>
      </p:pic>
    </p:spTree>
    <p:extLst>
      <p:ext uri="{BB962C8B-B14F-4D97-AF65-F5344CB8AC3E}">
        <p14:creationId xmlns:p14="http://schemas.microsoft.com/office/powerpoint/2010/main" val="12050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32BCFF-6CCB-A3BB-1561-D4A5B1EB1EA4}"/>
              </a:ext>
            </a:extLst>
          </p:cNvPr>
          <p:cNvSpPr>
            <a:spLocks noGrp="1"/>
          </p:cNvSpPr>
          <p:nvPr>
            <p:ph type="title"/>
          </p:nvPr>
        </p:nvSpPr>
        <p:spPr>
          <a:xfrm>
            <a:off x="2090058" y="662272"/>
            <a:ext cx="8313576" cy="4245748"/>
          </a:xfrm>
        </p:spPr>
        <p:txBody>
          <a:bodyPr/>
          <a:lstStyle/>
          <a:p>
            <a:r>
              <a:rPr lang="en-US" dirty="0">
                <a:solidFill>
                  <a:schemeClr val="accent6">
                    <a:lumMod val="10000"/>
                  </a:schemeClr>
                </a:solidFill>
              </a:rPr>
              <a:t>Conclusion</a:t>
            </a:r>
            <a:br>
              <a:rPr lang="en-US" dirty="0">
                <a:solidFill>
                  <a:schemeClr val="accent6">
                    <a:lumMod val="10000"/>
                  </a:schemeClr>
                </a:solidFill>
              </a:rPr>
            </a:br>
            <a:br>
              <a:rPr lang="en-US" dirty="0">
                <a:solidFill>
                  <a:schemeClr val="accent6">
                    <a:lumMod val="10000"/>
                  </a:schemeClr>
                </a:solidFill>
              </a:rPr>
            </a:br>
            <a:r>
              <a:rPr lang="en-US" sz="2000" dirty="0">
                <a:solidFill>
                  <a:schemeClr val="accent6">
                    <a:lumMod val="10000"/>
                  </a:schemeClr>
                </a:solidFill>
              </a:rPr>
              <a:t>The objective of the project was to develop a model with which could identify patients with diabetes who are high risk of the disease . The model makes the prediction with an accuracy of 98%.</a:t>
            </a:r>
            <a:br>
              <a:rPr lang="en-US" dirty="0">
                <a:solidFill>
                  <a:schemeClr val="accent6">
                    <a:lumMod val="10000"/>
                  </a:schemeClr>
                </a:solidFill>
              </a:rPr>
            </a:br>
            <a:r>
              <a:rPr lang="en-US" dirty="0">
                <a:solidFill>
                  <a:schemeClr val="accent6">
                    <a:lumMod val="10000"/>
                  </a:schemeClr>
                </a:solidFill>
              </a:rPr>
              <a:t> </a:t>
            </a:r>
            <a:br>
              <a:rPr lang="en-US" dirty="0">
                <a:solidFill>
                  <a:schemeClr val="accent6">
                    <a:lumMod val="10000"/>
                  </a:schemeClr>
                </a:solidFill>
              </a:rPr>
            </a:br>
            <a:endParaRPr lang="en-IN" dirty="0">
              <a:solidFill>
                <a:schemeClr val="accent6">
                  <a:lumMod val="10000"/>
                </a:schemeClr>
              </a:solidFill>
            </a:endParaRPr>
          </a:p>
        </p:txBody>
      </p:sp>
    </p:spTree>
    <p:extLst>
      <p:ext uri="{BB962C8B-B14F-4D97-AF65-F5344CB8AC3E}">
        <p14:creationId xmlns:p14="http://schemas.microsoft.com/office/powerpoint/2010/main" val="184208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49D8-B9F2-C612-5FDC-6685ABBA0518}"/>
              </a:ext>
            </a:extLst>
          </p:cNvPr>
          <p:cNvSpPr>
            <a:spLocks noGrp="1"/>
          </p:cNvSpPr>
          <p:nvPr>
            <p:ph type="title"/>
          </p:nvPr>
        </p:nvSpPr>
        <p:spPr>
          <a:xfrm>
            <a:off x="3754638" y="634280"/>
            <a:ext cx="4840641" cy="4245748"/>
          </a:xfrm>
        </p:spPr>
        <p:txBody>
          <a:bodyPr/>
          <a:lstStyle/>
          <a:p>
            <a:r>
              <a:rPr lang="en-US" dirty="0">
                <a:solidFill>
                  <a:schemeClr val="accent6">
                    <a:lumMod val="10000"/>
                  </a:schemeClr>
                </a:solidFill>
              </a:rPr>
              <a:t>THANK YOU</a:t>
            </a:r>
            <a:br>
              <a:rPr lang="en-US" dirty="0">
                <a:solidFill>
                  <a:schemeClr val="accent6">
                    <a:lumMod val="10000"/>
                  </a:schemeClr>
                </a:solidFill>
              </a:rPr>
            </a:br>
            <a:br>
              <a:rPr lang="en-US" dirty="0">
                <a:solidFill>
                  <a:schemeClr val="accent6">
                    <a:lumMod val="10000"/>
                  </a:schemeClr>
                </a:solidFill>
              </a:rPr>
            </a:br>
            <a:endParaRPr lang="en-IN" dirty="0">
              <a:solidFill>
                <a:schemeClr val="accent6">
                  <a:lumMod val="10000"/>
                </a:schemeClr>
              </a:solidFill>
            </a:endParaRPr>
          </a:p>
        </p:txBody>
      </p:sp>
    </p:spTree>
    <p:extLst>
      <p:ext uri="{BB962C8B-B14F-4D97-AF65-F5344CB8AC3E}">
        <p14:creationId xmlns:p14="http://schemas.microsoft.com/office/powerpoint/2010/main" val="324148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7" name="Table 7">
            <a:extLst>
              <a:ext uri="{FF2B5EF4-FFF2-40B4-BE49-F238E27FC236}">
                <a16:creationId xmlns:a16="http://schemas.microsoft.com/office/drawing/2014/main" id="{3B4D8084-C0E9-8378-C14A-47EA171A8D5A}"/>
              </a:ext>
            </a:extLst>
          </p:cNvPr>
          <p:cNvGraphicFramePr>
            <a:graphicFrameLocks noGrp="1"/>
          </p:cNvGraphicFramePr>
          <p:nvPr>
            <p:ph idx="1"/>
            <p:extLst>
              <p:ext uri="{D42A27DB-BD31-4B8C-83A1-F6EECF244321}">
                <p14:modId xmlns:p14="http://schemas.microsoft.com/office/powerpoint/2010/main" val="2342414266"/>
              </p:ext>
            </p:extLst>
          </p:nvPr>
        </p:nvGraphicFramePr>
        <p:xfrm>
          <a:off x="7791450" y="1510348"/>
          <a:ext cx="4132263" cy="3686181"/>
        </p:xfrm>
        <a:graphic>
          <a:graphicData uri="http://schemas.openxmlformats.org/drawingml/2006/table">
            <a:tbl>
              <a:tblPr firstRow="1" bandRow="1">
                <a:tableStyleId>{2D5ABB26-0587-4C30-8999-92F81FD0307C}</a:tableStyleId>
              </a:tblPr>
              <a:tblGrid>
                <a:gridCol w="4132263">
                  <a:extLst>
                    <a:ext uri="{9D8B030D-6E8A-4147-A177-3AD203B41FA5}">
                      <a16:colId xmlns:a16="http://schemas.microsoft.com/office/drawing/2014/main" val="1446156458"/>
                    </a:ext>
                  </a:extLst>
                </a:gridCol>
              </a:tblGrid>
              <a:tr h="0">
                <a:tc>
                  <a:txBody>
                    <a:bodyPr/>
                    <a:lstStyle/>
                    <a:p>
                      <a:pPr marL="285750" indent="-285750">
                        <a:buFont typeface="Wingdings" panose="05000000000000000000" pitchFamily="2" charset="2"/>
                        <a:buChar char="v"/>
                      </a:pPr>
                      <a:r>
                        <a:rPr lang="en-US" sz="1800" b="0" dirty="0">
                          <a:solidFill>
                            <a:schemeClr val="accent6">
                              <a:lumMod val="10000"/>
                            </a:schemeClr>
                          </a:solidFill>
                        </a:rPr>
                        <a:t>Introduction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658353669"/>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Problem Definition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093461230"/>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Problem Explanation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1062594716"/>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Design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63433691"/>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Machine Learning Classifiers</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4216013500"/>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Types of Machine learning  classifiers</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911670552"/>
                  </a:ext>
                </a:extLst>
              </a:tr>
              <a:tr h="370840">
                <a:tc>
                  <a:txBody>
                    <a:bodyPr/>
                    <a:lstStyle/>
                    <a:p>
                      <a:pPr marL="285750" indent="-285750">
                        <a:buFont typeface="Wingdings" panose="05000000000000000000" pitchFamily="2" charset="2"/>
                        <a:buChar char="v"/>
                      </a:pPr>
                      <a:r>
                        <a:rPr lang="en-US" sz="1800" b="0" dirty="0">
                          <a:solidFill>
                            <a:schemeClr val="accent6">
                              <a:lumMod val="10000"/>
                            </a:schemeClr>
                          </a:solidFill>
                        </a:rPr>
                        <a:t>Results and Discussion</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18543256"/>
                  </a:ext>
                </a:extLst>
              </a:tr>
              <a:tr h="406263">
                <a:tc>
                  <a:txBody>
                    <a:bodyPr/>
                    <a:lstStyle/>
                    <a:p>
                      <a:pPr marL="285750" indent="-285750">
                        <a:buFont typeface="Wingdings" panose="05000000000000000000" pitchFamily="2" charset="2"/>
                        <a:buChar char="v"/>
                      </a:pPr>
                      <a:r>
                        <a:rPr lang="en-US" sz="1800" b="0" dirty="0">
                          <a:solidFill>
                            <a:schemeClr val="accent6">
                              <a:lumMod val="10000"/>
                            </a:schemeClr>
                          </a:solidFill>
                        </a:rPr>
                        <a:t>Algorithm for AI based prediction system using Machine learning</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2796019696"/>
                  </a:ext>
                </a:extLst>
              </a:tr>
              <a:tr h="455301">
                <a:tc>
                  <a:txBody>
                    <a:bodyPr/>
                    <a:lstStyle/>
                    <a:p>
                      <a:pPr marL="285750" indent="-285750">
                        <a:buFont typeface="Wingdings" panose="05000000000000000000" pitchFamily="2" charset="2"/>
                        <a:buChar char="v"/>
                      </a:pPr>
                      <a:r>
                        <a:rPr lang="en-US" sz="1800" b="0" dirty="0">
                          <a:solidFill>
                            <a:schemeClr val="accent6">
                              <a:lumMod val="10000"/>
                            </a:schemeClr>
                          </a:solidFill>
                        </a:rPr>
                        <a:t>Design Procedure</a:t>
                      </a:r>
                      <a:endParaRPr lang="en-IN" sz="1800" b="0" dirty="0">
                        <a:solidFill>
                          <a:schemeClr val="accent6">
                            <a:lumMod val="1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290762076"/>
                  </a:ext>
                </a:extLst>
              </a:tr>
            </a:tbl>
          </a:graphicData>
        </a:graphic>
      </p:graphicFrame>
      <p:graphicFrame>
        <p:nvGraphicFramePr>
          <p:cNvPr id="9" name="Table 8">
            <a:extLst>
              <a:ext uri="{FF2B5EF4-FFF2-40B4-BE49-F238E27FC236}">
                <a16:creationId xmlns:a16="http://schemas.microsoft.com/office/drawing/2014/main" id="{4D6C2A84-806E-DB09-9C07-ECD871170E1A}"/>
              </a:ext>
            </a:extLst>
          </p:cNvPr>
          <p:cNvGraphicFramePr>
            <a:graphicFrameLocks noGrp="1"/>
          </p:cNvGraphicFramePr>
          <p:nvPr>
            <p:extLst>
              <p:ext uri="{D42A27DB-BD31-4B8C-83A1-F6EECF244321}">
                <p14:modId xmlns:p14="http://schemas.microsoft.com/office/powerpoint/2010/main" val="3176209236"/>
              </p:ext>
            </p:extLst>
          </p:nvPr>
        </p:nvGraphicFramePr>
        <p:xfrm>
          <a:off x="7782929" y="5091508"/>
          <a:ext cx="4132263" cy="365760"/>
        </p:xfrm>
        <a:graphic>
          <a:graphicData uri="http://schemas.openxmlformats.org/drawingml/2006/table">
            <a:tbl>
              <a:tblPr/>
              <a:tblGrid>
                <a:gridCol w="4132263">
                  <a:extLst>
                    <a:ext uri="{9D8B030D-6E8A-4147-A177-3AD203B41FA5}">
                      <a16:colId xmlns:a16="http://schemas.microsoft.com/office/drawing/2014/main" val="2273349006"/>
                    </a:ext>
                  </a:extLst>
                </a:gridCol>
              </a:tblGrid>
              <a:tr h="0">
                <a:tc>
                  <a:txBody>
                    <a:bodyPr/>
                    <a:lstStyle/>
                    <a:p>
                      <a:pPr marL="285750" indent="-285750">
                        <a:buFont typeface="Wingdings" panose="05000000000000000000" pitchFamily="2" charset="2"/>
                        <a:buChar char="v"/>
                      </a:pPr>
                      <a:r>
                        <a:rPr lang="en-US" dirty="0">
                          <a:solidFill>
                            <a:schemeClr val="accent6">
                              <a:lumMod val="10000"/>
                            </a:schemeClr>
                          </a:solidFill>
                        </a:rPr>
                        <a:t>Conclusion</a:t>
                      </a:r>
                      <a:endParaRPr lang="en-IN" dirty="0">
                        <a:solidFill>
                          <a:schemeClr val="accent6">
                            <a:lumMod val="10000"/>
                          </a:schemeClr>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cell3D prstMaterial="dkEdge">
                      <a:bevel prst="convex"/>
                      <a:lightRig rig="flood" dir="t"/>
                    </a:cell3D>
                    <a:solidFill>
                      <a:schemeClr val="bg1">
                        <a:lumMod val="95000"/>
                      </a:schemeClr>
                    </a:solidFill>
                  </a:tcPr>
                </a:tc>
                <a:extLst>
                  <a:ext uri="{0D108BD9-81ED-4DB2-BD59-A6C34878D82A}">
                    <a16:rowId xmlns:a16="http://schemas.microsoft.com/office/drawing/2014/main" val="332408878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84187" y="2126244"/>
            <a:ext cx="7631284" cy="2874964"/>
          </a:xfrm>
        </p:spPr>
        <p:txBody>
          <a:bodyPr>
            <a:noAutofit/>
          </a:bodyPr>
          <a:lstStyle/>
          <a:p>
            <a:pPr algn="just"/>
            <a:r>
              <a:rPr lang="en-US" sz="2400" b="1" dirty="0">
                <a:solidFill>
                  <a:srgbClr val="000000"/>
                </a:solidFill>
              </a:rPr>
              <a:t>After using the patient records, we are able to build a machine learning model ( random forest – best one ) to accurately predict whether or not the patients in the data set have diabetes or not along with that we cure able to draw some insights from the data via data analysis and visualization.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
        <p:nvSpPr>
          <p:cNvPr id="18" name="Picture Placeholder 17">
            <a:extLst>
              <a:ext uri="{FF2B5EF4-FFF2-40B4-BE49-F238E27FC236}">
                <a16:creationId xmlns:a16="http://schemas.microsoft.com/office/drawing/2014/main" id="{C2F7ADD5-0666-6083-081D-76343E27EC9E}"/>
              </a:ext>
            </a:extLst>
          </p:cNvPr>
          <p:cNvSpPr>
            <a:spLocks noGrp="1"/>
          </p:cNvSpPr>
          <p:nvPr>
            <p:ph type="pic" idx="1"/>
          </p:nvPr>
        </p:nvSpPr>
        <p:spPr/>
        <p:txBody>
          <a:bodyPr/>
          <a:lstStyle/>
          <a:p>
            <a:endParaRPr lang="en-IN"/>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296953" y="1642189"/>
            <a:ext cx="9507896" cy="6382256"/>
          </a:xfrm>
        </p:spPr>
        <p:txBody>
          <a:bodyPr/>
          <a:lstStyle/>
          <a:p>
            <a:r>
              <a:rPr lang="en-US" sz="4400" dirty="0">
                <a:solidFill>
                  <a:schemeClr val="accent6">
                    <a:lumMod val="10000"/>
                  </a:schemeClr>
                </a:solidFill>
              </a:rPr>
              <a:t>Problem Definition</a:t>
            </a:r>
            <a:br>
              <a:rPr lang="en-US" sz="4400" dirty="0">
                <a:solidFill>
                  <a:schemeClr val="accent6">
                    <a:lumMod val="10000"/>
                  </a:schemeClr>
                </a:solidFill>
              </a:rPr>
            </a:br>
            <a:br>
              <a:rPr lang="en-US" sz="4400" dirty="0">
                <a:solidFill>
                  <a:schemeClr val="accent6">
                    <a:lumMod val="10000"/>
                  </a:schemeClr>
                </a:solidFill>
              </a:rPr>
            </a:br>
            <a:r>
              <a:rPr lang="en-US" sz="2000" dirty="0">
                <a:solidFill>
                  <a:schemeClr val="accent6">
                    <a:lumMod val="10000"/>
                  </a:schemeClr>
                </a:solidFill>
              </a:rPr>
              <a:t>The problem is to build an AI powered spam classifier that can accurately distinguish between spam and non spam message in email or text messages.</a:t>
            </a:r>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The goal is to reduce the number of false positives (classifying legitimate messages as spam) and false negatives (missing actual spam messages) while achieving a high level of accuracy.</a:t>
            </a:r>
            <a:br>
              <a:rPr lang="en-US" sz="4400" dirty="0">
                <a:solidFill>
                  <a:schemeClr val="accent6">
                    <a:lumMod val="10000"/>
                  </a:schemeClr>
                </a:solidFill>
              </a:rPr>
            </a:br>
            <a:br>
              <a:rPr lang="en-US" sz="4400" dirty="0">
                <a:solidFill>
                  <a:schemeClr val="accent6">
                    <a:lumMod val="10000"/>
                  </a:schemeClr>
                </a:solidFill>
              </a:rPr>
            </a:br>
            <a:br>
              <a:rPr lang="en-US" dirty="0"/>
            </a:br>
            <a:br>
              <a:rPr lang="en-US" dirty="0"/>
            </a:br>
            <a:br>
              <a:rPr lang="en-US" dirty="0"/>
            </a:b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6" name="Title 5">
            <a:extLst>
              <a:ext uri="{FF2B5EF4-FFF2-40B4-BE49-F238E27FC236}">
                <a16:creationId xmlns:a16="http://schemas.microsoft.com/office/drawing/2014/main" id="{9FF1F89A-0C20-3EF2-9854-481DD65470C2}"/>
              </a:ext>
            </a:extLst>
          </p:cNvPr>
          <p:cNvSpPr>
            <a:spLocks noGrp="1"/>
          </p:cNvSpPr>
          <p:nvPr>
            <p:ph type="title"/>
          </p:nvPr>
        </p:nvSpPr>
        <p:spPr>
          <a:xfrm>
            <a:off x="-363893" y="0"/>
            <a:ext cx="8182014" cy="1987420"/>
          </a:xfrm>
        </p:spPr>
        <p:txBody>
          <a:bodyPr/>
          <a:lstStyle/>
          <a:p>
            <a:r>
              <a:rPr lang="en-US" sz="4000" cap="none" dirty="0"/>
              <a:t>Problem Explanation</a:t>
            </a:r>
            <a:endParaRPr lang="en-IN" sz="4000" cap="none" dirty="0"/>
          </a:p>
        </p:txBody>
      </p:sp>
      <p:sp>
        <p:nvSpPr>
          <p:cNvPr id="8" name="Text Placeholder 7">
            <a:extLst>
              <a:ext uri="{FF2B5EF4-FFF2-40B4-BE49-F238E27FC236}">
                <a16:creationId xmlns:a16="http://schemas.microsoft.com/office/drawing/2014/main" id="{2E5D89C0-8EA6-5015-D713-1D6B684E144E}"/>
              </a:ext>
            </a:extLst>
          </p:cNvPr>
          <p:cNvSpPr>
            <a:spLocks noGrp="1"/>
          </p:cNvSpPr>
          <p:nvPr>
            <p:ph type="body" sz="quarter" idx="13"/>
          </p:nvPr>
        </p:nvSpPr>
        <p:spPr>
          <a:xfrm>
            <a:off x="867747" y="2786678"/>
            <a:ext cx="8864081" cy="2644775"/>
          </a:xfrm>
        </p:spPr>
        <p:txBody>
          <a:bodyPr>
            <a:normAutofit/>
          </a:bodyPr>
          <a:lstStyle/>
          <a:p>
            <a:pPr algn="just"/>
            <a:r>
              <a:rPr lang="en-US" b="1" dirty="0">
                <a:solidFill>
                  <a:schemeClr val="accent6">
                    <a:lumMod val="10000"/>
                  </a:schemeClr>
                </a:solidFill>
              </a:rPr>
              <a:t>Diabetes prediction is a classification technique with mutually exclusive possible outcomes either the person is diabetic or non diabetic on careful examination of the performance of techniques used in prevalent works, logistic regression, random forest, decision tree.</a:t>
            </a:r>
            <a:endParaRPr lang="en-IN" b="1" dirty="0">
              <a:solidFill>
                <a:schemeClr val="accent6">
                  <a:lumMod val="10000"/>
                </a:schemeClr>
              </a:solidFill>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
        <p:nvSpPr>
          <p:cNvPr id="9" name="Picture Placeholder 8">
            <a:extLst>
              <a:ext uri="{FF2B5EF4-FFF2-40B4-BE49-F238E27FC236}">
                <a16:creationId xmlns:a16="http://schemas.microsoft.com/office/drawing/2014/main" id="{8096E8F8-24E5-EC5D-F7A4-C8FB3A52C285}"/>
              </a:ext>
            </a:extLst>
          </p:cNvPr>
          <p:cNvSpPr>
            <a:spLocks noGrp="1"/>
          </p:cNvSpPr>
          <p:nvPr>
            <p:ph type="pic" idx="1"/>
          </p:nvPr>
        </p:nvSpPr>
        <p:spPr/>
        <p:txBody>
          <a:bodyPr/>
          <a:lstStyle/>
          <a:p>
            <a:endParaRPr lang="en-IN"/>
          </a:p>
        </p:txBody>
      </p:sp>
      <p:sp>
        <p:nvSpPr>
          <p:cNvPr id="11" name="Title 10">
            <a:extLst>
              <a:ext uri="{FF2B5EF4-FFF2-40B4-BE49-F238E27FC236}">
                <a16:creationId xmlns:a16="http://schemas.microsoft.com/office/drawing/2014/main" id="{DB3C8F74-3C29-A895-BD1A-F022FBBD5374}"/>
              </a:ext>
            </a:extLst>
          </p:cNvPr>
          <p:cNvSpPr>
            <a:spLocks noGrp="1"/>
          </p:cNvSpPr>
          <p:nvPr>
            <p:ph type="title"/>
          </p:nvPr>
        </p:nvSpPr>
        <p:spPr/>
        <p:txBody>
          <a:bodyPr/>
          <a:lstStyle/>
          <a:p>
            <a:r>
              <a:rPr lang="en-US" dirty="0"/>
              <a:t>Design</a:t>
            </a:r>
            <a:endParaRPr lang="en-IN" dirty="0"/>
          </a:p>
        </p:txBody>
      </p:sp>
      <mc:AlternateContent xmlns:mc="http://schemas.openxmlformats.org/markup-compatibility/2006" xmlns:a14="http://schemas.microsoft.com/office/drawing/2010/main">
        <mc:Choice Requires="a14">
          <p:sp>
            <p:nvSpPr>
              <p:cNvPr id="13" name="Text Placeholder 12">
                <a:extLst>
                  <a:ext uri="{FF2B5EF4-FFF2-40B4-BE49-F238E27FC236}">
                    <a16:creationId xmlns:a16="http://schemas.microsoft.com/office/drawing/2014/main" id="{5FE5FF4A-2F70-6A22-FB85-7F85A2340978}"/>
                  </a:ext>
                </a:extLst>
              </p:cNvPr>
              <p:cNvSpPr>
                <a:spLocks noGrp="1"/>
              </p:cNvSpPr>
              <p:nvPr>
                <p:ph type="body" sz="half" idx="2"/>
              </p:nvPr>
            </p:nvSpPr>
            <p:spPr>
              <a:xfrm>
                <a:off x="650716" y="1380744"/>
                <a:ext cx="8922491" cy="4682348"/>
              </a:xfrm>
            </p:spPr>
            <p:txBody>
              <a:bodyPr/>
              <a:lstStyle/>
              <a:p>
                <a:r>
                  <a:rPr lang="en-US" sz="2000" dirty="0">
                    <a:solidFill>
                      <a:schemeClr val="accent6">
                        <a:lumMod val="10000"/>
                      </a:schemeClr>
                    </a:solidFill>
                  </a:rPr>
                  <a:t>The following techniques are used in diabetes prediction system including,</a:t>
                </a:r>
              </a:p>
              <a:p>
                <a:endParaRPr lang="en-US" sz="2000" dirty="0">
                  <a:solidFill>
                    <a:schemeClr val="accent6">
                      <a:lumMod val="10000"/>
                    </a:schemeClr>
                  </a:solidFill>
                </a:endParaRPr>
              </a:p>
              <a:p>
                <a:pPr marL="400050" indent="-400050">
                  <a:buFont typeface="+mj-lt"/>
                  <a:buAutoNum type="romanLcPeriod"/>
                </a:pPr>
                <a:r>
                  <a:rPr lang="en-US" b="1" dirty="0">
                    <a:solidFill>
                      <a:schemeClr val="accent6">
                        <a:lumMod val="10000"/>
                      </a:schemeClr>
                    </a:solidFill>
                  </a:rPr>
                  <a:t>Data set </a:t>
                </a:r>
                <a:r>
                  <a:rPr lang="en-US" dirty="0"/>
                  <a:t>: </a:t>
                </a:r>
                <a:r>
                  <a:rPr lang="en-US" sz="2000" dirty="0">
                    <a:solidFill>
                      <a:schemeClr val="accent6">
                        <a:lumMod val="10000"/>
                      </a:schemeClr>
                    </a:solidFill>
                  </a:rPr>
                  <a:t>The dataset comprises six features that is pregnancy, glucose, blood pressure, skin thickness, BMI, age and outcome of diabetes from 203 female individuals aged between 18 and 77</a:t>
                </a:r>
                <a:r>
                  <a:rPr lang="en-US" sz="2000" dirty="0"/>
                  <a:t>.</a:t>
                </a:r>
              </a:p>
              <a:p>
                <a:pPr marL="400050" indent="-400050">
                  <a:buFont typeface="+mj-lt"/>
                  <a:buAutoNum type="romanLcPeriod"/>
                </a:pPr>
                <a:r>
                  <a:rPr lang="en-US" b="1" dirty="0">
                    <a:solidFill>
                      <a:schemeClr val="accent6">
                        <a:lumMod val="10000"/>
                      </a:schemeClr>
                    </a:solidFill>
                  </a:rPr>
                  <a:t>Dataset preprocessor </a:t>
                </a:r>
                <a:r>
                  <a:rPr lang="en-US" b="1" dirty="0"/>
                  <a:t>: </a:t>
                </a:r>
                <a:r>
                  <a:rPr lang="en-US" sz="2000" dirty="0">
                    <a:solidFill>
                      <a:schemeClr val="accent6">
                        <a:lumMod val="10000"/>
                      </a:schemeClr>
                    </a:solidFill>
                  </a:rPr>
                  <a:t>In the merged dataset preprocessing, discovered a few exceptional zero values. The zero values has been replaced by its corresponding mean value.</a:t>
                </a:r>
              </a:p>
              <a:p>
                <a:r>
                  <a:rPr lang="en-US" dirty="0"/>
                  <a:t>		</a:t>
                </a:r>
                <a:r>
                  <a:rPr lang="en-US" b="1" dirty="0">
                    <a:solidFill>
                      <a:schemeClr val="accent6">
                        <a:lumMod val="10000"/>
                      </a:schemeClr>
                    </a:solidFill>
                  </a:rPr>
                  <a:t>RMSE = </a:t>
                </a:r>
                <a14:m>
                  <m:oMath xmlns:m="http://schemas.openxmlformats.org/officeDocument/2006/math">
                    <m:r>
                      <a:rPr lang="en-US" b="1" i="1" smtClean="0">
                        <a:solidFill>
                          <a:schemeClr val="accent6">
                            <a:lumMod val="10000"/>
                          </a:schemeClr>
                        </a:solidFill>
                        <a:latin typeface="Cambria Math" panose="02040503050406030204" pitchFamily="18" charset="0"/>
                        <a:ea typeface="Cambria Math" panose="02040503050406030204" pitchFamily="18" charset="0"/>
                      </a:rPr>
                      <m:t>√</m:t>
                    </m:r>
                  </m:oMath>
                </a14:m>
                <a:r>
                  <a:rPr lang="en-US" b="1" dirty="0">
                    <a:solidFill>
                      <a:schemeClr val="accent6">
                        <a:lumMod val="10000"/>
                      </a:schemeClr>
                    </a:solidFill>
                  </a:rPr>
                  <a:t> </a:t>
                </a:r>
                <a14:m>
                  <m:oMath xmlns:m="http://schemas.openxmlformats.org/officeDocument/2006/math">
                    <m:nary>
                      <m:naryPr>
                        <m:chr m:val="∑"/>
                        <m:ctrlPr>
                          <a:rPr lang="en-US" b="1" i="1" smtClean="0">
                            <a:solidFill>
                              <a:schemeClr val="accent6">
                                <a:lumMod val="10000"/>
                              </a:schemeClr>
                            </a:solidFill>
                            <a:latin typeface="Cambria Math" panose="02040503050406030204" pitchFamily="18" charset="0"/>
                          </a:rPr>
                        </m:ctrlPr>
                      </m:naryPr>
                      <m:sub>
                        <m:r>
                          <m:rPr>
                            <m:brk m:alnAt="23"/>
                          </m:rPr>
                          <a:rPr lang="en-US" b="1" i="1" smtClean="0">
                            <a:solidFill>
                              <a:schemeClr val="accent6">
                                <a:lumMod val="10000"/>
                              </a:schemeClr>
                            </a:solidFill>
                            <a:latin typeface="Cambria Math" panose="02040503050406030204" pitchFamily="18" charset="0"/>
                          </a:rPr>
                          <m:t>𝒊</m:t>
                        </m:r>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𝟏</m:t>
                        </m:r>
                      </m:sub>
                      <m:sup>
                        <m:r>
                          <a:rPr lang="en-US" b="1" i="1" smtClean="0">
                            <a:solidFill>
                              <a:schemeClr val="accent6">
                                <a:lumMod val="10000"/>
                              </a:schemeClr>
                            </a:solidFill>
                            <a:latin typeface="Cambria Math" panose="02040503050406030204" pitchFamily="18" charset="0"/>
                          </a:rPr>
                          <m:t>𝑵</m:t>
                        </m:r>
                      </m:sup>
                      <m:e>
                        <m:r>
                          <a:rPr lang="en-US" b="1" i="1" smtClean="0">
                            <a:solidFill>
                              <a:schemeClr val="accent6">
                                <a:lumMod val="10000"/>
                              </a:schemeClr>
                            </a:solidFill>
                            <a:latin typeface="Cambria Math" panose="02040503050406030204" pitchFamily="18" charset="0"/>
                          </a:rPr>
                          <m:t>(</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𝒑𝒓𝒆𝒅𝒊𝒄𝒕𝒆𝒅</m:t>
                            </m:r>
                          </m:e>
                          <m:sub>
                            <m:r>
                              <a:rPr lang="en-US" b="1" i="1" smtClean="0">
                                <a:solidFill>
                                  <a:schemeClr val="accent6">
                                    <a:lumMod val="10000"/>
                                  </a:schemeClr>
                                </a:solidFill>
                                <a:latin typeface="Cambria Math" panose="02040503050406030204" pitchFamily="18" charset="0"/>
                              </a:rPr>
                              <m:t>𝒊</m:t>
                            </m:r>
                          </m:sub>
                        </m:sSub>
                        <m:r>
                          <a:rPr lang="en-US" b="1" i="1" smtClean="0">
                            <a:solidFill>
                              <a:schemeClr val="accent6">
                                <a:lumMod val="10000"/>
                              </a:schemeClr>
                            </a:solidFill>
                            <a:latin typeface="Cambria Math" panose="02040503050406030204" pitchFamily="18" charset="0"/>
                          </a:rPr>
                          <m:t> −</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𝒂𝒄𝒕𝒖𝒂𝒍</m:t>
                            </m:r>
                          </m:e>
                          <m:sub>
                            <m:r>
                              <a:rPr lang="en-US" b="1" i="1" smtClean="0">
                                <a:solidFill>
                                  <a:schemeClr val="accent6">
                                    <a:lumMod val="10000"/>
                                  </a:schemeClr>
                                </a:solidFill>
                                <a:latin typeface="Cambria Math" panose="02040503050406030204" pitchFamily="18" charset="0"/>
                              </a:rPr>
                              <m:t>𝒊</m:t>
                            </m:r>
                          </m:sub>
                        </m:sSub>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𝟐</m:t>
                        </m:r>
                      </m:e>
                    </m:nary>
                    <m:r>
                      <a:rPr lang="en-US" b="1" i="1" smtClean="0">
                        <a:solidFill>
                          <a:schemeClr val="accent6">
                            <a:lumMod val="10000"/>
                          </a:schemeClr>
                        </a:solidFill>
                        <a:latin typeface="Cambria Math" panose="02040503050406030204" pitchFamily="18" charset="0"/>
                      </a:rPr>
                      <m:t>\</m:t>
                    </m:r>
                    <m:r>
                      <a:rPr lang="en-US" b="1" i="1" smtClean="0">
                        <a:solidFill>
                          <a:schemeClr val="accent6">
                            <a:lumMod val="10000"/>
                          </a:schemeClr>
                        </a:solidFill>
                        <a:latin typeface="Cambria Math" panose="02040503050406030204" pitchFamily="18" charset="0"/>
                      </a:rPr>
                      <m:t>𝑵</m:t>
                    </m:r>
                  </m:oMath>
                </a14:m>
                <a:endParaRPr lang="en-US" b="1" dirty="0">
                  <a:solidFill>
                    <a:schemeClr val="accent6">
                      <a:lumMod val="10000"/>
                    </a:schemeClr>
                  </a:solidFill>
                </a:endParaRPr>
              </a:p>
              <a:p>
                <a:endParaRPr lang="en-US" b="0" dirty="0"/>
              </a:p>
              <a:p>
                <a:r>
                  <a:rPr lang="en-US" dirty="0"/>
                  <a:t>	</a:t>
                </a:r>
                <a:r>
                  <a:rPr lang="en-US" sz="2000" dirty="0">
                    <a:solidFill>
                      <a:schemeClr val="accent6">
                        <a:lumMod val="10000"/>
                      </a:schemeClr>
                    </a:solidFill>
                  </a:rPr>
                  <a:t>where, N is the total number of validation samples.</a:t>
                </a:r>
              </a:p>
              <a:p>
                <a:r>
                  <a:rPr lang="en-US" dirty="0">
                    <a:solidFill>
                      <a:schemeClr val="accent6">
                        <a:lumMod val="10000"/>
                      </a:schemeClr>
                    </a:solidFill>
                  </a:rPr>
                  <a:t>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𝒔𝒄𝒂𝒍𝒆𝒅</m:t>
                        </m:r>
                        <m:r>
                          <a:rPr lang="en-US" b="1" i="1" smtClean="0">
                            <a:solidFill>
                              <a:schemeClr val="accent6">
                                <a:lumMod val="10000"/>
                              </a:schemeClr>
                            </a:solidFill>
                            <a:latin typeface="Cambria Math" panose="02040503050406030204" pitchFamily="18" charset="0"/>
                          </a:rPr>
                          <m:t> </m:t>
                        </m:r>
                      </m:sub>
                    </m:sSub>
                  </m:oMath>
                </a14:m>
                <a:r>
                  <a:rPr lang="en-US" b="1" dirty="0">
                    <a:solidFill>
                      <a:schemeClr val="accent6">
                        <a:lumMod val="10000"/>
                      </a:schemeClr>
                    </a:solidFill>
                  </a:rPr>
                  <a:t>=X-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𝒎𝒊𝒏</m:t>
                        </m:r>
                      </m:sub>
                    </m:sSub>
                  </m:oMath>
                </a14:m>
                <a:r>
                  <a:rPr lang="en-US" b="1" dirty="0">
                    <a:solidFill>
                      <a:schemeClr val="accent6">
                        <a:lumMod val="10000"/>
                      </a:schemeClr>
                    </a:solidFill>
                  </a:rPr>
                  <a:t>\ </a:t>
                </a:r>
                <a14:m>
                  <m:oMath xmlns:m="http://schemas.openxmlformats.org/officeDocument/2006/math">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𝒎𝒂𝒙</m:t>
                        </m:r>
                      </m:sub>
                    </m:sSub>
                    <m:r>
                      <a:rPr lang="en-US" b="1" i="1" smtClean="0">
                        <a:solidFill>
                          <a:schemeClr val="accent6">
                            <a:lumMod val="10000"/>
                          </a:schemeClr>
                        </a:solidFill>
                        <a:latin typeface="Cambria Math" panose="02040503050406030204" pitchFamily="18" charset="0"/>
                      </a:rPr>
                      <m:t>−</m:t>
                    </m:r>
                    <m:sSub>
                      <m:sSubPr>
                        <m:ctrlPr>
                          <a:rPr lang="en-US" b="1" i="1" smtClean="0">
                            <a:solidFill>
                              <a:schemeClr val="accent6">
                                <a:lumMod val="10000"/>
                              </a:schemeClr>
                            </a:solidFill>
                            <a:latin typeface="Cambria Math" panose="02040503050406030204" pitchFamily="18" charset="0"/>
                          </a:rPr>
                        </m:ctrlPr>
                      </m:sSubPr>
                      <m:e>
                        <m:r>
                          <a:rPr lang="en-US" b="1" i="1" smtClean="0">
                            <a:solidFill>
                              <a:schemeClr val="accent6">
                                <a:lumMod val="10000"/>
                              </a:schemeClr>
                            </a:solidFill>
                            <a:latin typeface="Cambria Math" panose="02040503050406030204" pitchFamily="18" charset="0"/>
                          </a:rPr>
                          <m:t>𝑿</m:t>
                        </m:r>
                      </m:e>
                      <m:sub>
                        <m:r>
                          <a:rPr lang="en-US" b="1" i="1" smtClean="0">
                            <a:solidFill>
                              <a:schemeClr val="accent6">
                                <a:lumMod val="10000"/>
                              </a:schemeClr>
                            </a:solidFill>
                            <a:latin typeface="Cambria Math" panose="02040503050406030204" pitchFamily="18" charset="0"/>
                          </a:rPr>
                          <m:t>𝒎𝒊𝒏</m:t>
                        </m:r>
                      </m:sub>
                    </m:sSub>
                  </m:oMath>
                </a14:m>
                <a:endParaRPr lang="en-US" b="1" dirty="0">
                  <a:solidFill>
                    <a:schemeClr val="accent6">
                      <a:lumMod val="10000"/>
                    </a:schemeClr>
                  </a:solidFill>
                </a:endParaRPr>
              </a:p>
              <a:p>
                <a:endParaRPr lang="en-US" b="1" dirty="0">
                  <a:solidFill>
                    <a:schemeClr val="accent6">
                      <a:lumMod val="10000"/>
                    </a:schemeClr>
                  </a:solidFill>
                </a:endParaRPr>
              </a:p>
              <a:p>
                <a:r>
                  <a:rPr lang="en-US" dirty="0">
                    <a:solidFill>
                      <a:schemeClr val="accent6">
                        <a:lumMod val="10000"/>
                      </a:schemeClr>
                    </a:solidFill>
                  </a:rPr>
                  <a:t>	</a:t>
                </a:r>
                <a:r>
                  <a:rPr lang="en-US" sz="2000" dirty="0">
                    <a:solidFill>
                      <a:schemeClr val="accent6">
                        <a:lumMod val="10000"/>
                      </a:schemeClr>
                    </a:solidFill>
                  </a:rPr>
                  <a:t>here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𝑋</m:t>
                        </m:r>
                      </m:e>
                      <m:sub>
                        <m:r>
                          <a:rPr lang="en-US" sz="2000" b="0" i="1" smtClean="0">
                            <a:solidFill>
                              <a:schemeClr val="accent6">
                                <a:lumMod val="10000"/>
                              </a:schemeClr>
                            </a:solidFill>
                            <a:latin typeface="Cambria Math" panose="02040503050406030204" pitchFamily="18" charset="0"/>
                          </a:rPr>
                          <m:t>𝑚𝑎𝑥</m:t>
                        </m:r>
                      </m:sub>
                    </m:sSub>
                  </m:oMath>
                </a14:m>
                <a:r>
                  <a:rPr lang="en-US" sz="2000" dirty="0">
                    <a:solidFill>
                      <a:schemeClr val="accent6">
                        <a:lumMod val="10000"/>
                      </a:schemeClr>
                    </a:solidFill>
                  </a:rPr>
                  <a:t> and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𝑋</m:t>
                        </m:r>
                      </m:e>
                      <m:sub>
                        <m:r>
                          <a:rPr lang="en-US" sz="2000" b="0" i="1" smtClean="0">
                            <a:solidFill>
                              <a:schemeClr val="accent6">
                                <a:lumMod val="10000"/>
                              </a:schemeClr>
                            </a:solidFill>
                            <a:latin typeface="Cambria Math" panose="02040503050406030204" pitchFamily="18" charset="0"/>
                          </a:rPr>
                          <m:t>𝑚𝑖𝑛</m:t>
                        </m:r>
                      </m:sub>
                    </m:sSub>
                  </m:oMath>
                </a14:m>
                <a:r>
                  <a:rPr lang="en-US" sz="2000" dirty="0">
                    <a:solidFill>
                      <a:schemeClr val="accent6">
                        <a:lumMod val="10000"/>
                      </a:schemeClr>
                    </a:solidFill>
                  </a:rPr>
                  <a:t> denotes the maximum and minimum values in the 	individual feature column.</a:t>
                </a:r>
              </a:p>
              <a:p>
                <a:endParaRPr lang="en-US" dirty="0"/>
              </a:p>
            </p:txBody>
          </p:sp>
        </mc:Choice>
        <mc:Fallback xmlns="">
          <p:sp>
            <p:nvSpPr>
              <p:cNvPr id="13" name="Text Placeholder 12">
                <a:extLst>
                  <a:ext uri="{FF2B5EF4-FFF2-40B4-BE49-F238E27FC236}">
                    <a16:creationId xmlns:a16="http://schemas.microsoft.com/office/drawing/2014/main" id="{5FE5FF4A-2F70-6A22-FB85-7F85A2340978}"/>
                  </a:ext>
                </a:extLst>
              </p:cNvPr>
              <p:cNvSpPr>
                <a:spLocks noGrp="1" noRot="1" noChangeAspect="1" noMove="1" noResize="1" noEditPoints="1" noAdjustHandles="1" noChangeArrowheads="1" noChangeShapeType="1" noTextEdit="1"/>
              </p:cNvSpPr>
              <p:nvPr>
                <p:ph type="body" sz="half" idx="2"/>
              </p:nvPr>
            </p:nvSpPr>
            <p:spPr>
              <a:xfrm>
                <a:off x="650716" y="1380744"/>
                <a:ext cx="8922491" cy="4682348"/>
              </a:xfrm>
              <a:blipFill>
                <a:blip r:embed="rId2"/>
                <a:stretch>
                  <a:fillRect l="-752" t="-651"/>
                </a:stretch>
              </a:blipFill>
            </p:spPr>
            <p:txBody>
              <a:bodyPr/>
              <a:lstStyle/>
              <a:p>
                <a:r>
                  <a:rPr lang="en-IN">
                    <a:noFill/>
                  </a:rPr>
                  <a:t> </a:t>
                </a:r>
              </a:p>
            </p:txBody>
          </p:sp>
        </mc:Fallback>
      </mc:AlternateContent>
    </p:spTree>
    <p:extLst>
      <p:ext uri="{BB962C8B-B14F-4D97-AF65-F5344CB8AC3E}">
        <p14:creationId xmlns:p14="http://schemas.microsoft.com/office/powerpoint/2010/main" val="341820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62743" y="1324947"/>
            <a:ext cx="9144000" cy="2943808"/>
          </a:xfrm>
        </p:spPr>
        <p:txBody>
          <a:bodyPr/>
          <a:lstStyle/>
          <a:p>
            <a:pPr algn="l"/>
            <a:br>
              <a:rPr lang="en-US" sz="4000" dirty="0"/>
            </a:br>
            <a:r>
              <a:rPr lang="en-US" sz="4000" dirty="0"/>
              <a:t>Machine Learning Classifiers</a:t>
            </a:r>
            <a:br>
              <a:rPr lang="en-US" sz="4000" dirty="0"/>
            </a:br>
            <a:br>
              <a:rPr lang="en-US" sz="4000" dirty="0"/>
            </a:br>
            <a:r>
              <a:rPr lang="en-US" sz="2000" dirty="0"/>
              <a:t>Machine learning and ensemble techniques have been employed to implement the automatic diabetes prediction system . Machine Learning are classified into following types .</a:t>
            </a:r>
            <a:br>
              <a:rPr lang="en-US" sz="2000" dirty="0"/>
            </a:br>
            <a:br>
              <a:rPr lang="en-US" sz="4000" dirty="0"/>
            </a:br>
            <a:r>
              <a:rPr lang="en-US" sz="4000" dirty="0"/>
              <a:t>Types of Machine Learning :</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262743" y="3256385"/>
            <a:ext cx="9405257" cy="3069770"/>
          </a:xfrm>
        </p:spPr>
        <p:txBody>
          <a:bodyPr>
            <a:normAutofit/>
          </a:bodyPr>
          <a:lstStyle/>
          <a:p>
            <a:pPr marL="342900" indent="-342900" algn="l">
              <a:buFont typeface="Wingdings" panose="05000000000000000000" pitchFamily="2" charset="2"/>
              <a:buChar char="Ø"/>
            </a:pPr>
            <a:r>
              <a:rPr lang="en-US" b="1" dirty="0">
                <a:solidFill>
                  <a:schemeClr val="accent6">
                    <a:lumMod val="10000"/>
                  </a:schemeClr>
                </a:solidFill>
              </a:rPr>
              <a:t>Random Forest </a:t>
            </a:r>
            <a:r>
              <a:rPr lang="en-US" dirty="0">
                <a:solidFill>
                  <a:schemeClr val="accent6">
                    <a:lumMod val="10000"/>
                  </a:schemeClr>
                </a:solidFill>
              </a:rPr>
              <a:t>: Random forest is a machine learning system that averages the predictions of several decision time.</a:t>
            </a:r>
          </a:p>
          <a:p>
            <a:pPr marL="342900" indent="-342900" algn="l">
              <a:buFont typeface="Wingdings" panose="05000000000000000000" pitchFamily="2" charset="2"/>
              <a:buChar char="Ø"/>
            </a:pPr>
            <a:r>
              <a:rPr lang="en-US" b="1" dirty="0">
                <a:solidFill>
                  <a:schemeClr val="accent6">
                    <a:lumMod val="10000"/>
                  </a:schemeClr>
                </a:solidFill>
              </a:rPr>
              <a:t>Logistic Regression</a:t>
            </a:r>
            <a:r>
              <a:rPr lang="en-US" dirty="0">
                <a:solidFill>
                  <a:schemeClr val="accent6">
                    <a:lumMod val="10000"/>
                  </a:schemeClr>
                </a:solidFill>
              </a:rPr>
              <a:t>: Logistic regression can be used to predict a binary class .To predict the outcome , it fits an ‘s’ shaped function.</a:t>
            </a:r>
          </a:p>
          <a:p>
            <a:pPr marL="342900" indent="-342900" algn="l">
              <a:buFont typeface="Wingdings" panose="05000000000000000000" pitchFamily="2" charset="2"/>
              <a:buChar char="Ø"/>
            </a:pPr>
            <a:r>
              <a:rPr lang="en-US" b="1" dirty="0">
                <a:solidFill>
                  <a:schemeClr val="accent6">
                    <a:lumMod val="10000"/>
                  </a:schemeClr>
                </a:solidFill>
              </a:rPr>
              <a:t>Ada Boost </a:t>
            </a:r>
            <a:r>
              <a:rPr lang="en-US" dirty="0">
                <a:solidFill>
                  <a:schemeClr val="accent6">
                    <a:lumMod val="10000"/>
                  </a:schemeClr>
                </a:solidFill>
              </a:rPr>
              <a:t>: Ada boost is an assemble technique . This classifier initially works on the original dataset.</a:t>
            </a:r>
          </a:p>
        </p:txBody>
      </p:sp>
    </p:spTree>
    <p:extLst>
      <p:ext uri="{BB962C8B-B14F-4D97-AF65-F5344CB8AC3E}">
        <p14:creationId xmlns:p14="http://schemas.microsoft.com/office/powerpoint/2010/main" val="25779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20BE-41C3-FE9E-4DFA-7056BEC6D2F0}"/>
              </a:ext>
            </a:extLst>
          </p:cNvPr>
          <p:cNvSpPr>
            <a:spLocks noGrp="1"/>
          </p:cNvSpPr>
          <p:nvPr>
            <p:ph type="ctrTitle"/>
          </p:nvPr>
        </p:nvSpPr>
        <p:spPr>
          <a:xfrm>
            <a:off x="606490" y="124287"/>
            <a:ext cx="10061510" cy="5614040"/>
          </a:xfrm>
        </p:spPr>
        <p:txBody>
          <a:bodyPr/>
          <a:lstStyle/>
          <a:p>
            <a:pPr marL="342900" indent="-342900" algn="l">
              <a:buFont typeface="Wingdings" panose="05000000000000000000" pitchFamily="2" charset="2"/>
              <a:buChar char="Ø"/>
            </a:pPr>
            <a:r>
              <a:rPr lang="en-US" sz="2000" b="1" dirty="0"/>
              <a:t>XG Boost : </a:t>
            </a:r>
            <a:r>
              <a:rPr lang="en-US" sz="2000" dirty="0"/>
              <a:t>XG Boost is an ensemble machine learning technique based on decision trees that employ a gradient boosting approach.</a:t>
            </a:r>
            <a:br>
              <a:rPr lang="en-US" sz="2000" b="1" dirty="0"/>
            </a:br>
            <a:br>
              <a:rPr lang="en-US" sz="2000" dirty="0"/>
            </a:br>
            <a:r>
              <a:rPr lang="en-US" sz="2000" b="1" dirty="0"/>
              <a:t>Voting Classifier :</a:t>
            </a:r>
            <a:r>
              <a:rPr lang="en-US" sz="2000" dirty="0"/>
              <a:t>I</a:t>
            </a:r>
            <a:r>
              <a:rPr lang="en-US" sz="2000" b="1" dirty="0"/>
              <a:t> </a:t>
            </a:r>
            <a:r>
              <a:rPr lang="en-US" sz="2000" dirty="0"/>
              <a:t>t is an ensemble technique to improve the classification by voting . This paper implemented a voting classifier that selects the majority classifier with ‘soft’ voting hyper parameter.</a:t>
            </a:r>
            <a:br>
              <a:rPr lang="en-US" sz="2000" dirty="0"/>
            </a:br>
            <a:br>
              <a:rPr lang="en-US" sz="2000" dirty="0"/>
            </a:br>
            <a:r>
              <a:rPr lang="en-US" sz="2000" b="1" dirty="0"/>
              <a:t>Bagging :</a:t>
            </a:r>
            <a:r>
              <a:rPr lang="en-US" sz="2000" dirty="0"/>
              <a:t> Bagging classifiers are ensemble classifiers that fit base classifiers to random subsets of original dataset.</a:t>
            </a:r>
            <a:br>
              <a:rPr lang="en-US" sz="2000" dirty="0"/>
            </a:br>
            <a:br>
              <a:rPr lang="en-US" sz="2000" dirty="0"/>
            </a:br>
            <a:br>
              <a:rPr lang="en-US" sz="2000" dirty="0"/>
            </a:br>
            <a:br>
              <a:rPr lang="en-US" sz="2000" dirty="0"/>
            </a:br>
            <a:br>
              <a:rPr lang="en-US" sz="2000" dirty="0"/>
            </a:br>
            <a:br>
              <a:rPr lang="en-US" sz="2000" dirty="0"/>
            </a:br>
            <a:br>
              <a:rPr lang="en-US" sz="2000" dirty="0"/>
            </a:br>
            <a:endParaRPr lang="en-IN" sz="2000" dirty="0"/>
          </a:p>
        </p:txBody>
      </p:sp>
      <p:sp>
        <p:nvSpPr>
          <p:cNvPr id="3" name="Subtitle 2">
            <a:extLst>
              <a:ext uri="{FF2B5EF4-FFF2-40B4-BE49-F238E27FC236}">
                <a16:creationId xmlns:a16="http://schemas.microsoft.com/office/drawing/2014/main" id="{50FE235E-7291-FAC8-3D13-18DBF6A1B8F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0226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1B56133-9C02-1E08-5630-416A2F50B356}"/>
                  </a:ext>
                </a:extLst>
              </p:cNvPr>
              <p:cNvSpPr>
                <a:spLocks noGrp="1"/>
              </p:cNvSpPr>
              <p:nvPr>
                <p:ph type="title"/>
              </p:nvPr>
            </p:nvSpPr>
            <p:spPr>
              <a:xfrm>
                <a:off x="1296956" y="606287"/>
                <a:ext cx="9535886" cy="6130415"/>
              </a:xfrm>
            </p:spPr>
            <p:txBody>
              <a:bodyPr/>
              <a:lstStyle/>
              <a:p>
                <a:r>
                  <a:rPr lang="en-US" sz="4000" dirty="0">
                    <a:solidFill>
                      <a:schemeClr val="accent6">
                        <a:lumMod val="10000"/>
                      </a:schemeClr>
                    </a:solidFill>
                  </a:rPr>
                  <a:t>Results and Discussion</a:t>
                </a:r>
                <a:br>
                  <a:rPr lang="en-US" sz="4000" dirty="0">
                    <a:solidFill>
                      <a:schemeClr val="accent6">
                        <a:lumMod val="10000"/>
                      </a:schemeClr>
                    </a:solidFill>
                  </a:rPr>
                </a:br>
                <a:br>
                  <a:rPr lang="en-US" sz="4000" dirty="0">
                    <a:solidFill>
                      <a:schemeClr val="accent6">
                        <a:lumMod val="10000"/>
                      </a:schemeClr>
                    </a:solidFill>
                  </a:rPr>
                </a:br>
                <a:r>
                  <a:rPr lang="en-US" sz="2000" dirty="0">
                    <a:solidFill>
                      <a:schemeClr val="accent6">
                        <a:lumMod val="10000"/>
                      </a:schemeClr>
                    </a:solidFill>
                  </a:rPr>
                  <a:t>This section presents the results and discussion of the proposed automatic diabetes prediction system . Equations of these metrices are expressed as ,</a:t>
                </a:r>
                <a:br>
                  <a:rPr lang="en-US" sz="4000" dirty="0">
                    <a:solidFill>
                      <a:schemeClr val="accent6">
                        <a:lumMod val="10000"/>
                      </a:schemeClr>
                    </a:solidFill>
                  </a:rPr>
                </a:br>
                <a:r>
                  <a:rPr lang="en-US" sz="4000" dirty="0">
                    <a:solidFill>
                      <a:schemeClr val="accent6">
                        <a:lumMod val="10000"/>
                      </a:schemeClr>
                    </a:solidFill>
                  </a:rPr>
                  <a:t>       			</a:t>
                </a:r>
                <a:r>
                  <a:rPr lang="en-US" sz="2000" dirty="0">
                    <a:solidFill>
                      <a:schemeClr val="accent6">
                        <a:lumMod val="10000"/>
                      </a:schemeClr>
                    </a:solidFill>
                  </a:rPr>
                  <a:t>Precision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r>
                          <a:rPr lang="en-US" sz="2000" b="0" i="1" smtClean="0">
                            <a:solidFill>
                              <a:schemeClr val="accent6">
                                <a:lumMod val="10000"/>
                              </a:schemeClr>
                            </a:solidFill>
                            <a:latin typeface="Cambria Math" panose="02040503050406030204" pitchFamily="18" charset="0"/>
                          </a:rPr>
                          <m:t> </m:t>
                        </m:r>
                      </m:sub>
                    </m:sSub>
                  </m:oMath>
                </a14:m>
                <a:r>
                  <a:rPr lang="en-US" sz="2000" dirty="0">
                    <a:solidFill>
                      <a:schemeClr val="accent6">
                        <a:lumMod val="10000"/>
                      </a:schemeClr>
                    </a:solidFill>
                  </a:rPr>
                  <a:t>\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sSub>
                      <m:sSubPr>
                        <m:ctrlPr>
                          <a:rPr lang="en-US" sz="2000" b="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𝐹</m:t>
                        </m:r>
                      </m:e>
                      <m:sub>
                        <m:r>
                          <a:rPr lang="en-US" sz="2000" b="0" i="1" smtClean="0">
                            <a:solidFill>
                              <a:schemeClr val="accent6">
                                <a:lumMod val="10000"/>
                              </a:schemeClr>
                            </a:solidFill>
                            <a:latin typeface="Cambria Math" panose="02040503050406030204" pitchFamily="18" charset="0"/>
                          </a:rPr>
                          <m:t>𝑝</m:t>
                        </m:r>
                      </m:sub>
                    </m:sSub>
                  </m:oMath>
                </a14:m>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  			Recall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oMath>
                </a14:m>
                <a:r>
                  <a:rPr lang="en-US" sz="2000" dirty="0">
                    <a:solidFill>
                      <a:schemeClr val="accent6">
                        <a:lumMod val="10000"/>
                      </a:schemeClr>
                    </a:solidFill>
                  </a:rPr>
                  <a:t>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oMath>
                </a14:m>
                <a:r>
                  <a:rPr lang="en-US" sz="2000" dirty="0">
                    <a:solidFill>
                      <a:schemeClr val="accent6">
                        <a:lumMod val="10000"/>
                      </a:schemeClr>
                    </a:solidFill>
                  </a:rPr>
                  <a:t>+</a:t>
                </a:r>
                <a14:m>
                  <m:oMath xmlns:m="http://schemas.openxmlformats.org/officeDocument/2006/math">
                    <m:sSub>
                      <m:sSubPr>
                        <m:ctrlPr>
                          <a:rPr lang="en-US" sz="2000" i="1" dirty="0" smtClean="0">
                            <a:solidFill>
                              <a:schemeClr val="accent6">
                                <a:lumMod val="10000"/>
                              </a:schemeClr>
                            </a:solidFill>
                            <a:latin typeface="Cambria Math" panose="02040503050406030204" pitchFamily="18" charset="0"/>
                          </a:rPr>
                        </m:ctrlPr>
                      </m:sSubPr>
                      <m:e>
                        <m:r>
                          <a:rPr lang="en-US" sz="2000" b="0" i="1" dirty="0" smtClean="0">
                            <a:solidFill>
                              <a:schemeClr val="accent6">
                                <a:lumMod val="10000"/>
                              </a:schemeClr>
                            </a:solidFill>
                            <a:latin typeface="Cambria Math" panose="02040503050406030204" pitchFamily="18" charset="0"/>
                          </a:rPr>
                          <m:t>𝐹</m:t>
                        </m:r>
                      </m:e>
                      <m:sub>
                        <m:r>
                          <a:rPr lang="en-US" sz="2000" b="0" i="1" dirty="0" smtClean="0">
                            <a:solidFill>
                              <a:schemeClr val="accent6">
                                <a:lumMod val="10000"/>
                              </a:schemeClr>
                            </a:solidFill>
                            <a:latin typeface="Cambria Math" panose="02040503050406030204" pitchFamily="18" charset="0"/>
                          </a:rPr>
                          <m:t>𝑁</m:t>
                        </m:r>
                      </m:sub>
                    </m:sSub>
                  </m:oMath>
                </a14:m>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where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oMath>
                </a14:m>
                <a:r>
                  <a:rPr lang="en-US" sz="4000" dirty="0">
                    <a:solidFill>
                      <a:schemeClr val="accent6">
                        <a:lumMod val="10000"/>
                      </a:schemeClr>
                    </a:solidFill>
                  </a:rPr>
                  <a:t> </a:t>
                </a:r>
                <a:r>
                  <a:rPr lang="en-US" sz="2000" dirty="0">
                    <a:solidFill>
                      <a:schemeClr val="accent6">
                        <a:lumMod val="10000"/>
                      </a:schemeClr>
                    </a:solidFill>
                  </a:rPr>
                  <a:t>denotes model is predicting positive and the result is also positive.</a:t>
                </a:r>
                <a:br>
                  <a:rPr lang="en-US" sz="2000" dirty="0">
                    <a:solidFill>
                      <a:schemeClr val="accent6">
                        <a:lumMod val="10000"/>
                      </a:schemeClr>
                    </a:solidFill>
                  </a:rPr>
                </a:br>
                <a:r>
                  <a:rPr lang="en-US" sz="2000" dirty="0">
                    <a:solidFill>
                      <a:schemeClr val="accent6">
                        <a:lumMod val="10000"/>
                      </a:schemeClr>
                    </a:solidFill>
                  </a:rPr>
                  <a:t>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𝐹</m:t>
                        </m:r>
                      </m:e>
                      <m:sub>
                        <m:r>
                          <a:rPr lang="en-US" sz="2000" b="0" i="1" smtClean="0">
                            <a:solidFill>
                              <a:schemeClr val="accent6">
                                <a:lumMod val="10000"/>
                              </a:schemeClr>
                            </a:solidFill>
                            <a:latin typeface="Cambria Math" panose="02040503050406030204" pitchFamily="18" charset="0"/>
                          </a:rPr>
                          <m:t>𝑝</m:t>
                        </m:r>
                      </m:sub>
                    </m:sSub>
                    <m:r>
                      <a:rPr lang="en-US" sz="2000" b="0" i="1" smtClean="0">
                        <a:solidFill>
                          <a:schemeClr val="accent6">
                            <a:lumMod val="10000"/>
                          </a:schemeClr>
                        </a:solidFill>
                        <a:latin typeface="Cambria Math" panose="02040503050406030204" pitchFamily="18" charset="0"/>
                      </a:rPr>
                      <m:t>“</m:t>
                    </m:r>
                  </m:oMath>
                </a14:m>
                <a:r>
                  <a:rPr lang="en-US" sz="4000" dirty="0">
                    <a:solidFill>
                      <a:schemeClr val="accent6">
                        <a:lumMod val="10000"/>
                      </a:schemeClr>
                    </a:solidFill>
                  </a:rPr>
                  <a:t> </a:t>
                </a:r>
                <a:r>
                  <a:rPr lang="en-US" sz="2000" dirty="0">
                    <a:solidFill>
                      <a:schemeClr val="accent6">
                        <a:lumMod val="10000"/>
                      </a:schemeClr>
                    </a:solidFill>
                  </a:rPr>
                  <a:t>indicates the positive prediction of the model, but the result is negative.</a:t>
                </a:r>
                <a:br>
                  <a:rPr lang="en-US" sz="2000" dirty="0">
                    <a:solidFill>
                      <a:schemeClr val="accent6">
                        <a:lumMod val="10000"/>
                      </a:schemeClr>
                    </a:solidFill>
                  </a:rPr>
                </a:br>
                <a:br>
                  <a:rPr lang="en-US" sz="2000" dirty="0">
                    <a:solidFill>
                      <a:schemeClr val="accent6">
                        <a:lumMod val="10000"/>
                      </a:schemeClr>
                    </a:solidFill>
                  </a:rPr>
                </a:br>
                <a:r>
                  <a:rPr lang="en-US" sz="2000" dirty="0">
                    <a:solidFill>
                      <a:schemeClr val="accent6">
                        <a:lumMod val="10000"/>
                      </a:schemeClr>
                    </a:solidFill>
                  </a:rPr>
                  <a:t>            “   </a:t>
                </a:r>
                <a14:m>
                  <m:oMath xmlns:m="http://schemas.openxmlformats.org/officeDocument/2006/math">
                    <m:sSub>
                      <m:sSubPr>
                        <m:ctrlPr>
                          <a:rPr lang="en-US" sz="2000" i="1" smtClean="0">
                            <a:solidFill>
                              <a:schemeClr val="accent6">
                                <a:lumMod val="10000"/>
                              </a:schemeClr>
                            </a:solidFill>
                            <a:latin typeface="Cambria Math" panose="02040503050406030204" pitchFamily="18" charset="0"/>
                          </a:rPr>
                        </m:ctrlPr>
                      </m:sSubPr>
                      <m:e>
                        <m:r>
                          <a:rPr lang="en-US" sz="2000" b="0" i="1" smtClean="0">
                            <a:solidFill>
                              <a:schemeClr val="accent6">
                                <a:lumMod val="10000"/>
                              </a:schemeClr>
                            </a:solidFill>
                            <a:latin typeface="Cambria Math" panose="02040503050406030204" pitchFamily="18" charset="0"/>
                          </a:rPr>
                          <m:t>𝑇</m:t>
                        </m:r>
                      </m:e>
                      <m:sub>
                        <m:r>
                          <a:rPr lang="en-US" sz="2000" b="0" i="1" smtClean="0">
                            <a:solidFill>
                              <a:schemeClr val="accent6">
                                <a:lumMod val="10000"/>
                              </a:schemeClr>
                            </a:solidFill>
                            <a:latin typeface="Cambria Math" panose="02040503050406030204" pitchFamily="18" charset="0"/>
                          </a:rPr>
                          <m:t>𝑁</m:t>
                        </m:r>
                      </m:sub>
                    </m:sSub>
                  </m:oMath>
                </a14:m>
                <a:r>
                  <a:rPr lang="en-US" sz="2000" dirty="0">
                    <a:solidFill>
                      <a:schemeClr val="accent6">
                        <a:lumMod val="10000"/>
                      </a:schemeClr>
                    </a:solidFill>
                  </a:rPr>
                  <a:t>” expresses the model is predicting negative and the result is positive.</a:t>
                </a:r>
                <a:br>
                  <a:rPr lang="en-US" sz="4000" dirty="0">
                    <a:solidFill>
                      <a:schemeClr val="accent6">
                        <a:lumMod val="10000"/>
                      </a:schemeClr>
                    </a:solidFill>
                  </a:rPr>
                </a:br>
                <a:r>
                  <a:rPr lang="en-US" sz="4000" dirty="0">
                    <a:solidFill>
                      <a:schemeClr val="accent6">
                        <a:lumMod val="10000"/>
                      </a:schemeClr>
                    </a:solidFill>
                  </a:rPr>
                  <a:t> </a:t>
                </a:r>
                <a:endParaRPr lang="en-IN" sz="4000" dirty="0">
                  <a:solidFill>
                    <a:schemeClr val="accent6">
                      <a:lumMod val="10000"/>
                    </a:schemeClr>
                  </a:solidFill>
                </a:endParaRPr>
              </a:p>
            </p:txBody>
          </p:sp>
        </mc:Choice>
        <mc:Fallback xmlns="">
          <p:sp>
            <p:nvSpPr>
              <p:cNvPr id="2" name="Title 1">
                <a:extLst>
                  <a:ext uri="{FF2B5EF4-FFF2-40B4-BE49-F238E27FC236}">
                    <a16:creationId xmlns:a16="http://schemas.microsoft.com/office/drawing/2014/main" id="{01B56133-9C02-1E08-5630-416A2F50B356}"/>
                  </a:ext>
                </a:extLst>
              </p:cNvPr>
              <p:cNvSpPr>
                <a:spLocks noGrp="1" noRot="1" noChangeAspect="1" noMove="1" noResize="1" noEditPoints="1" noAdjustHandles="1" noChangeArrowheads="1" noChangeShapeType="1" noTextEdit="1"/>
              </p:cNvSpPr>
              <p:nvPr>
                <p:ph type="title"/>
              </p:nvPr>
            </p:nvSpPr>
            <p:spPr>
              <a:xfrm>
                <a:off x="1296956" y="606287"/>
                <a:ext cx="9535886" cy="6130415"/>
              </a:xfrm>
              <a:blipFill>
                <a:blip r:embed="rId2"/>
                <a:stretch>
                  <a:fillRect l="-2302" t="-2982"/>
                </a:stretch>
              </a:blipFill>
            </p:spPr>
            <p:txBody>
              <a:bodyPr/>
              <a:lstStyle/>
              <a:p>
                <a:r>
                  <a:rPr lang="en-IN">
                    <a:noFill/>
                  </a:rPr>
                  <a:t> </a:t>
                </a:r>
              </a:p>
            </p:txBody>
          </p:sp>
        </mc:Fallback>
      </mc:AlternateContent>
    </p:spTree>
    <p:extLst>
      <p:ext uri="{BB962C8B-B14F-4D97-AF65-F5344CB8AC3E}">
        <p14:creationId xmlns:p14="http://schemas.microsoft.com/office/powerpoint/2010/main" val="294744520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{D76C968B-16FA-402E-991C-4D6CAB93E227}tf11964407_win32</Template>
  <TotalTime>719</TotalTime>
  <Words>1151</Words>
  <Application>Microsoft Office PowerPoint</Application>
  <PresentationFormat>Widescreen</PresentationFormat>
  <Paragraphs>55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PHASE 2 : PROJECT  PROBLEM SOLVING AND DESIGN        THINKING                  </vt:lpstr>
      <vt:lpstr>agenda</vt:lpstr>
      <vt:lpstr>Introduction</vt:lpstr>
      <vt:lpstr>Problem Definition  The problem is to build an AI powered spam classifier that can accurately distinguish between spam and non spam message in email or text messages.  The goal is to reduce the number of false positives (classifying legitimate messages as spam) and false negatives (missing actual spam messages) while achieving a high level of accuracy.     </vt:lpstr>
      <vt:lpstr>Problem Explanation</vt:lpstr>
      <vt:lpstr>Design</vt:lpstr>
      <vt:lpstr> Machine Learning Classifiers  Machine learning and ensemble techniques have been employed to implement the automatic diabetes prediction system . Machine Learning are classified into following types .  Types of Machine Learning :  </vt:lpstr>
      <vt:lpstr>XG Boost : XG Boost is an ensemble machine learning technique based on decision trees that employ a gradient boosting approach.  Voting Classifier :I t is an ensemble technique to improve the classification by voting . This paper implemented a voting classifier that selects the majority classifier with ‘soft’ voting hyper parameter.  Bagging : Bagging classifiers are ensemble classifiers that fit base classifiers to random subsets of original dataset.       </vt:lpstr>
      <vt:lpstr>Results and Discussion  This section presents the results and discussion of the proposed automatic diabetes prediction system . Equations of these metrices are expressed as ,           Precision =T_(p )\ T_p+F_p       Recall =T_p \ T_p+F_N  where , “T_p“ denotes model is predicting positive and the result is also positive.  “F_p“ indicates the positive prediction of the model, but the result is negative.              “   T_N” expresses the model is predicting negative and the result is positive.  </vt:lpstr>
      <vt:lpstr>Program   Importing the necessary librariesimport pandas as pdfrom sklearn.model_selection import train_test_splitfrom sklearn.preprocessing import StandardScalerfrom sklearn.svm import SVC# Loading the datasetdiabetes_data = pd.read_csv("diabetes.csv")# Splitting the dataset into features and target variableX = diabetes_data.drop("Outcome", axis=1)y = diabetes_data["Outcome"]# Splitting the dataset into training and testing setsX_train, X_test, y_train, y_test = train_test_split(X, y, test_size=0.2, random_state=42)# Scaling the featuresscaler = StandardScaler()X_train = scaler.fit_transform(X_train)X_test = scaler.transform(X_test)# Creating and training the SVM classifierclassifier = SVC()classifier.fit(X_train, y_train)# Making predictions on the test setpredictions = classifier.predict(X_test)# Evaluating the modelaccuracy = classifier.score(X_test, y_test)print("Accuracy:", accuracy) </vt:lpstr>
      <vt:lpstr>Design Procedure To design an AI based diabetes prediction system using the Pima Indians diabetes database, can follow these general steps:  1. Data preprocessing : clean and preprocess the dataset by handling missing values, normalizing features, and handling outliers if necessary.  2. Feature selection : identify the most relevant features that can contribute to diabetes prediction .You can use techniques like correlation analysis of feature importance ranking.  3.Model selection : choose an appropriate machine learning algorithm for your prediction task , such as logistic regression, decision trees, random forests, or support vector machines.  </vt:lpstr>
      <vt:lpstr>4.Model Training :Split the dataset into training and testing sets . Train your chosen model on the training data.  5. Model Evaluation : Evaluate the performance of your model using the appropriate evaluation metrices like accuracy, precision, recall, or f1-score. Adjust your model and parameters if needed.  6. Prediction : Use the trained model to make predictions on new, unseen data.         </vt:lpstr>
      <vt:lpstr>Dataset Programs</vt:lpstr>
      <vt:lpstr>PowerPoint Presentation</vt:lpstr>
      <vt:lpstr>Conclusion  The objective of the project was to develop a model with which could identify patients with diabetes who are high risk of the disease . The model makes the prediction with an accuracy of 98%.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 PROJECT  PROBLEM SOLVING AND DESIGN        THINKING                  </dc:title>
  <dc:creator>denisha jabin</dc:creator>
  <cp:lastModifiedBy>emebreeza7@gmail.com</cp:lastModifiedBy>
  <cp:revision>5</cp:revision>
  <dcterms:created xsi:type="dcterms:W3CDTF">2023-10-04T03:53:34Z</dcterms:created>
  <dcterms:modified xsi:type="dcterms:W3CDTF">2023-10-09T16:35:45Z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