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[Salary_Data_Based_country_and_race.xlsx]pivot table!PivotTable4</c:name>
    <c:fmtId val="1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Salary</a:t>
            </a:r>
            <a:r>
              <a:rPr lang="en-IN" baseline="0"/>
              <a:t> Analysis Based On Countries</a:t>
            </a:r>
          </a:p>
        </c:rich>
      </c:tx>
      <c:layout>
        <c:manualLayout>
          <c:xMode val="edge"/>
          <c:yMode val="edge"/>
          <c:x val="0.29114687339340317"/>
          <c:y val="0.109739368998628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453449784294202"/>
          <c:y val="0.21028547357506239"/>
          <c:w val="0.58194180468820722"/>
          <c:h val="0.6681142326345009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'pivot table'!$B$5:$B$7</c:f>
              <c:strCache>
                <c:ptCount val="1"/>
                <c:pt idx="0">
                  <c:v>Bachelor's Degree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table'!$A$8:$A$13</c:f>
              <c:strCache>
                <c:ptCount val="5"/>
                <c:pt idx="0">
                  <c:v>Australia</c:v>
                </c:pt>
                <c:pt idx="1">
                  <c:v>Canada</c:v>
                </c:pt>
                <c:pt idx="2">
                  <c:v>China</c:v>
                </c:pt>
                <c:pt idx="3">
                  <c:v>UK</c:v>
                </c:pt>
                <c:pt idx="4">
                  <c:v>USA</c:v>
                </c:pt>
              </c:strCache>
            </c:strRef>
          </c:cat>
          <c:val>
            <c:numRef>
              <c:f>'pivot table'!$B$8:$B$13</c:f>
              <c:numCache>
                <c:formatCode>General</c:formatCode>
                <c:ptCount val="5"/>
                <c:pt idx="0">
                  <c:v>57056412</c:v>
                </c:pt>
                <c:pt idx="1">
                  <c:v>55455962</c:v>
                </c:pt>
                <c:pt idx="2">
                  <c:v>60385706</c:v>
                </c:pt>
                <c:pt idx="3">
                  <c:v>54710452</c:v>
                </c:pt>
                <c:pt idx="4">
                  <c:v>59636935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D-4C84-AA04-449EC69C3382}"/>
            </c:ext>
          </c:extLst>
        </c:ser>
        <c:ser>
          <c:idx val="1"/>
          <c:order val="1"/>
          <c:tx>
            <c:strRef>
              <c:f>'pivot table'!$C$5:$C$7</c:f>
              <c:strCache>
                <c:ptCount val="1"/>
                <c:pt idx="0">
                  <c:v>High School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table'!$A$8:$A$13</c:f>
              <c:strCache>
                <c:ptCount val="5"/>
                <c:pt idx="0">
                  <c:v>Australia</c:v>
                </c:pt>
                <c:pt idx="1">
                  <c:v>Canada</c:v>
                </c:pt>
                <c:pt idx="2">
                  <c:v>China</c:v>
                </c:pt>
                <c:pt idx="3">
                  <c:v>UK</c:v>
                </c:pt>
                <c:pt idx="4">
                  <c:v>USA</c:v>
                </c:pt>
              </c:strCache>
            </c:strRef>
          </c:cat>
          <c:val>
            <c:numRef>
              <c:f>'pivot table'!$C$8:$C$13</c:f>
              <c:numCache>
                <c:formatCode>General</c:formatCode>
                <c:ptCount val="5"/>
                <c:pt idx="0">
                  <c:v>3840213</c:v>
                </c:pt>
                <c:pt idx="1">
                  <c:v>3420657</c:v>
                </c:pt>
                <c:pt idx="2">
                  <c:v>2989912</c:v>
                </c:pt>
                <c:pt idx="3">
                  <c:v>3338354</c:v>
                </c:pt>
                <c:pt idx="4">
                  <c:v>2855463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D-4C84-AA04-449EC69C3382}"/>
            </c:ext>
          </c:extLst>
        </c:ser>
        <c:ser>
          <c:idx val="2"/>
          <c:order val="2"/>
          <c:tx>
            <c:strRef>
              <c:f>'pivot table'!$D$5:$D$7</c:f>
              <c:strCache>
                <c:ptCount val="1"/>
                <c:pt idx="0">
                  <c:v>Master's Degree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table'!$A$8:$A$13</c:f>
              <c:strCache>
                <c:ptCount val="5"/>
                <c:pt idx="0">
                  <c:v>Australia</c:v>
                </c:pt>
                <c:pt idx="1">
                  <c:v>Canada</c:v>
                </c:pt>
                <c:pt idx="2">
                  <c:v>China</c:v>
                </c:pt>
                <c:pt idx="3">
                  <c:v>UK</c:v>
                </c:pt>
                <c:pt idx="4">
                  <c:v>USA</c:v>
                </c:pt>
              </c:strCache>
            </c:strRef>
          </c:cat>
          <c:val>
            <c:numRef>
              <c:f>'pivot table'!$D$8:$D$13</c:f>
              <c:numCache>
                <c:formatCode>General</c:formatCode>
                <c:ptCount val="5"/>
                <c:pt idx="0">
                  <c:v>46266891</c:v>
                </c:pt>
                <c:pt idx="1">
                  <c:v>51119568</c:v>
                </c:pt>
                <c:pt idx="2">
                  <c:v>46884223</c:v>
                </c:pt>
                <c:pt idx="3">
                  <c:v>48215621</c:v>
                </c:pt>
                <c:pt idx="4">
                  <c:v>49522122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D-4C84-AA04-449EC69C3382}"/>
            </c:ext>
          </c:extLst>
        </c:ser>
        <c:ser>
          <c:idx val="3"/>
          <c:order val="3"/>
          <c:tx>
            <c:strRef>
              <c:f>'pivot table'!$E$5:$E$7</c:f>
              <c:strCache>
                <c:ptCount val="1"/>
                <c:pt idx="0">
                  <c:v>PhD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table'!$A$8:$A$13</c:f>
              <c:strCache>
                <c:ptCount val="5"/>
                <c:pt idx="0">
                  <c:v>Australia</c:v>
                </c:pt>
                <c:pt idx="1">
                  <c:v>Canada</c:v>
                </c:pt>
                <c:pt idx="2">
                  <c:v>China</c:v>
                </c:pt>
                <c:pt idx="3">
                  <c:v>UK</c:v>
                </c:pt>
                <c:pt idx="4">
                  <c:v>USA</c:v>
                </c:pt>
              </c:strCache>
            </c:strRef>
          </c:cat>
          <c:val>
            <c:numRef>
              <c:f>'pivot table'!$E$8:$E$13</c:f>
              <c:numCache>
                <c:formatCode>General</c:formatCode>
                <c:ptCount val="5"/>
                <c:pt idx="0">
                  <c:v>46366107</c:v>
                </c:pt>
                <c:pt idx="1">
                  <c:v>44441484</c:v>
                </c:pt>
                <c:pt idx="2">
                  <c:v>45892614</c:v>
                </c:pt>
                <c:pt idx="3">
                  <c:v>48530293</c:v>
                </c:pt>
                <c:pt idx="4">
                  <c:v>41546348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BD-4C84-AA04-449EC69C3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0419136"/>
        <c:axId val="1100440256"/>
      </c:barChart>
      <c:catAx>
        <c:axId val="1100419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Countries</a:t>
                </a:r>
              </a:p>
            </c:rich>
          </c:tx>
          <c:layout>
            <c:manualLayout>
              <c:xMode val="edge"/>
              <c:yMode val="edge"/>
              <c:x val="4.9733068160294394E-2"/>
              <c:y val="0.4796854714148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440256"/>
        <c:crossesAt val="0"/>
        <c:auto val="1"/>
        <c:lblAlgn val="ctr"/>
        <c:lblOffset val="100"/>
        <c:noMultiLvlLbl val="0"/>
      </c:catAx>
      <c:valAx>
        <c:axId val="1100440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4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854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K.Abirami</a:t>
            </a:r>
            <a:endParaRPr lang="en-US" sz="2400" dirty="0"/>
          </a:p>
          <a:p>
            <a:r>
              <a:rPr lang="en-US" sz="2400" dirty="0"/>
              <a:t>REGISTER NO: 312200243, E6EA7815AFAE51085D54B9E8B0D37045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(Accounting &amp; Finance)</a:t>
            </a:r>
          </a:p>
          <a:p>
            <a:r>
              <a:rPr lang="en-US" sz="2400" dirty="0"/>
              <a:t>COLLEGE: S.I.V.E.T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708981"/>
          </a:xfrm>
        </p:spPr>
        <p:txBody>
          <a:bodyPr/>
          <a:lstStyle/>
          <a:p>
            <a:r>
              <a:rPr lang="en-IN" b="1" dirty="0"/>
              <a:t>1. DATA COLLECTION: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Collected Data from Kaggle.com</a:t>
            </a:r>
          </a:p>
          <a:p>
            <a:endParaRPr lang="en-IN" b="1" dirty="0"/>
          </a:p>
          <a:p>
            <a:r>
              <a:rPr lang="en-IN" b="1" dirty="0"/>
              <a:t>2. DATA CLEANING &amp; OTHER TECHNIQUES: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Highlighting the missing values and empty values using Conditional Formatting.</a:t>
            </a:r>
          </a:p>
          <a:p>
            <a:r>
              <a:rPr lang="en-IN" dirty="0"/>
              <a:t>Home &gt; Conditional Formatting &gt; Highlight Cells Rules &gt; more rules – select a rule type (Format only </a:t>
            </a:r>
          </a:p>
          <a:p>
            <a:r>
              <a:rPr lang="en-IN" dirty="0"/>
              <a:t>Cells that contains) &amp; click on the format &gt; Fill &gt; red color &gt; OK.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Removing those highlighted blank values using Filter options.</a:t>
            </a:r>
          </a:p>
          <a:p>
            <a:r>
              <a:rPr lang="en-IN" dirty="0"/>
              <a:t>Home &gt; Sort &amp; Filter &gt; Filter.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After that filter is visible in the selected column.</a:t>
            </a:r>
          </a:p>
          <a:p>
            <a:r>
              <a:rPr lang="en-IN" dirty="0"/>
              <a:t>Click that &gt; Filter by Color &gt; No Fill.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So that those Blank Values are Filtered out from the Dataset.    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10972800" cy="5867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Highlighting the needed features with the help of Fill Color Options.</a:t>
            </a:r>
          </a:p>
          <a:p>
            <a:r>
              <a:rPr lang="en-IN" dirty="0"/>
              <a:t>Home &gt; Fill Color &gt; Light Green for data content and Dark Blue for Headings.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Changing the Font Color fot the headings.</a:t>
            </a:r>
          </a:p>
          <a:p>
            <a:r>
              <a:rPr lang="en-IN" dirty="0"/>
              <a:t>Home &gt; Font &gt; Font Color &gt; White.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Bold Fonts is applied to headings.</a:t>
            </a:r>
          </a:p>
          <a:p>
            <a:r>
              <a:rPr lang="en-IN" dirty="0"/>
              <a:t>Home &gt; Font &gt; Bold (ctrl + B).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Selecting all (ctrl + A) for aligning.</a:t>
            </a:r>
          </a:p>
          <a:p>
            <a:r>
              <a:rPr lang="en-IN" dirty="0"/>
              <a:t>Home &gt; Alignment.</a:t>
            </a:r>
          </a:p>
          <a:p>
            <a:r>
              <a:rPr lang="en-IN" dirty="0"/>
              <a:t>The data’s content – Left Alignment.</a:t>
            </a:r>
          </a:p>
          <a:p>
            <a:r>
              <a:rPr lang="en-IN" dirty="0"/>
              <a:t>Heading – Center Alignment.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Added Borders.</a:t>
            </a:r>
          </a:p>
          <a:p>
            <a:r>
              <a:rPr lang="en-IN" dirty="0"/>
              <a:t>Home &gt; Borders &gt; All Borders.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Added Freeze panes.</a:t>
            </a:r>
          </a:p>
          <a:p>
            <a:r>
              <a:rPr lang="en-IN" dirty="0"/>
              <a:t>View &gt; Freeze panes &gt; Freeze Top Rows.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8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191000"/>
          </a:xfrm>
        </p:spPr>
        <p:txBody>
          <a:bodyPr/>
          <a:lstStyle/>
          <a:p>
            <a:r>
              <a:rPr lang="en-IN" b="1" dirty="0"/>
              <a:t>3. FORMULAS &amp; FUNCTIONS: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By using formula I have created the “SALARY RANGE” Column.</a:t>
            </a:r>
          </a:p>
          <a:p>
            <a:r>
              <a:rPr lang="en-IN" dirty="0"/>
              <a:t>=IFS(G3&gt;=200000,"HIGH",G3&gt;=100000,"MEDIUM",TRUE,"LOW")</a:t>
            </a:r>
          </a:p>
          <a:p>
            <a:endParaRPr lang="en-IN" dirty="0"/>
          </a:p>
          <a:p>
            <a:r>
              <a:rPr lang="en-IN" b="1" dirty="0"/>
              <a:t>4. PIVOT TABLE: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For summarizing my dataset I have use pivot table.</a:t>
            </a:r>
          </a:p>
          <a:p>
            <a:r>
              <a:rPr lang="en-IN" dirty="0"/>
              <a:t>Select all (ctrl + A) &gt; Insert &gt; Pivot Table &gt; New Worksheet &gt; OK.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Tabular form in pivot table:</a:t>
            </a:r>
          </a:p>
          <a:p>
            <a:r>
              <a:rPr lang="en-IN" dirty="0"/>
              <a:t>(ctrl + A) &gt; Design &gt; Page layout &gt; Report Layout &gt; Tabular Form.</a:t>
            </a:r>
          </a:p>
          <a:p>
            <a:endParaRPr lang="en-IN" dirty="0"/>
          </a:p>
          <a:p>
            <a:r>
              <a:rPr lang="en-IN" b="1" dirty="0"/>
              <a:t>5. GRAPH: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Used Stacked Bar to visualize my data.</a:t>
            </a:r>
          </a:p>
          <a:p>
            <a:r>
              <a:rPr lang="en-IN" dirty="0"/>
              <a:t>Insert &gt; Recommended Charts &gt; Bar &gt; Stacked Bar.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56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3A78D14-04AD-C91A-4ACF-E9B3C9717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303484"/>
              </p:ext>
            </p:extLst>
          </p:nvPr>
        </p:nvGraphicFramePr>
        <p:xfrm>
          <a:off x="743983" y="1467484"/>
          <a:ext cx="73914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296400" cy="3909060"/>
          </a:xfrm>
        </p:spPr>
        <p:txBody>
          <a:bodyPr/>
          <a:lstStyle/>
          <a:p>
            <a:r>
              <a:rPr lang="en-US" dirty="0"/>
              <a:t>The conclusion in the graph is based on the Salary of Employee’s comparison.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shows the salary of employees  based on different countries and different educational level </a:t>
            </a:r>
          </a:p>
          <a:p>
            <a:r>
              <a:rPr lang="en-US" dirty="0"/>
              <a:t>      viz. UG, PG, High School, PHD.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Based on Educational Level: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Bachelor’s Degree Holders is more in numbers.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 School is least is number.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Based on Country: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China have the more contributor.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UK have the least contributor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A4E497-6FB7-3106-0096-BEBCE499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862322"/>
          </a:xfrm>
        </p:spPr>
        <p:txBody>
          <a:bodyPr/>
          <a:lstStyle/>
          <a:p>
            <a:r>
              <a:rPr lang="en-US" sz="2400" dirty="0"/>
              <a:t>Salary Analysis is done for:</a:t>
            </a:r>
          </a:p>
          <a:p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Calculating employee’s salary based upon different countries.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know about the employee’s salary range (i.e. High, Medium, Low).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Based on their Educational Level and Job Title how their </a:t>
            </a:r>
          </a:p>
          <a:p>
            <a:r>
              <a:rPr lang="en-US" sz="2400" dirty="0"/>
              <a:t>salary level / range is determined. </a:t>
            </a:r>
          </a:p>
          <a:p>
            <a:endParaRPr lang="en-US" sz="2400" dirty="0"/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53200" y="9519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750CE5-C706-3B66-8C28-ACB6158A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489" y="1856771"/>
            <a:ext cx="8382000" cy="1846659"/>
          </a:xfrm>
        </p:spPr>
        <p:txBody>
          <a:bodyPr/>
          <a:lstStyle/>
          <a:p>
            <a:r>
              <a:rPr lang="en-US" sz="2400" dirty="0"/>
              <a:t>I downloaded the employee dataset from Kaggle.com and modified it using various Excel tools. I then analyzed the employee’s salaries based on different countries and educational levels. This analysis helps to understand the impact of location and education on salary distribution.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1761CA-B165-72B2-A9AA-FDB1F333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762" y="2019300"/>
            <a:ext cx="6086475" cy="2585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HR Professionals.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Company Executives and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Employees and Job Seekers.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Researchers and Analysts.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Scientists and Business Analysts.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E306A6-1605-680B-FC94-F6D88B12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2099" y="2118390"/>
            <a:ext cx="6730051" cy="212365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Filtering – To remove missing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Conditional Formatting – To highlight blank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Formula – To know the employee’s salary range.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Pivot Table – To summarize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Graphs – To visualize the data.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4A17A-E280-B86D-EA83-806FFFB5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77340"/>
            <a:ext cx="8915400" cy="4985980"/>
          </a:xfrm>
        </p:spPr>
        <p:txBody>
          <a:bodyPr/>
          <a:lstStyle/>
          <a:p>
            <a:r>
              <a:rPr lang="en-US" dirty="0"/>
              <a:t>1. Employee data set from Kaggle.</a:t>
            </a:r>
          </a:p>
          <a:p>
            <a:endParaRPr lang="en-US" dirty="0"/>
          </a:p>
          <a:p>
            <a:r>
              <a:rPr lang="en-US" dirty="0"/>
              <a:t>2. It contains: 10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ID</a:t>
            </a:r>
            <a:r>
              <a:rPr lang="en-IN" dirty="0"/>
              <a:t> – Employee’s ID number.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AGE – Employee’s age in numerical form.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GENDER – Male, Female &amp; Other.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EDUCATIONAL LEVEL – Employee’s educational qualifications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JOB TITLE – Employee’s job role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YEAR OF EXPERIENCE – Employee’s experience level is mentioned in numerical form.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SALARY – Employee payments.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COUNTRY – Where employee work (i.e. place).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RACE – Employee’s skin color.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SALARY RANGE – Employee’s salary level (i.e. High, Medium, Low).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3. From this I have chosen: 7 features.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25003" y="1143634"/>
            <a:ext cx="314325" cy="3429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936272-024A-6152-BE1C-6FACDFE1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5538" y="2321121"/>
            <a:ext cx="7096125" cy="2400657"/>
          </a:xfrm>
        </p:spPr>
        <p:txBody>
          <a:bodyPr/>
          <a:lstStyle/>
          <a:p>
            <a:r>
              <a:rPr lang="en-US" sz="2400" dirty="0"/>
              <a:t>1. FREEZE PANES :</a:t>
            </a:r>
          </a:p>
          <a:p>
            <a:r>
              <a:rPr lang="en-US" sz="2400" dirty="0"/>
              <a:t>Keeps headers visible while scrolling through the data.</a:t>
            </a:r>
          </a:p>
          <a:p>
            <a:endParaRPr lang="en-US" sz="2400" dirty="0"/>
          </a:p>
          <a:p>
            <a:r>
              <a:rPr lang="en-US" sz="2400" dirty="0"/>
              <a:t>2. FORMULA :</a:t>
            </a:r>
          </a:p>
          <a:p>
            <a:r>
              <a:rPr lang="en-US" sz="2400" dirty="0"/>
              <a:t>IFS – Used to derive the salary range.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840</Words>
  <Application>Microsoft Office PowerPoint</Application>
  <PresentationFormat>Widescreen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Karpagaraj Chennai</cp:lastModifiedBy>
  <cp:revision>27</cp:revision>
  <dcterms:created xsi:type="dcterms:W3CDTF">2024-03-29T15:07:22Z</dcterms:created>
  <dcterms:modified xsi:type="dcterms:W3CDTF">2024-09-04T18:48:28Z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