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2"/>
  </p:notesMasterIdLst>
  <p:sldIdLst>
    <p:sldId id="259" r:id="rId3"/>
    <p:sldId id="258" r:id="rId4"/>
    <p:sldId id="260" r:id="rId5"/>
    <p:sldId id="261" r:id="rId6"/>
    <p:sldId id="277" r:id="rId7"/>
    <p:sldId id="278" r:id="rId8"/>
    <p:sldId id="264" r:id="rId9"/>
    <p:sldId id="265" r:id="rId10"/>
    <p:sldId id="287" r:id="rId11"/>
    <p:sldId id="273" r:id="rId12"/>
    <p:sldId id="282" r:id="rId13"/>
    <p:sldId id="283" r:id="rId14"/>
    <p:sldId id="284" r:id="rId15"/>
    <p:sldId id="285" r:id="rId16"/>
    <p:sldId id="288" r:id="rId17"/>
    <p:sldId id="289" r:id="rId18"/>
    <p:sldId id="275" r:id="rId19"/>
    <p:sldId id="276"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D99A50-266A-4941-AF2A-594DBB7BFE92}" v="14" dt="2025-05-12T17:00:00.3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644E8-843A-47E7-90C4-3736185811A9}" type="datetimeFigureOut">
              <a:rPr lang="en-IN" smtClean="0"/>
              <a:t>04-06-2025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D62AB-55FA-4179-8C2F-DC1A56BD9E7B}" type="slidenum">
              <a:rPr lang="en-IN" smtClean="0"/>
              <a:t>‹#›</a:t>
            </a:fld>
            <a:endParaRPr lang="en-IN"/>
          </a:p>
        </p:txBody>
      </p:sp>
    </p:spTree>
    <p:extLst>
      <p:ext uri="{BB962C8B-B14F-4D97-AF65-F5344CB8AC3E}">
        <p14:creationId xmlns:p14="http://schemas.microsoft.com/office/powerpoint/2010/main" val="3230559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F05852-2F84-49EC-88AD-3B02F6D7B016}"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7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367C9-BD22-43D1-A5E7-BAE29681C0FC}"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49125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545D5-DA7C-4AA1-872D-DAC5E7C7168B}"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552399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3AEF-D85F-3FDD-45A6-41CB5ED9AC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8D4536-6BDE-6FBD-3A7D-AF946BADF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8611E3-5514-B519-31CC-B63252DDA26B}"/>
              </a:ext>
            </a:extLst>
          </p:cNvPr>
          <p:cNvSpPr>
            <a:spLocks noGrp="1"/>
          </p:cNvSpPr>
          <p:nvPr>
            <p:ph type="dt" sz="half" idx="10"/>
          </p:nvPr>
        </p:nvSpPr>
        <p:spPr/>
        <p:txBody>
          <a:bodyPr/>
          <a:lstStyle/>
          <a:p>
            <a:fld id="{04F05852-2F84-49EC-88AD-3B02F6D7B016}" type="datetime5">
              <a:rPr lang="en-US" smtClean="0"/>
              <a:t>4-Jun-25</a:t>
            </a:fld>
            <a:endParaRPr lang="en-IN"/>
          </a:p>
        </p:txBody>
      </p:sp>
      <p:sp>
        <p:nvSpPr>
          <p:cNvPr id="5" name="Footer Placeholder 4">
            <a:extLst>
              <a:ext uri="{FF2B5EF4-FFF2-40B4-BE49-F238E27FC236}">
                <a16:creationId xmlns:a16="http://schemas.microsoft.com/office/drawing/2014/main" id="{43017082-AF2B-DD62-FA53-3FC2AEDD51D9}"/>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3E456E59-5A58-57D3-C741-F5259EC8F0C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514662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9F73-ACF2-61EF-0930-75EB34EEFE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A5D69B-0CF2-D2AA-0F5A-9E4E8F616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977BE7-5AFF-E67E-87D2-AAFBE55187C8}"/>
              </a:ext>
            </a:extLst>
          </p:cNvPr>
          <p:cNvSpPr>
            <a:spLocks noGrp="1"/>
          </p:cNvSpPr>
          <p:nvPr>
            <p:ph type="dt" sz="half" idx="10"/>
          </p:nvPr>
        </p:nvSpPr>
        <p:spPr/>
        <p:txBody>
          <a:bodyPr/>
          <a:lstStyle/>
          <a:p>
            <a:fld id="{63F24D60-CAE6-46AD-9D0B-C02F7B1293EF}" type="datetime5">
              <a:rPr lang="en-US" smtClean="0"/>
              <a:t>4-Jun-25</a:t>
            </a:fld>
            <a:endParaRPr lang="en-IN"/>
          </a:p>
        </p:txBody>
      </p:sp>
      <p:sp>
        <p:nvSpPr>
          <p:cNvPr id="5" name="Footer Placeholder 4">
            <a:extLst>
              <a:ext uri="{FF2B5EF4-FFF2-40B4-BE49-F238E27FC236}">
                <a16:creationId xmlns:a16="http://schemas.microsoft.com/office/drawing/2014/main" id="{0FFFA0E2-17D2-7611-3750-7B1ABDF81D8B}"/>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D6031653-BE36-FD22-0B04-316981D5B6D8}"/>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907841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DBEA-8B42-1A49-C548-9DB817EA88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DF7ACC-8EC4-3B4C-F7B6-4EE18E7664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47F858-7773-9663-FCE5-089445D415F2}"/>
              </a:ext>
            </a:extLst>
          </p:cNvPr>
          <p:cNvSpPr>
            <a:spLocks noGrp="1"/>
          </p:cNvSpPr>
          <p:nvPr>
            <p:ph type="dt" sz="half" idx="10"/>
          </p:nvPr>
        </p:nvSpPr>
        <p:spPr/>
        <p:txBody>
          <a:bodyPr/>
          <a:lstStyle/>
          <a:p>
            <a:fld id="{EFD16E8C-EB8A-425C-9BA2-E4B539351587}" type="datetime5">
              <a:rPr lang="en-US" smtClean="0"/>
              <a:t>4-Jun-25</a:t>
            </a:fld>
            <a:endParaRPr lang="en-IN"/>
          </a:p>
        </p:txBody>
      </p:sp>
      <p:sp>
        <p:nvSpPr>
          <p:cNvPr id="5" name="Footer Placeholder 4">
            <a:extLst>
              <a:ext uri="{FF2B5EF4-FFF2-40B4-BE49-F238E27FC236}">
                <a16:creationId xmlns:a16="http://schemas.microsoft.com/office/drawing/2014/main" id="{D0CB8407-A8DB-F1E1-8C1A-E1321664ED4C}"/>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18542971-A244-EB6B-464F-8296A59C16AC}"/>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71684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539BF-9702-DD77-3E43-6DC20903CE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2034E6-7E33-44FA-EB20-E22852CBC6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06E780-5ACF-91BD-9E20-92CD96BE1A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DE0B08-CC50-D204-852B-0010E640E5CF}"/>
              </a:ext>
            </a:extLst>
          </p:cNvPr>
          <p:cNvSpPr>
            <a:spLocks noGrp="1"/>
          </p:cNvSpPr>
          <p:nvPr>
            <p:ph type="dt" sz="half" idx="10"/>
          </p:nvPr>
        </p:nvSpPr>
        <p:spPr/>
        <p:txBody>
          <a:bodyPr/>
          <a:lstStyle/>
          <a:p>
            <a:fld id="{DC0D1A98-9E99-4DBE-BE49-5C29F2DAD81F}" type="datetime5">
              <a:rPr lang="en-US" smtClean="0"/>
              <a:t>4-Jun-25</a:t>
            </a:fld>
            <a:endParaRPr lang="en-IN"/>
          </a:p>
        </p:txBody>
      </p:sp>
      <p:sp>
        <p:nvSpPr>
          <p:cNvPr id="6" name="Footer Placeholder 5">
            <a:extLst>
              <a:ext uri="{FF2B5EF4-FFF2-40B4-BE49-F238E27FC236}">
                <a16:creationId xmlns:a16="http://schemas.microsoft.com/office/drawing/2014/main" id="{64563A07-D5EA-8E14-8FCE-60C9943A3DC7}"/>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F5394B72-AD65-8931-E273-A0AE320D22B4}"/>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985690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A2571-6D35-3D7F-D00B-CD25F44475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39F562-D5C9-5C05-1FBA-93F14D232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EC68D5-A2F5-4319-C90E-9F3A8EF75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ACF898-3DEE-2427-99BB-94E49B4625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5D87D5-D0DE-6286-4268-94E42608BD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D34281-F7FA-45B9-E92A-12FA35019C4B}"/>
              </a:ext>
            </a:extLst>
          </p:cNvPr>
          <p:cNvSpPr>
            <a:spLocks noGrp="1"/>
          </p:cNvSpPr>
          <p:nvPr>
            <p:ph type="dt" sz="half" idx="10"/>
          </p:nvPr>
        </p:nvSpPr>
        <p:spPr/>
        <p:txBody>
          <a:bodyPr/>
          <a:lstStyle/>
          <a:p>
            <a:fld id="{D55E2BA5-1E09-47F1-9112-70406D5B8D86}" type="datetime5">
              <a:rPr lang="en-US" smtClean="0"/>
              <a:t>4-Jun-25</a:t>
            </a:fld>
            <a:endParaRPr lang="en-IN"/>
          </a:p>
        </p:txBody>
      </p:sp>
      <p:sp>
        <p:nvSpPr>
          <p:cNvPr id="8" name="Footer Placeholder 7">
            <a:extLst>
              <a:ext uri="{FF2B5EF4-FFF2-40B4-BE49-F238E27FC236}">
                <a16:creationId xmlns:a16="http://schemas.microsoft.com/office/drawing/2014/main" id="{E1A8A911-E15B-A052-56EE-0C9B23993A5A}"/>
              </a:ext>
            </a:extLst>
          </p:cNvPr>
          <p:cNvSpPr>
            <a:spLocks noGrp="1"/>
          </p:cNvSpPr>
          <p:nvPr>
            <p:ph type="ftr" sz="quarter" idx="11"/>
          </p:nvPr>
        </p:nvSpPr>
        <p:spPr/>
        <p:txBody>
          <a:bodyPr/>
          <a:lstStyle/>
          <a:p>
            <a:r>
              <a:rPr lang="en-IN"/>
              <a:t>20CS8504 - PROJECT WORK</a:t>
            </a:r>
          </a:p>
        </p:txBody>
      </p:sp>
      <p:sp>
        <p:nvSpPr>
          <p:cNvPr id="9" name="Slide Number Placeholder 8">
            <a:extLst>
              <a:ext uri="{FF2B5EF4-FFF2-40B4-BE49-F238E27FC236}">
                <a16:creationId xmlns:a16="http://schemas.microsoft.com/office/drawing/2014/main" id="{87D1354D-57E8-0EA9-CF51-A57F500B1914}"/>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202322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7ABCA-2D1B-D7D5-5022-B0DA5AC9E2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D68DF2-2D67-1469-50A2-225232CAD934}"/>
              </a:ext>
            </a:extLst>
          </p:cNvPr>
          <p:cNvSpPr>
            <a:spLocks noGrp="1"/>
          </p:cNvSpPr>
          <p:nvPr>
            <p:ph type="dt" sz="half" idx="10"/>
          </p:nvPr>
        </p:nvSpPr>
        <p:spPr/>
        <p:txBody>
          <a:bodyPr/>
          <a:lstStyle/>
          <a:p>
            <a:fld id="{2F32384F-C4AE-4D39-8526-1E50E83AE1C8}" type="datetime5">
              <a:rPr lang="en-US" smtClean="0"/>
              <a:t>4-Jun-25</a:t>
            </a:fld>
            <a:endParaRPr lang="en-IN"/>
          </a:p>
        </p:txBody>
      </p:sp>
      <p:sp>
        <p:nvSpPr>
          <p:cNvPr id="4" name="Footer Placeholder 3">
            <a:extLst>
              <a:ext uri="{FF2B5EF4-FFF2-40B4-BE49-F238E27FC236}">
                <a16:creationId xmlns:a16="http://schemas.microsoft.com/office/drawing/2014/main" id="{037C67BC-5D98-7EDE-0005-495311651A12}"/>
              </a:ext>
            </a:extLst>
          </p:cNvPr>
          <p:cNvSpPr>
            <a:spLocks noGrp="1"/>
          </p:cNvSpPr>
          <p:nvPr>
            <p:ph type="ftr" sz="quarter" idx="11"/>
          </p:nvPr>
        </p:nvSpPr>
        <p:spPr/>
        <p:txBody>
          <a:bodyPr/>
          <a:lstStyle/>
          <a:p>
            <a:r>
              <a:rPr lang="en-IN"/>
              <a:t>20CS8504 - PROJECT WORK</a:t>
            </a:r>
          </a:p>
        </p:txBody>
      </p:sp>
      <p:sp>
        <p:nvSpPr>
          <p:cNvPr id="5" name="Slide Number Placeholder 4">
            <a:extLst>
              <a:ext uri="{FF2B5EF4-FFF2-40B4-BE49-F238E27FC236}">
                <a16:creationId xmlns:a16="http://schemas.microsoft.com/office/drawing/2014/main" id="{6451E0E7-9101-3C35-5B09-1BB8AE140E6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090648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841DFE-B520-6D1A-5DCD-D9C59E7C730A}"/>
              </a:ext>
            </a:extLst>
          </p:cNvPr>
          <p:cNvSpPr>
            <a:spLocks noGrp="1"/>
          </p:cNvSpPr>
          <p:nvPr>
            <p:ph type="dt" sz="half" idx="10"/>
          </p:nvPr>
        </p:nvSpPr>
        <p:spPr/>
        <p:txBody>
          <a:bodyPr/>
          <a:lstStyle/>
          <a:p>
            <a:fld id="{8EFEB1EC-7644-46B1-B043-E77E363DD1BF}" type="datetime5">
              <a:rPr lang="en-US" smtClean="0"/>
              <a:t>4-Jun-25</a:t>
            </a:fld>
            <a:endParaRPr lang="en-IN"/>
          </a:p>
        </p:txBody>
      </p:sp>
      <p:sp>
        <p:nvSpPr>
          <p:cNvPr id="3" name="Footer Placeholder 2">
            <a:extLst>
              <a:ext uri="{FF2B5EF4-FFF2-40B4-BE49-F238E27FC236}">
                <a16:creationId xmlns:a16="http://schemas.microsoft.com/office/drawing/2014/main" id="{6DBF7EE0-6509-F79A-1311-D80E13F77598}"/>
              </a:ext>
            </a:extLst>
          </p:cNvPr>
          <p:cNvSpPr>
            <a:spLocks noGrp="1"/>
          </p:cNvSpPr>
          <p:nvPr>
            <p:ph type="ftr" sz="quarter" idx="11"/>
          </p:nvPr>
        </p:nvSpPr>
        <p:spPr/>
        <p:txBody>
          <a:bodyPr/>
          <a:lstStyle/>
          <a:p>
            <a:r>
              <a:rPr lang="en-IN"/>
              <a:t>20CS8504 - PROJECT WORK</a:t>
            </a:r>
          </a:p>
        </p:txBody>
      </p:sp>
      <p:sp>
        <p:nvSpPr>
          <p:cNvPr id="4" name="Slide Number Placeholder 3">
            <a:extLst>
              <a:ext uri="{FF2B5EF4-FFF2-40B4-BE49-F238E27FC236}">
                <a16:creationId xmlns:a16="http://schemas.microsoft.com/office/drawing/2014/main" id="{DC0C6BBF-67A2-E781-7CC4-B44D9F1214AD}"/>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1855705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AD9C-EF74-F708-60C5-B3106EA434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B11C4F-3A08-1F06-91E2-4FA8E0CEE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F66606-BB03-310E-8E5D-95D1537B5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14811-8709-FEE8-E3AA-152BE035BAD8}"/>
              </a:ext>
            </a:extLst>
          </p:cNvPr>
          <p:cNvSpPr>
            <a:spLocks noGrp="1"/>
          </p:cNvSpPr>
          <p:nvPr>
            <p:ph type="dt" sz="half" idx="10"/>
          </p:nvPr>
        </p:nvSpPr>
        <p:spPr/>
        <p:txBody>
          <a:bodyPr/>
          <a:lstStyle/>
          <a:p>
            <a:fld id="{3ED24307-004F-4D63-97B7-8D6DE685304F}" type="datetime5">
              <a:rPr lang="en-US" smtClean="0"/>
              <a:t>4-Jun-25</a:t>
            </a:fld>
            <a:endParaRPr lang="en-IN"/>
          </a:p>
        </p:txBody>
      </p:sp>
      <p:sp>
        <p:nvSpPr>
          <p:cNvPr id="6" name="Footer Placeholder 5">
            <a:extLst>
              <a:ext uri="{FF2B5EF4-FFF2-40B4-BE49-F238E27FC236}">
                <a16:creationId xmlns:a16="http://schemas.microsoft.com/office/drawing/2014/main" id="{1F197E9C-24E9-CF41-76C1-2A6989A0B2ED}"/>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83B82F7A-D730-DB34-424D-A74232B6169A}"/>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84967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24D60-CAE6-46AD-9D0B-C02F7B1293EF}"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260976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5D60-95A9-13A0-D41A-5241CB6E4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2CE8DA4-7588-60CD-B91E-6679D198F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6A1564-ADFF-4914-CE70-DE84D1F46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79ED8-AE95-E121-E80A-20B9F5BAA344}"/>
              </a:ext>
            </a:extLst>
          </p:cNvPr>
          <p:cNvSpPr>
            <a:spLocks noGrp="1"/>
          </p:cNvSpPr>
          <p:nvPr>
            <p:ph type="dt" sz="half" idx="10"/>
          </p:nvPr>
        </p:nvSpPr>
        <p:spPr/>
        <p:txBody>
          <a:bodyPr/>
          <a:lstStyle/>
          <a:p>
            <a:fld id="{83E9C8EC-8C69-4057-B3C8-663916D34427}" type="datetime5">
              <a:rPr lang="en-US" smtClean="0"/>
              <a:t>4-Jun-25</a:t>
            </a:fld>
            <a:endParaRPr lang="en-IN"/>
          </a:p>
        </p:txBody>
      </p:sp>
      <p:sp>
        <p:nvSpPr>
          <p:cNvPr id="6" name="Footer Placeholder 5">
            <a:extLst>
              <a:ext uri="{FF2B5EF4-FFF2-40B4-BE49-F238E27FC236}">
                <a16:creationId xmlns:a16="http://schemas.microsoft.com/office/drawing/2014/main" id="{87AADDE8-E219-4BC7-4652-EA72FE2F3F15}"/>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id="{1236C606-DF8B-8BC3-03E0-F3CE8F9CE957}"/>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862864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AC30-BDB6-3F63-8E15-29EEB2FF68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A21E8E-D91A-74E8-9765-0B185F8EBF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B5F120-2072-20C6-108E-01B759631CA9}"/>
              </a:ext>
            </a:extLst>
          </p:cNvPr>
          <p:cNvSpPr>
            <a:spLocks noGrp="1"/>
          </p:cNvSpPr>
          <p:nvPr>
            <p:ph type="dt" sz="half" idx="10"/>
          </p:nvPr>
        </p:nvSpPr>
        <p:spPr/>
        <p:txBody>
          <a:bodyPr/>
          <a:lstStyle/>
          <a:p>
            <a:fld id="{78A367C9-BD22-43D1-A5E7-BAE29681C0FC}" type="datetime5">
              <a:rPr lang="en-US" smtClean="0"/>
              <a:t>4-Jun-25</a:t>
            </a:fld>
            <a:endParaRPr lang="en-IN"/>
          </a:p>
        </p:txBody>
      </p:sp>
      <p:sp>
        <p:nvSpPr>
          <p:cNvPr id="5" name="Footer Placeholder 4">
            <a:extLst>
              <a:ext uri="{FF2B5EF4-FFF2-40B4-BE49-F238E27FC236}">
                <a16:creationId xmlns:a16="http://schemas.microsoft.com/office/drawing/2014/main" id="{2C9CD690-D8AA-C99C-7931-B73F92AA9BE4}"/>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289B1D60-956B-1AA4-5AAD-6C2FC44A5095}"/>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257063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A072EF-C003-0A4E-6970-3E4A5E97D2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862A10-6561-8F53-F24D-FAAB2FB114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52871D-220A-BD07-8B6E-A6360FDF2B75}"/>
              </a:ext>
            </a:extLst>
          </p:cNvPr>
          <p:cNvSpPr>
            <a:spLocks noGrp="1"/>
          </p:cNvSpPr>
          <p:nvPr>
            <p:ph type="dt" sz="half" idx="10"/>
          </p:nvPr>
        </p:nvSpPr>
        <p:spPr/>
        <p:txBody>
          <a:bodyPr/>
          <a:lstStyle/>
          <a:p>
            <a:fld id="{625545D5-DA7C-4AA1-872D-DAC5E7C7168B}" type="datetime5">
              <a:rPr lang="en-US" smtClean="0"/>
              <a:t>4-Jun-25</a:t>
            </a:fld>
            <a:endParaRPr lang="en-IN"/>
          </a:p>
        </p:txBody>
      </p:sp>
      <p:sp>
        <p:nvSpPr>
          <p:cNvPr id="5" name="Footer Placeholder 4">
            <a:extLst>
              <a:ext uri="{FF2B5EF4-FFF2-40B4-BE49-F238E27FC236}">
                <a16:creationId xmlns:a16="http://schemas.microsoft.com/office/drawing/2014/main" id="{1FB02B2C-B566-0F9F-57BF-6E8DB85CA126}"/>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id="{146FB347-512E-E758-E0BF-CB0564AC7D85}"/>
              </a:ext>
            </a:extLst>
          </p:cNvPr>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28988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16E8C-EB8A-425C-9BA2-E4B539351587}" type="datetime5">
              <a:rPr lang="en-US" smtClean="0"/>
              <a:t>4-Jun-25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98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D1A98-9E99-4DBE-BE49-5C29F2DAD81F}" type="datetime5">
              <a:rPr lang="en-US" smtClean="0"/>
              <a:t>4-Jun-25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12176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5E2BA5-1E09-47F1-9112-70406D5B8D86}" type="datetime5">
              <a:rPr lang="en-US" smtClean="0"/>
              <a:t>4-Jun-25</a:t>
            </a:fld>
            <a:endParaRPr lang="en-IN"/>
          </a:p>
        </p:txBody>
      </p:sp>
      <p:sp>
        <p:nvSpPr>
          <p:cNvPr id="8" name="Footer Placeholder 7"/>
          <p:cNvSpPr>
            <a:spLocks noGrp="1"/>
          </p:cNvSpPr>
          <p:nvPr>
            <p:ph type="ftr" sz="quarter" idx="11"/>
          </p:nvPr>
        </p:nvSpPr>
        <p:spPr/>
        <p:txBody>
          <a:body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13770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2384F-C4AE-4D39-8526-1E50E83AE1C8}" type="datetime5">
              <a:rPr lang="en-US" smtClean="0"/>
              <a:t>4-Jun-25</a:t>
            </a:fld>
            <a:endParaRPr lang="en-IN"/>
          </a:p>
        </p:txBody>
      </p:sp>
      <p:sp>
        <p:nvSpPr>
          <p:cNvPr id="4" name="Footer Placeholder 3"/>
          <p:cNvSpPr>
            <a:spLocks noGrp="1"/>
          </p:cNvSpPr>
          <p:nvPr>
            <p:ph type="ftr" sz="quarter" idx="11"/>
          </p:nvPr>
        </p:nvSpPr>
        <p:spPr/>
        <p:txBody>
          <a:bodyPr/>
          <a:lstStyle/>
          <a:p>
            <a:r>
              <a:rPr lang="en-IN"/>
              <a:t>20CS8504 - PROJECT WORK</a:t>
            </a:r>
          </a:p>
        </p:txBody>
      </p:sp>
      <p:sp>
        <p:nvSpPr>
          <p:cNvPr id="5" name="Slide Number Placeholder 4"/>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1499024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FEB1EC-7644-46B1-B043-E77E363DD1BF}" type="datetime5">
              <a:rPr lang="en-US" smtClean="0"/>
              <a:t>4-Jun-25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2829417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D24307-004F-4D63-97B7-8D6DE685304F}" type="datetime5">
              <a:rPr lang="en-US" smtClean="0"/>
              <a:t>4-Jun-25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20CS8504 - PROJECT WORK</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3B2B34-D4BB-400B-9ED9-C7A04F52518B}" type="slidenum">
              <a:rPr lang="en-IN" smtClean="0"/>
              <a:t>‹#›</a:t>
            </a:fld>
            <a:endParaRPr lang="en-IN"/>
          </a:p>
        </p:txBody>
      </p:sp>
    </p:spTree>
    <p:extLst>
      <p:ext uri="{BB962C8B-B14F-4D97-AF65-F5344CB8AC3E}">
        <p14:creationId xmlns:p14="http://schemas.microsoft.com/office/powerpoint/2010/main" val="3783516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E9C8EC-8C69-4057-B3C8-663916D34427}" type="datetime5">
              <a:rPr lang="en-US" smtClean="0"/>
              <a:t>4-Jun-25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t>‹#›</a:t>
            </a:fld>
            <a:endParaRPr lang="en-IN"/>
          </a:p>
        </p:txBody>
      </p:sp>
    </p:spTree>
    <p:extLst>
      <p:ext uri="{BB962C8B-B14F-4D97-AF65-F5344CB8AC3E}">
        <p14:creationId xmlns:p14="http://schemas.microsoft.com/office/powerpoint/2010/main" val="3417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DE53D0-558D-438E-A207-A5C9205FC948}" type="datetime5">
              <a:rPr lang="en-US" smtClean="0"/>
              <a:t>4-Jun-25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20CS8504 - PROJECT WORK</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3B2B34-D4BB-400B-9ED9-C7A04F52518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3037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D23A50-34F2-0CBE-B75A-BB409EF6DE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07B428-F1FE-CAEB-93CF-0F4F1FF2F1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C00068-BB26-E8FB-0FF4-9C160A38ED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E53D0-558D-438E-A207-A5C9205FC948}" type="datetime5">
              <a:rPr lang="en-US" smtClean="0"/>
              <a:t>4-Jun-25</a:t>
            </a:fld>
            <a:endParaRPr lang="en-IN"/>
          </a:p>
        </p:txBody>
      </p:sp>
      <p:sp>
        <p:nvSpPr>
          <p:cNvPr id="5" name="Footer Placeholder 4">
            <a:extLst>
              <a:ext uri="{FF2B5EF4-FFF2-40B4-BE49-F238E27FC236}">
                <a16:creationId xmlns:a16="http://schemas.microsoft.com/office/drawing/2014/main" id="{0FD8B8F6-22D6-0555-3381-13DEA2CDC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20CS8504 - PROJECT WORK</a:t>
            </a:r>
          </a:p>
        </p:txBody>
      </p:sp>
      <p:sp>
        <p:nvSpPr>
          <p:cNvPr id="6" name="Slide Number Placeholder 5">
            <a:extLst>
              <a:ext uri="{FF2B5EF4-FFF2-40B4-BE49-F238E27FC236}">
                <a16:creationId xmlns:a16="http://schemas.microsoft.com/office/drawing/2014/main" id="{0A71408C-8C10-3AAB-DE7E-596016F5B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B2B34-D4BB-400B-9ED9-C7A04F52518B}" type="slidenum">
              <a:rPr lang="en-IN" smtClean="0"/>
              <a:t>‹#›</a:t>
            </a:fld>
            <a:endParaRPr lang="en-IN"/>
          </a:p>
        </p:txBody>
      </p:sp>
    </p:spTree>
    <p:extLst>
      <p:ext uri="{BB962C8B-B14F-4D97-AF65-F5344CB8AC3E}">
        <p14:creationId xmlns:p14="http://schemas.microsoft.com/office/powerpoint/2010/main" val="15660859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72F6463-FF0D-6642-8766-8BD4CFABC18E}"/>
              </a:ext>
            </a:extLst>
          </p:cNvPr>
          <p:cNvSpPr>
            <a:spLocks noGrp="1"/>
          </p:cNvSpPr>
          <p:nvPr>
            <p:ph type="ftr" sz="quarter" idx="11"/>
          </p:nvPr>
        </p:nvSpPr>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07A71532-38FB-FFC4-8CCA-6E0B4B52034F}"/>
              </a:ext>
            </a:extLst>
          </p:cNvPr>
          <p:cNvSpPr>
            <a:spLocks noGrp="1"/>
          </p:cNvSpPr>
          <p:nvPr>
            <p:ph type="sldNum" sz="quarter" idx="12"/>
          </p:nvPr>
        </p:nvSpPr>
        <p:spPr/>
        <p:txBody>
          <a:bodyPr/>
          <a:lstStyle/>
          <a:p>
            <a:fld id="{963B2B34-D4BB-400B-9ED9-C7A04F52518B}" type="slidenum">
              <a:rPr lang="en-IN" smtClean="0"/>
              <a:t>1</a:t>
            </a:fld>
            <a:endParaRPr lang="en-IN" dirty="0"/>
          </a:p>
        </p:txBody>
      </p:sp>
      <p:pic>
        <p:nvPicPr>
          <p:cNvPr id="5" name="Picture 4">
            <a:extLst>
              <a:ext uri="{FF2B5EF4-FFF2-40B4-BE49-F238E27FC236}">
                <a16:creationId xmlns:a16="http://schemas.microsoft.com/office/drawing/2014/main" id="{D2823C4A-1994-0014-302E-2DFA9D46C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2720" y="310700"/>
            <a:ext cx="4226560" cy="1479709"/>
          </a:xfrm>
          <a:prstGeom prst="rect">
            <a:avLst/>
          </a:prstGeom>
        </p:spPr>
      </p:pic>
      <p:pic>
        <p:nvPicPr>
          <p:cNvPr id="6" name="Picture 5">
            <a:extLst>
              <a:ext uri="{FF2B5EF4-FFF2-40B4-BE49-F238E27FC236}">
                <a16:creationId xmlns:a16="http://schemas.microsoft.com/office/drawing/2014/main" id="{BD2139F8-605B-6CAF-FFE9-78DFAC072B78}"/>
              </a:ext>
            </a:extLst>
          </p:cNvPr>
          <p:cNvPicPr>
            <a:picLocks noChangeAspect="1"/>
          </p:cNvPicPr>
          <p:nvPr/>
        </p:nvPicPr>
        <p:blipFill>
          <a:blip r:embed="rId3"/>
          <a:stretch>
            <a:fillRect/>
          </a:stretch>
        </p:blipFill>
        <p:spPr>
          <a:xfrm>
            <a:off x="466690" y="310700"/>
            <a:ext cx="1218593" cy="1187673"/>
          </a:xfrm>
          <a:prstGeom prst="rect">
            <a:avLst/>
          </a:prstGeom>
        </p:spPr>
      </p:pic>
      <p:sp>
        <p:nvSpPr>
          <p:cNvPr id="7" name="TextBox 6">
            <a:extLst>
              <a:ext uri="{FF2B5EF4-FFF2-40B4-BE49-F238E27FC236}">
                <a16:creationId xmlns:a16="http://schemas.microsoft.com/office/drawing/2014/main" id="{907B4567-98DF-146E-AC41-6B7B19AB6C99}"/>
              </a:ext>
            </a:extLst>
          </p:cNvPr>
          <p:cNvSpPr txBox="1"/>
          <p:nvPr/>
        </p:nvSpPr>
        <p:spPr>
          <a:xfrm>
            <a:off x="1828800" y="2119233"/>
            <a:ext cx="8646160" cy="646331"/>
          </a:xfrm>
          <a:prstGeom prst="rect">
            <a:avLst/>
          </a:prstGeom>
          <a:noFill/>
        </p:spPr>
        <p:txBody>
          <a:bodyPr wrap="square" rtlCol="0">
            <a:spAutoFit/>
          </a:bodyPr>
          <a:lstStyle/>
          <a:p>
            <a:pPr algn="ctr"/>
            <a:r>
              <a:rPr lang="en-IN" sz="3600" b="1" dirty="0">
                <a:latin typeface="Arial Narrow" panose="020B0606020202030204" pitchFamily="34" charset="0"/>
                <a:cs typeface="Times New Roman" panose="02020603050405020304" pitchFamily="18" charset="0"/>
              </a:rPr>
              <a:t>AI DEBUGGER &amp; AUTOFIX COMPLIER</a:t>
            </a:r>
            <a:endParaRPr lang="en-US" sz="3600" b="1" dirty="0">
              <a:latin typeface="Arial Narrow" panose="020B0606020202030204" pitchFamily="34" charset="0"/>
              <a:cs typeface="Times New Roman" pitchFamily="18" charset="0"/>
            </a:endParaRPr>
          </a:p>
        </p:txBody>
      </p:sp>
      <p:sp>
        <p:nvSpPr>
          <p:cNvPr id="9" name="TextBox 8">
            <a:extLst>
              <a:ext uri="{FF2B5EF4-FFF2-40B4-BE49-F238E27FC236}">
                <a16:creationId xmlns:a16="http://schemas.microsoft.com/office/drawing/2014/main" id="{96CA5534-8979-3C9E-4066-589324986CC7}"/>
              </a:ext>
            </a:extLst>
          </p:cNvPr>
          <p:cNvSpPr txBox="1"/>
          <p:nvPr/>
        </p:nvSpPr>
        <p:spPr>
          <a:xfrm>
            <a:off x="579030" y="4033291"/>
            <a:ext cx="5323006" cy="892552"/>
          </a:xfrm>
          <a:prstGeom prst="rect">
            <a:avLst/>
          </a:prstGeom>
          <a:noFill/>
        </p:spPr>
        <p:txBody>
          <a:bodyPr wrap="square" rtlCol="0">
            <a:spAutoFit/>
          </a:bodyPr>
          <a:lstStyle/>
          <a:p>
            <a:r>
              <a:rPr lang="en-IN" sz="2600" b="1" dirty="0">
                <a:latin typeface="Arial Narrow" panose="020B0606020202030204" pitchFamily="34" charset="0"/>
                <a:cs typeface="Arial" panose="020B0604020202020204" pitchFamily="34" charset="0"/>
              </a:rPr>
              <a:t>Guided By,</a:t>
            </a:r>
          </a:p>
          <a:p>
            <a:r>
              <a:rPr lang="en-IN" sz="2600" dirty="0" err="1">
                <a:latin typeface="Arial Narrow" panose="020B0606020202030204" pitchFamily="34" charset="0"/>
                <a:cs typeface="Arial" panose="020B0604020202020204" pitchFamily="34" charset="0"/>
              </a:rPr>
              <a:t>Mrs.A.Thenmozhi</a:t>
            </a:r>
            <a:r>
              <a:rPr lang="en-IN" sz="2600" dirty="0">
                <a:latin typeface="Arial Narrow" panose="020B0606020202030204" pitchFamily="34" charset="0"/>
                <a:cs typeface="Arial" panose="020B0604020202020204" pitchFamily="34" charset="0"/>
              </a:rPr>
              <a:t> , M.E., </a:t>
            </a:r>
          </a:p>
        </p:txBody>
      </p:sp>
      <p:sp>
        <p:nvSpPr>
          <p:cNvPr id="10" name="TextBox 9">
            <a:extLst>
              <a:ext uri="{FF2B5EF4-FFF2-40B4-BE49-F238E27FC236}">
                <a16:creationId xmlns:a16="http://schemas.microsoft.com/office/drawing/2014/main" id="{75BB4E4B-8473-8E07-1764-7FC4439011A1}"/>
              </a:ext>
            </a:extLst>
          </p:cNvPr>
          <p:cNvSpPr txBox="1"/>
          <p:nvPr/>
        </p:nvSpPr>
        <p:spPr>
          <a:xfrm>
            <a:off x="7052176" y="3550845"/>
            <a:ext cx="4822804" cy="1692771"/>
          </a:xfrm>
          <a:prstGeom prst="rect">
            <a:avLst/>
          </a:prstGeom>
          <a:noFill/>
        </p:spPr>
        <p:txBody>
          <a:bodyPr wrap="square" rtlCol="0">
            <a:spAutoFit/>
          </a:bodyPr>
          <a:lstStyle/>
          <a:p>
            <a:r>
              <a:rPr lang="en-IN" sz="2600" b="1" dirty="0">
                <a:latin typeface="Arial Narrow" panose="020B0606020202030204" pitchFamily="34" charset="0"/>
                <a:cs typeface="Arial" panose="020B0604020202020204" pitchFamily="34" charset="0"/>
              </a:rPr>
              <a:t>Presented By,</a:t>
            </a:r>
          </a:p>
          <a:p>
            <a:r>
              <a:rPr lang="en-IN" sz="2600" dirty="0" err="1">
                <a:latin typeface="Arial Narrow" panose="020B0606020202030204" pitchFamily="34" charset="0"/>
                <a:cs typeface="Arial" panose="020B0604020202020204" pitchFamily="34" charset="0"/>
              </a:rPr>
              <a:t>Abirami</a:t>
            </a:r>
            <a:r>
              <a:rPr lang="en-IN" sz="2600" dirty="0">
                <a:latin typeface="Arial Narrow" panose="020B0606020202030204" pitchFamily="34" charset="0"/>
                <a:cs typeface="Arial" panose="020B0604020202020204" pitchFamily="34" charset="0"/>
              </a:rPr>
              <a:t> R(811722104006)</a:t>
            </a:r>
          </a:p>
          <a:p>
            <a:r>
              <a:rPr lang="en-IN" sz="2600" dirty="0" err="1">
                <a:latin typeface="Arial Narrow" panose="020B0606020202030204" pitchFamily="34" charset="0"/>
                <a:cs typeface="Arial" panose="020B0604020202020204" pitchFamily="34" charset="0"/>
              </a:rPr>
              <a:t>Danupriya</a:t>
            </a:r>
            <a:r>
              <a:rPr lang="en-IN" sz="2600" dirty="0">
                <a:latin typeface="Arial Narrow" panose="020B0606020202030204" pitchFamily="34" charset="0"/>
                <a:cs typeface="Arial" panose="020B0604020202020204" pitchFamily="34" charset="0"/>
              </a:rPr>
              <a:t> S(811722104025)</a:t>
            </a:r>
          </a:p>
          <a:p>
            <a:r>
              <a:rPr lang="en-IN" sz="2600" dirty="0" err="1">
                <a:latin typeface="Arial Narrow" panose="020B0606020202030204" pitchFamily="34" charset="0"/>
                <a:cs typeface="Arial" panose="020B0604020202020204" pitchFamily="34" charset="0"/>
              </a:rPr>
              <a:t>Elakkiya</a:t>
            </a:r>
            <a:r>
              <a:rPr lang="en-IN" sz="2600" dirty="0">
                <a:latin typeface="Arial Narrow" panose="020B0606020202030204" pitchFamily="34" charset="0"/>
                <a:cs typeface="Arial" panose="020B0604020202020204" pitchFamily="34" charset="0"/>
              </a:rPr>
              <a:t> A(811722104037)</a:t>
            </a:r>
          </a:p>
        </p:txBody>
      </p:sp>
      <p:sp>
        <p:nvSpPr>
          <p:cNvPr id="13" name="TextBox 12">
            <a:extLst>
              <a:ext uri="{FF2B5EF4-FFF2-40B4-BE49-F238E27FC236}">
                <a16:creationId xmlns:a16="http://schemas.microsoft.com/office/drawing/2014/main" id="{0F001504-8978-952D-A050-D256FE3147B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10/06/2025</a:t>
            </a:r>
          </a:p>
        </p:txBody>
      </p:sp>
      <p:pic>
        <p:nvPicPr>
          <p:cNvPr id="2" name="Picture 1">
            <a:extLst>
              <a:ext uri="{FF2B5EF4-FFF2-40B4-BE49-F238E27FC236}">
                <a16:creationId xmlns:a16="http://schemas.microsoft.com/office/drawing/2014/main" id="{B9F53868-5069-8964-5862-0DB5BEBDFF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6717" y="414583"/>
            <a:ext cx="1197867" cy="1547539"/>
          </a:xfrm>
          <a:prstGeom prst="rect">
            <a:avLst/>
          </a:prstGeom>
        </p:spPr>
      </p:pic>
    </p:spTree>
    <p:extLst>
      <p:ext uri="{BB962C8B-B14F-4D97-AF65-F5344CB8AC3E}">
        <p14:creationId xmlns:p14="http://schemas.microsoft.com/office/powerpoint/2010/main" val="891437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35CF0-35AA-8683-D201-FF33EB3F77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7349D2-6B61-2BA6-D2CF-CA30B149E970}"/>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1 :</a:t>
            </a:r>
            <a:r>
              <a:rPr lang="en-IN" sz="4400" b="1" dirty="0">
                <a:latin typeface="Arial Narrow" panose="020B0606020202030204" pitchFamily="34" charset="0"/>
                <a:cs typeface="Times New Roman" panose="02020603050405020304" pitchFamily="18" charset="0"/>
              </a:rPr>
              <a:t>TEXTEDITOR (OR) CODE PLATFORM</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416A44D6-A38A-4A50-B469-3D93F01DB803}"/>
              </a:ext>
            </a:extLst>
          </p:cNvPr>
          <p:cNvPicPr>
            <a:picLocks noChangeAspect="1"/>
          </p:cNvPicPr>
          <p:nvPr/>
        </p:nvPicPr>
        <p:blipFill>
          <a:blip r:embed="rId2"/>
          <a:stretch>
            <a:fillRect/>
          </a:stretch>
        </p:blipFill>
        <p:spPr>
          <a:xfrm>
            <a:off x="591066" y="564459"/>
            <a:ext cx="978762" cy="953928"/>
          </a:xfrm>
          <a:prstGeom prst="rect">
            <a:avLst/>
          </a:prstGeom>
        </p:spPr>
      </p:pic>
      <p:pic>
        <p:nvPicPr>
          <p:cNvPr id="8" name="Picture 7">
            <a:extLst>
              <a:ext uri="{FF2B5EF4-FFF2-40B4-BE49-F238E27FC236}">
                <a16:creationId xmlns:a16="http://schemas.microsoft.com/office/drawing/2014/main" id="{108B6C87-74C4-4DFC-63CF-98FC93D26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179" y="564459"/>
            <a:ext cx="835001" cy="1078748"/>
          </a:xfrm>
          <a:prstGeom prst="rect">
            <a:avLst/>
          </a:prstGeom>
        </p:spPr>
      </p:pic>
      <p:sp>
        <p:nvSpPr>
          <p:cNvPr id="10" name="Rectangle 2">
            <a:extLst>
              <a:ext uri="{FF2B5EF4-FFF2-40B4-BE49-F238E27FC236}">
                <a16:creationId xmlns:a16="http://schemas.microsoft.com/office/drawing/2014/main" id="{AA29FE9B-38C6-80F2-5188-0EBA8A3E3831}"/>
              </a:ext>
            </a:extLst>
          </p:cNvPr>
          <p:cNvSpPr>
            <a:spLocks noGrp="1" noChangeArrowheads="1"/>
          </p:cNvSpPr>
          <p:nvPr>
            <p:ph idx="1"/>
          </p:nvPr>
        </p:nvSpPr>
        <p:spPr bwMode="auto">
          <a:xfrm>
            <a:off x="440341" y="2204637"/>
            <a:ext cx="10982114" cy="2818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buClr>
                <a:schemeClr val="tx1"/>
              </a:buClr>
              <a:buFont typeface="Wingdings" panose="05000000000000000000" pitchFamily="2" charset="2"/>
              <a:buChar char="Ø"/>
            </a:pPr>
            <a:r>
              <a:rPr lang="en-US" sz="2400" dirty="0">
                <a:latin typeface="Arial Narrow" panose="020B0606020202030204" pitchFamily="34" charset="0"/>
              </a:rPr>
              <a:t>A platform is created where the program is typed and processed.</a:t>
            </a: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400" dirty="0">
                <a:latin typeface="Arial Narrow" panose="020B0606020202030204" pitchFamily="34" charset="0"/>
              </a:rPr>
              <a:t>Text editors are commonly used by developers to write and edit source code in various programming languages. They provide essential functionalities .</a:t>
            </a: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400" dirty="0">
                <a:latin typeface="Arial Narrow" panose="020B0606020202030204" pitchFamily="34" charset="0"/>
              </a:rPr>
              <a:t> It refers to the environment or toolset used to write, edit, compile, and run computer programs. It can be of any languages C, C++, Java, Python </a:t>
            </a:r>
            <a:r>
              <a:rPr lang="en-US" sz="2400" dirty="0" err="1">
                <a:latin typeface="Arial Narrow" panose="020B0606020202030204" pitchFamily="34" charset="0"/>
              </a:rPr>
              <a:t>etc</a:t>
            </a:r>
            <a:r>
              <a:rPr lang="en-US" sz="2400" dirty="0">
                <a:latin typeface="Arial Narrow" panose="020B0606020202030204" pitchFamily="34" charset="0"/>
              </a:rPr>
              <a:t>….</a:t>
            </a: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
        <p:nvSpPr>
          <p:cNvPr id="3" name="Footer Placeholder 2">
            <a:extLst>
              <a:ext uri="{FF2B5EF4-FFF2-40B4-BE49-F238E27FC236}">
                <a16:creationId xmlns:a16="http://schemas.microsoft.com/office/drawing/2014/main" id="{DD461FE8-DB19-060C-CC1D-F5D9F3F0639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A212DA0C-64D8-CB47-2B7F-372EC52B117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10</a:t>
            </a:fld>
            <a:endParaRPr lang="en-IN" dirty="0"/>
          </a:p>
        </p:txBody>
      </p:sp>
      <p:sp>
        <p:nvSpPr>
          <p:cNvPr id="9" name="TextBox 8">
            <a:extLst>
              <a:ext uri="{FF2B5EF4-FFF2-40B4-BE49-F238E27FC236}">
                <a16:creationId xmlns:a16="http://schemas.microsoft.com/office/drawing/2014/main" id="{76B0C9A1-E6C3-40AD-993E-E3B2A5E8629E}"/>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10/06/2025</a:t>
            </a:r>
          </a:p>
        </p:txBody>
      </p:sp>
    </p:spTree>
    <p:extLst>
      <p:ext uri="{BB962C8B-B14F-4D97-AF65-F5344CB8AC3E}">
        <p14:creationId xmlns:p14="http://schemas.microsoft.com/office/powerpoint/2010/main" val="3035638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2E477-91D6-9A8B-A987-DC34B46B1D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98751-8E1A-CF5A-2BB9-F2977EB2D8FE}"/>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2 :</a:t>
            </a:r>
            <a:r>
              <a:rPr lang="en-US" sz="4400" b="1" dirty="0">
                <a:latin typeface="Arial Narrow" panose="020B0606020202030204" pitchFamily="34" charset="0"/>
                <a:cs typeface="Times New Roman" panose="02020603050405020304" pitchFamily="18" charset="0"/>
              </a:rPr>
              <a:t>COMPILER(TERMINAL)</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A9992E94-073A-38F2-4F6B-8A879E77AE03}"/>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11F1448E-2838-D329-C4BC-CD264FD87A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512569"/>
            <a:ext cx="835001" cy="1078748"/>
          </a:xfrm>
          <a:prstGeom prst="rect">
            <a:avLst/>
          </a:prstGeom>
        </p:spPr>
      </p:pic>
      <p:sp>
        <p:nvSpPr>
          <p:cNvPr id="10" name="Rectangle 2">
            <a:extLst>
              <a:ext uri="{FF2B5EF4-FFF2-40B4-BE49-F238E27FC236}">
                <a16:creationId xmlns:a16="http://schemas.microsoft.com/office/drawing/2014/main" id="{0D09A7C2-4ABC-B38D-A2CD-32D906012BAC}"/>
              </a:ext>
            </a:extLst>
          </p:cNvPr>
          <p:cNvSpPr>
            <a:spLocks noGrp="1" noChangeArrowheads="1"/>
          </p:cNvSpPr>
          <p:nvPr>
            <p:ph idx="1"/>
          </p:nvPr>
        </p:nvSpPr>
        <p:spPr bwMode="auto">
          <a:xfrm>
            <a:off x="871405" y="2133887"/>
            <a:ext cx="9965089" cy="2417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buClr>
                <a:schemeClr val="tx1"/>
              </a:buClr>
              <a:buFont typeface="Wingdings" panose="05000000000000000000" pitchFamily="2" charset="2"/>
              <a:buChar char="Ø"/>
            </a:pPr>
            <a:r>
              <a:rPr lang="en-US" sz="2400" dirty="0">
                <a:latin typeface="Arial Narrow" panose="020B0606020202030204" pitchFamily="34" charset="0"/>
              </a:rPr>
              <a:t>A compiler is a special type of computer program that translates code written in a high-level programming language (like C, C++, or Java) into machine language (binary code) that a computer’s hardware can understand and execute.</a:t>
            </a:r>
          </a:p>
          <a:p>
            <a:pPr algn="just">
              <a:lnSpc>
                <a:spcPct val="150000"/>
              </a:lnSpc>
              <a:buClr>
                <a:schemeClr val="tx1"/>
              </a:buClr>
              <a:buFont typeface="Wingdings" panose="05000000000000000000" pitchFamily="2" charset="2"/>
              <a:buChar char="Ø"/>
            </a:pPr>
            <a:r>
              <a:rPr lang="en-US" sz="2400" dirty="0">
                <a:latin typeface="Arial Narrow" panose="020B0606020202030204" pitchFamily="34" charset="0"/>
              </a:rPr>
              <a:t>The different language such as C,C++,Java , Python etc.. programs can be compiled .</a:t>
            </a:r>
          </a:p>
        </p:txBody>
      </p:sp>
      <p:sp>
        <p:nvSpPr>
          <p:cNvPr id="5" name="Footer Placeholder 2">
            <a:extLst>
              <a:ext uri="{FF2B5EF4-FFF2-40B4-BE49-F238E27FC236}">
                <a16:creationId xmlns:a16="http://schemas.microsoft.com/office/drawing/2014/main" id="{F4B52F62-A520-12DA-4682-7223121CF245}"/>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9" name="Slide Number Placeholder 3">
            <a:extLst>
              <a:ext uri="{FF2B5EF4-FFF2-40B4-BE49-F238E27FC236}">
                <a16:creationId xmlns:a16="http://schemas.microsoft.com/office/drawing/2014/main" id="{07B5B57C-268A-B907-5DBA-913526D6FB9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11</a:t>
            </a:fld>
            <a:endParaRPr lang="en-IN" dirty="0"/>
          </a:p>
        </p:txBody>
      </p:sp>
      <p:sp>
        <p:nvSpPr>
          <p:cNvPr id="12" name="TextBox 11">
            <a:extLst>
              <a:ext uri="{FF2B5EF4-FFF2-40B4-BE49-F238E27FC236}">
                <a16:creationId xmlns:a16="http://schemas.microsoft.com/office/drawing/2014/main" id="{3961B9D4-C58C-4A7D-B061-7F3209DB9507}"/>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10/06/2025</a:t>
            </a:r>
          </a:p>
        </p:txBody>
      </p:sp>
    </p:spTree>
    <p:extLst>
      <p:ext uri="{BB962C8B-B14F-4D97-AF65-F5344CB8AC3E}">
        <p14:creationId xmlns:p14="http://schemas.microsoft.com/office/powerpoint/2010/main" val="4134830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7A873-F85D-C140-6918-D920E7294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42BBA-F468-51B9-94FA-288D36FCF3B5}"/>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3 :</a:t>
            </a:r>
            <a:r>
              <a:rPr lang="en-US" sz="4400" b="1" dirty="0">
                <a:latin typeface="Arial Narrow" panose="020B0606020202030204" pitchFamily="34" charset="0"/>
                <a:cs typeface="Times New Roman" panose="02020603050405020304" pitchFamily="18" charset="0"/>
              </a:rPr>
              <a:t>INTERGETING LARGE LANGUAGE MODEL</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BDDC7E4E-A1C4-0852-3F1E-5EE2FD545C16}"/>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754C7856-005F-22E8-4ECD-6A64D75F8C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574979"/>
            <a:ext cx="835001" cy="1078748"/>
          </a:xfrm>
          <a:prstGeom prst="rect">
            <a:avLst/>
          </a:prstGeom>
        </p:spPr>
      </p:pic>
      <p:sp>
        <p:nvSpPr>
          <p:cNvPr id="4" name="Footer Placeholder 2">
            <a:extLst>
              <a:ext uri="{FF2B5EF4-FFF2-40B4-BE49-F238E27FC236}">
                <a16:creationId xmlns:a16="http://schemas.microsoft.com/office/drawing/2014/main" id="{D6E3B88B-DECF-FEFA-3F15-68DA54533978}"/>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D606EA24-A892-DCF4-04AF-00F99E3BC0B9}"/>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12</a:t>
            </a:fld>
            <a:endParaRPr lang="en-IN" dirty="0"/>
          </a:p>
        </p:txBody>
      </p:sp>
      <p:sp>
        <p:nvSpPr>
          <p:cNvPr id="10" name="Rectangle 2">
            <a:extLst>
              <a:ext uri="{FF2B5EF4-FFF2-40B4-BE49-F238E27FC236}">
                <a16:creationId xmlns:a16="http://schemas.microsoft.com/office/drawing/2014/main" id="{7060E1B8-C3E3-E472-CAE8-89536177A2A6}"/>
              </a:ext>
            </a:extLst>
          </p:cNvPr>
          <p:cNvSpPr>
            <a:spLocks noGrp="1" noChangeArrowheads="1"/>
          </p:cNvSpPr>
          <p:nvPr>
            <p:ph idx="1"/>
          </p:nvPr>
        </p:nvSpPr>
        <p:spPr bwMode="auto">
          <a:xfrm>
            <a:off x="579498" y="1947527"/>
            <a:ext cx="10982114" cy="4259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buClr>
                <a:schemeClr val="tx1"/>
              </a:buClr>
              <a:buFont typeface="Wingdings" panose="05000000000000000000" pitchFamily="2" charset="2"/>
              <a:buChar char="Ø"/>
            </a:pPr>
            <a:r>
              <a:rPr lang="en-US" sz="2400" dirty="0">
                <a:latin typeface="Arial Narrow" panose="020B0606020202030204" pitchFamily="34" charset="0"/>
              </a:rPr>
              <a:t>In this module the compiler which is created in the previous module is </a:t>
            </a:r>
            <a:r>
              <a:rPr lang="en-US" sz="2400" dirty="0">
                <a:latin typeface="Arial Narrow" panose="020B0606020202030204" pitchFamily="34" charset="0"/>
                <a:cs typeface="Times New Roman" panose="02020603050405020304" pitchFamily="18" charset="0"/>
              </a:rPr>
              <a:t>Integrated with the Large Language Models (LLMs) with AI debuggers and auto-fix compilers enables the analysis of code and detection of errors using natural language processing techniques.</a:t>
            </a:r>
          </a:p>
          <a:p>
            <a:pPr algn="just">
              <a:lnSpc>
                <a:spcPct val="150000"/>
              </a:lnSpc>
              <a:buClr>
                <a:schemeClr val="tx1"/>
              </a:buClr>
              <a:buFont typeface="Wingdings" panose="05000000000000000000" pitchFamily="2" charset="2"/>
              <a:buChar char="Ø"/>
            </a:pPr>
            <a:r>
              <a:rPr lang="en-US" sz="2400" dirty="0">
                <a:latin typeface="Arial Narrow" panose="020B0606020202030204" pitchFamily="34" charset="0"/>
              </a:rPr>
              <a:t>Here , </a:t>
            </a:r>
            <a:r>
              <a:rPr lang="en-US" sz="2400" dirty="0">
                <a:latin typeface="Arial Narrow" panose="020B0606020202030204" pitchFamily="34" charset="0"/>
                <a:cs typeface="Times New Roman" panose="02020603050405020304" pitchFamily="18" charset="0"/>
              </a:rPr>
              <a:t>LLMs can be fine-tuned for code understanding, allowing them to provide more accurate error detection, automated fixes, and code completion suggestions, improving overall code quality and development efficiency.</a:t>
            </a:r>
          </a:p>
          <a:p>
            <a:pPr algn="just">
              <a:lnSpc>
                <a:spcPct val="150000"/>
              </a:lnSpc>
              <a:buClr>
                <a:schemeClr val="tx1"/>
              </a:buClr>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
        <p:nvSpPr>
          <p:cNvPr id="11" name="TextBox 10">
            <a:extLst>
              <a:ext uri="{FF2B5EF4-FFF2-40B4-BE49-F238E27FC236}">
                <a16:creationId xmlns:a16="http://schemas.microsoft.com/office/drawing/2014/main" id="{EFD5E3AC-7579-484E-84E5-B7E0E07241E6}"/>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10/06/2025</a:t>
            </a:r>
          </a:p>
        </p:txBody>
      </p:sp>
    </p:spTree>
    <p:extLst>
      <p:ext uri="{BB962C8B-B14F-4D97-AF65-F5344CB8AC3E}">
        <p14:creationId xmlns:p14="http://schemas.microsoft.com/office/powerpoint/2010/main" val="1002083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DA767-0430-81D3-0F38-550A00BDCF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8226B9-647D-15D8-32CB-0F73D3CEFE8A}"/>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4 :</a:t>
            </a:r>
            <a:r>
              <a:rPr lang="en-US" sz="4400" b="1" dirty="0">
                <a:latin typeface="Arial Narrow" panose="020B0606020202030204" pitchFamily="34" charset="0"/>
                <a:cs typeface="Times New Roman" panose="02020603050405020304" pitchFamily="18" charset="0"/>
              </a:rPr>
              <a:t>AUTOFIX SUGGESTION </a:t>
            </a:r>
            <a:br>
              <a:rPr lang="en-US" sz="4400" b="1" dirty="0">
                <a:latin typeface="Arial Narrow" panose="020B0606020202030204" pitchFamily="34" charset="0"/>
                <a:cs typeface="Times New Roman" panose="02020603050405020304" pitchFamily="18" charset="0"/>
              </a:rPr>
            </a:br>
            <a:r>
              <a:rPr lang="en-US" sz="4400" b="1" dirty="0">
                <a:latin typeface="Arial Narrow" panose="020B0606020202030204" pitchFamily="34" charset="0"/>
                <a:cs typeface="Times New Roman" panose="02020603050405020304" pitchFamily="18" charset="0"/>
              </a:rPr>
              <a:t>ENGINE</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0E50F938-D2E9-B244-71F5-69440FDC4A99}"/>
              </a:ext>
            </a:extLst>
          </p:cNvPr>
          <p:cNvPicPr>
            <a:picLocks noChangeAspect="1"/>
          </p:cNvPicPr>
          <p:nvPr/>
        </p:nvPicPr>
        <p:blipFill>
          <a:blip r:embed="rId2"/>
          <a:stretch>
            <a:fillRect/>
          </a:stretch>
        </p:blipFill>
        <p:spPr>
          <a:xfrm>
            <a:off x="579498" y="625043"/>
            <a:ext cx="978762" cy="953928"/>
          </a:xfrm>
          <a:prstGeom prst="rect">
            <a:avLst/>
          </a:prstGeom>
        </p:spPr>
      </p:pic>
      <p:pic>
        <p:nvPicPr>
          <p:cNvPr id="8" name="Picture 7">
            <a:extLst>
              <a:ext uri="{FF2B5EF4-FFF2-40B4-BE49-F238E27FC236}">
                <a16:creationId xmlns:a16="http://schemas.microsoft.com/office/drawing/2014/main" id="{E3FEF9D9-72DB-F67E-1072-3BFA243559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500223"/>
            <a:ext cx="835001" cy="1078748"/>
          </a:xfrm>
          <a:prstGeom prst="rect">
            <a:avLst/>
          </a:prstGeom>
        </p:spPr>
      </p:pic>
      <p:sp>
        <p:nvSpPr>
          <p:cNvPr id="5" name="Footer Placeholder 2">
            <a:extLst>
              <a:ext uri="{FF2B5EF4-FFF2-40B4-BE49-F238E27FC236}">
                <a16:creationId xmlns:a16="http://schemas.microsoft.com/office/drawing/2014/main" id="{A0D34693-93A2-A38C-8CD6-D91ED613EC2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10" name="Slide Number Placeholder 3">
            <a:extLst>
              <a:ext uri="{FF2B5EF4-FFF2-40B4-BE49-F238E27FC236}">
                <a16:creationId xmlns:a16="http://schemas.microsoft.com/office/drawing/2014/main" id="{BC201E83-2462-453F-6249-544EB34B938B}"/>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13</a:t>
            </a:fld>
            <a:endParaRPr lang="en-IN" dirty="0"/>
          </a:p>
        </p:txBody>
      </p:sp>
      <p:sp>
        <p:nvSpPr>
          <p:cNvPr id="13" name="Rectangle 2">
            <a:extLst>
              <a:ext uri="{FF2B5EF4-FFF2-40B4-BE49-F238E27FC236}">
                <a16:creationId xmlns:a16="http://schemas.microsoft.com/office/drawing/2014/main" id="{95158031-806F-87F9-19DC-695AD815D382}"/>
              </a:ext>
            </a:extLst>
          </p:cNvPr>
          <p:cNvSpPr>
            <a:spLocks noGrp="1" noChangeArrowheads="1"/>
          </p:cNvSpPr>
          <p:nvPr>
            <p:ph idx="1"/>
          </p:nvPr>
        </p:nvSpPr>
        <p:spPr bwMode="auto">
          <a:xfrm>
            <a:off x="635423" y="2075800"/>
            <a:ext cx="10982114" cy="35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buClr>
                <a:schemeClr val="tx1"/>
              </a:buClr>
              <a:buFont typeface="Wingdings" panose="05000000000000000000" pitchFamily="2" charset="2"/>
              <a:buChar char="Ø"/>
            </a:pPr>
            <a:r>
              <a:rPr lang="en-US" sz="2400" dirty="0">
                <a:latin typeface="Arial Narrow" panose="020B0606020202030204" pitchFamily="34" charset="0"/>
                <a:cs typeface="Times New Roman" panose="02020603050405020304" pitchFamily="18" charset="0"/>
              </a:rPr>
              <a:t>An auto-fix suggestions engine uses code analysis techniques to provide automated fix suggestions for coding errors, reducing debugging time and effort.</a:t>
            </a:r>
          </a:p>
          <a:p>
            <a:pPr algn="just">
              <a:lnSpc>
                <a:spcPct val="150000"/>
              </a:lnSpc>
              <a:buClr>
                <a:schemeClr val="tx1"/>
              </a:buClr>
              <a:buFont typeface="Wingdings" panose="05000000000000000000" pitchFamily="2" charset="2"/>
              <a:buChar char="Ø"/>
            </a:pPr>
            <a:r>
              <a:rPr lang="en-US" sz="2400" dirty="0">
                <a:latin typeface="Arial Narrow" panose="020B0606020202030204" pitchFamily="34" charset="0"/>
                <a:cs typeface="Times New Roman" panose="02020603050405020304" pitchFamily="18" charset="0"/>
              </a:rPr>
              <a:t>The engine detects errors, predicts the root cause, and suggests corrections, enabling developers to quickly identify and fix issues, improving overall code quality and reliability.</a:t>
            </a:r>
          </a:p>
          <a:p>
            <a:pPr marL="0" indent="0" algn="just">
              <a:buClr>
                <a:schemeClr val="tx1"/>
              </a:buClr>
              <a:buNone/>
            </a:pPr>
            <a:endParaRPr lang="en-US" sz="2400" dirty="0">
              <a:latin typeface="Arial Narrow" panose="020B0606020202030204" pitchFamily="34"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
        <p:nvSpPr>
          <p:cNvPr id="9" name="TextBox 8">
            <a:extLst>
              <a:ext uri="{FF2B5EF4-FFF2-40B4-BE49-F238E27FC236}">
                <a16:creationId xmlns:a16="http://schemas.microsoft.com/office/drawing/2014/main" id="{A62D633D-92DE-4748-8E2D-F6FE41BCB5D6}"/>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10/06/2025</a:t>
            </a:r>
          </a:p>
        </p:txBody>
      </p:sp>
    </p:spTree>
    <p:extLst>
      <p:ext uri="{BB962C8B-B14F-4D97-AF65-F5344CB8AC3E}">
        <p14:creationId xmlns:p14="http://schemas.microsoft.com/office/powerpoint/2010/main" val="3885238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9F4BB-EFB3-59A2-06C3-0A41053BEE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0FEC29-1B1A-F745-F855-BBC6D7707C81}"/>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5 :</a:t>
            </a:r>
            <a:r>
              <a:rPr lang="en-US" sz="4400" b="1" dirty="0">
                <a:latin typeface="Arial Narrow" panose="020B0606020202030204" pitchFamily="34" charset="0"/>
                <a:cs typeface="Times New Roman" panose="02020603050405020304" pitchFamily="18" charset="0"/>
              </a:rPr>
              <a:t>INTELLIGENT DEBUGGER</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id="{E8144538-10E2-525C-993B-0482B31F1C82}"/>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A225B56A-C113-007E-A6DA-BB01497D9C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1B46D3D9-6D4C-CCD9-B782-D8D209D68C1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5F83254E-F678-BF5C-29CB-0C21034CAB28}"/>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14</a:t>
            </a:fld>
            <a:endParaRPr lang="en-IN" dirty="0"/>
          </a:p>
        </p:txBody>
      </p:sp>
      <p:sp>
        <p:nvSpPr>
          <p:cNvPr id="13" name="Rectangle 2">
            <a:extLst>
              <a:ext uri="{FF2B5EF4-FFF2-40B4-BE49-F238E27FC236}">
                <a16:creationId xmlns:a16="http://schemas.microsoft.com/office/drawing/2014/main" id="{9BAC0E15-BCAF-C51F-C368-489604C95476}"/>
              </a:ext>
            </a:extLst>
          </p:cNvPr>
          <p:cNvSpPr>
            <a:spLocks noGrp="1" noChangeArrowheads="1"/>
          </p:cNvSpPr>
          <p:nvPr>
            <p:ph idx="1"/>
          </p:nvPr>
        </p:nvSpPr>
        <p:spPr bwMode="auto">
          <a:xfrm>
            <a:off x="496902" y="1290252"/>
            <a:ext cx="10982114" cy="5283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a:spcBef>
                <a:spcPts val="0"/>
              </a:spcBef>
              <a:spcAft>
                <a:spcPts val="0"/>
              </a:spcAft>
              <a:buClr>
                <a:srgbClr val="FF0000"/>
              </a:buClr>
              <a:buSzPts val="2800"/>
              <a:buNone/>
            </a:pPr>
            <a:endParaRPr lang="en-US" sz="2400" dirty="0">
              <a:latin typeface="Times New Roman" panose="02020603050405020304" pitchFamily="18" charset="0"/>
              <a:cs typeface="Times New Roman" panose="02020603050405020304" pitchFamily="18" charset="0"/>
            </a:endParaRPr>
          </a:p>
          <a:p>
            <a:pPr algn="just">
              <a:lnSpc>
                <a:spcPct val="150000"/>
              </a:lnSpc>
              <a:buClr>
                <a:schemeClr val="tx1"/>
              </a:buClr>
              <a:buFont typeface="Wingdings" panose="05000000000000000000" pitchFamily="2" charset="2"/>
              <a:buChar char="Ø"/>
            </a:pPr>
            <a:r>
              <a:rPr lang="en-US" sz="2400" dirty="0">
                <a:latin typeface="Arial Narrow" panose="020B0606020202030204" pitchFamily="34" charset="0"/>
                <a:cs typeface="Times New Roman" panose="02020603050405020304" pitchFamily="18" charset="0"/>
              </a:rPr>
              <a:t>An intelligent debugger predicts and detect errors, allowing developers to identify and fix issues before they become major problems.</a:t>
            </a:r>
          </a:p>
          <a:p>
            <a:pPr algn="just">
              <a:lnSpc>
                <a:spcPct val="150000"/>
              </a:lnSpc>
              <a:buClr>
                <a:schemeClr val="tx1"/>
              </a:buClr>
              <a:buFont typeface="Wingdings" panose="05000000000000000000" pitchFamily="2" charset="2"/>
              <a:buChar char="Ø"/>
            </a:pPr>
            <a:r>
              <a:rPr lang="en-US" sz="2400" dirty="0">
                <a:latin typeface="Arial Narrow" panose="020B0606020202030204" pitchFamily="34" charset="0"/>
                <a:cs typeface="Times New Roman" panose="02020603050405020304" pitchFamily="18" charset="0"/>
              </a:rPr>
              <a:t>The debugger provides automated root cause analysis, enabling developers to quickly understand the underlying causes of errors and make informed decisions to fix them.</a:t>
            </a:r>
          </a:p>
          <a:p>
            <a:pPr algn="just">
              <a:lnSpc>
                <a:spcPct val="150000"/>
              </a:lnSpc>
              <a:buClr>
                <a:schemeClr val="tx1"/>
              </a:buClr>
              <a:buFont typeface="Wingdings" panose="05000000000000000000" pitchFamily="2" charset="2"/>
              <a:buChar char="Ø"/>
            </a:pPr>
            <a:r>
              <a:rPr lang="en-US" sz="2400" dirty="0">
                <a:latin typeface="Arial Narrow" panose="020B0606020202030204" pitchFamily="34" charset="0"/>
                <a:cs typeface="Times New Roman" panose="02020603050405020304" pitchFamily="18" charset="0"/>
              </a:rPr>
              <a:t> It displays your final output and if it has any errors , then it gives you corrected code with necessary suggestions.</a:t>
            </a:r>
            <a:endParaRPr lang="en-US" sz="2400" dirty="0">
              <a:latin typeface="Times New Roman" panose="02020603050405020304" pitchFamily="18" charset="0"/>
              <a:cs typeface="Times New Roman" panose="02020603050405020304" pitchFamily="18" charset="0"/>
            </a:endParaRPr>
          </a:p>
          <a:p>
            <a:pPr algn="just">
              <a:buClr>
                <a:schemeClr val="tx1"/>
              </a:buClr>
              <a:buFont typeface="Wingdings" panose="05000000000000000000" pitchFamily="2" charset="2"/>
              <a:buChar char="Ø"/>
            </a:pPr>
            <a:endParaRPr lang="en-US" sz="2400" dirty="0">
              <a:latin typeface="Arial Narrow" panose="020B0606020202030204" pitchFamily="34"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
        <p:nvSpPr>
          <p:cNvPr id="9" name="TextBox 8">
            <a:extLst>
              <a:ext uri="{FF2B5EF4-FFF2-40B4-BE49-F238E27FC236}">
                <a16:creationId xmlns:a16="http://schemas.microsoft.com/office/drawing/2014/main" id="{16BF7262-D20E-42BB-A01E-8DE9B53306DD}"/>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10/06/2025</a:t>
            </a:r>
          </a:p>
        </p:txBody>
      </p:sp>
    </p:spTree>
    <p:extLst>
      <p:ext uri="{BB962C8B-B14F-4D97-AF65-F5344CB8AC3E}">
        <p14:creationId xmlns:p14="http://schemas.microsoft.com/office/powerpoint/2010/main" val="51887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A3C45-02DF-867E-3901-A6189855A4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87E55E-C512-26BB-2D1C-C2DA5A6C489E}"/>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a:t>
            </a:r>
          </a:p>
        </p:txBody>
      </p:sp>
      <p:pic>
        <p:nvPicPr>
          <p:cNvPr id="7" name="Picture 6">
            <a:extLst>
              <a:ext uri="{FF2B5EF4-FFF2-40B4-BE49-F238E27FC236}">
                <a16:creationId xmlns:a16="http://schemas.microsoft.com/office/drawing/2014/main" id="{BEBF2295-F9D8-620B-CE3F-96DB7B1798A4}"/>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12FE1329-1E1B-8DB2-CE7E-52D28FF2B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10170144-D4FB-30EA-CE53-8A0B6D7E0121}"/>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FD6EF43B-03AC-1502-3BCB-DF181CF1CC6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15</a:t>
            </a:fld>
            <a:endParaRPr lang="en-IN" dirty="0"/>
          </a:p>
        </p:txBody>
      </p:sp>
      <p:pic>
        <p:nvPicPr>
          <p:cNvPr id="10" name="Content Placeholder 9">
            <a:extLst>
              <a:ext uri="{FF2B5EF4-FFF2-40B4-BE49-F238E27FC236}">
                <a16:creationId xmlns:a16="http://schemas.microsoft.com/office/drawing/2014/main" id="{6FC76C12-B1BC-4F57-B200-A140EA6B2FA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606968" y="1987665"/>
            <a:ext cx="7225499" cy="4064343"/>
          </a:xfrm>
        </p:spPr>
      </p:pic>
      <p:sp>
        <p:nvSpPr>
          <p:cNvPr id="9" name="TextBox 8">
            <a:extLst>
              <a:ext uri="{FF2B5EF4-FFF2-40B4-BE49-F238E27FC236}">
                <a16:creationId xmlns:a16="http://schemas.microsoft.com/office/drawing/2014/main" id="{94D17B31-FACE-4985-8B5C-9136023A2335}"/>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10/06/2025</a:t>
            </a:r>
          </a:p>
        </p:txBody>
      </p:sp>
    </p:spTree>
    <p:extLst>
      <p:ext uri="{BB962C8B-B14F-4D97-AF65-F5344CB8AC3E}">
        <p14:creationId xmlns:p14="http://schemas.microsoft.com/office/powerpoint/2010/main" val="2677316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09BBA-2275-603C-9C6B-13C8C152F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A2FB16-13BE-2B90-F45B-4A8432E62D67}"/>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a:t>
            </a:r>
          </a:p>
        </p:txBody>
      </p:sp>
      <p:pic>
        <p:nvPicPr>
          <p:cNvPr id="7" name="Picture 6">
            <a:extLst>
              <a:ext uri="{FF2B5EF4-FFF2-40B4-BE49-F238E27FC236}">
                <a16:creationId xmlns:a16="http://schemas.microsoft.com/office/drawing/2014/main" id="{7E220CD4-D7E3-E8D3-556A-3E3A49254131}"/>
              </a:ext>
            </a:extLst>
          </p:cNvPr>
          <p:cNvPicPr>
            <a:picLocks noChangeAspect="1"/>
          </p:cNvPicPr>
          <p:nvPr/>
        </p:nvPicPr>
        <p:blipFill>
          <a:blip r:embed="rId2"/>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id="{7EB09160-54AF-30FA-6923-383860A2B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id="{A372D5E7-5E30-5CEB-F9EC-6A71EE6602B7}"/>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9FFF7858-276A-66B5-32E7-7D69459F23EA}"/>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16</a:t>
            </a:fld>
            <a:endParaRPr lang="en-IN" dirty="0"/>
          </a:p>
        </p:txBody>
      </p:sp>
      <p:pic>
        <p:nvPicPr>
          <p:cNvPr id="9" name="Content Placeholder 8">
            <a:extLst>
              <a:ext uri="{FF2B5EF4-FFF2-40B4-BE49-F238E27FC236}">
                <a16:creationId xmlns:a16="http://schemas.microsoft.com/office/drawing/2014/main" id="{8419BA9F-5BA0-4BC4-82CA-D3BBF107DBD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550724" y="2005015"/>
            <a:ext cx="7151511" cy="4022725"/>
          </a:xfrm>
        </p:spPr>
      </p:pic>
      <p:sp>
        <p:nvSpPr>
          <p:cNvPr id="12" name="TextBox 11">
            <a:extLst>
              <a:ext uri="{FF2B5EF4-FFF2-40B4-BE49-F238E27FC236}">
                <a16:creationId xmlns:a16="http://schemas.microsoft.com/office/drawing/2014/main" id="{61CEFB94-BB59-48EA-8CF4-664E43F3B8C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10/06/2025</a:t>
            </a:r>
          </a:p>
        </p:txBody>
      </p:sp>
    </p:spTree>
    <p:extLst>
      <p:ext uri="{BB962C8B-B14F-4D97-AF65-F5344CB8AC3E}">
        <p14:creationId xmlns:p14="http://schemas.microsoft.com/office/powerpoint/2010/main" val="3440902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37407-19B9-E23D-F6AD-2C0D66BF6C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8E09C4-BF24-EC19-0E90-2511924A3903}"/>
              </a:ext>
            </a:extLst>
          </p:cNvPr>
          <p:cNvSpPr>
            <a:spLocks noGrp="1"/>
          </p:cNvSpPr>
          <p:nvPr>
            <p:ph type="title"/>
          </p:nvPr>
        </p:nvSpPr>
        <p:spPr>
          <a:xfrm>
            <a:off x="1154083" y="461644"/>
            <a:ext cx="10058400" cy="1450757"/>
          </a:xfrm>
        </p:spPr>
        <p:txBody>
          <a:bodyPr anchor="ctr" anchorCtr="0">
            <a:normAutofit/>
          </a:bodyPr>
          <a:lstStyle/>
          <a:p>
            <a:pPr algn="ctr"/>
            <a:r>
              <a:rPr lang="en-IN" sz="4400" b="1" dirty="0">
                <a:latin typeface="Arial Narrow" panose="020B0606020202030204" pitchFamily="34" charset="0"/>
              </a:rPr>
              <a:t>CONCLUSION &amp; FUTURE ENHANCEMENT</a:t>
            </a:r>
          </a:p>
        </p:txBody>
      </p:sp>
      <p:pic>
        <p:nvPicPr>
          <p:cNvPr id="7" name="Picture 6">
            <a:extLst>
              <a:ext uri="{FF2B5EF4-FFF2-40B4-BE49-F238E27FC236}">
                <a16:creationId xmlns:a16="http://schemas.microsoft.com/office/drawing/2014/main" id="{111F25FD-962D-41F4-CA46-C707CAB1F5E3}"/>
              </a:ext>
            </a:extLst>
          </p:cNvPr>
          <p:cNvPicPr>
            <a:picLocks noChangeAspect="1"/>
          </p:cNvPicPr>
          <p:nvPr/>
        </p:nvPicPr>
        <p:blipFill>
          <a:blip r:embed="rId2"/>
          <a:stretch>
            <a:fillRect/>
          </a:stretch>
        </p:blipFill>
        <p:spPr>
          <a:xfrm>
            <a:off x="382024" y="710059"/>
            <a:ext cx="978762" cy="953928"/>
          </a:xfrm>
          <a:prstGeom prst="rect">
            <a:avLst/>
          </a:prstGeom>
        </p:spPr>
      </p:pic>
      <p:pic>
        <p:nvPicPr>
          <p:cNvPr id="8" name="Picture 7">
            <a:extLst>
              <a:ext uri="{FF2B5EF4-FFF2-40B4-BE49-F238E27FC236}">
                <a16:creationId xmlns:a16="http://schemas.microsoft.com/office/drawing/2014/main" id="{CCC2F14A-CE42-2F9C-0342-79438DFE4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7899" y="601497"/>
            <a:ext cx="835001" cy="1078748"/>
          </a:xfrm>
          <a:prstGeom prst="rect">
            <a:avLst/>
          </a:prstGeom>
        </p:spPr>
      </p:pic>
      <p:sp>
        <p:nvSpPr>
          <p:cNvPr id="3" name="Footer Placeholder 2">
            <a:extLst>
              <a:ext uri="{FF2B5EF4-FFF2-40B4-BE49-F238E27FC236}">
                <a16:creationId xmlns:a16="http://schemas.microsoft.com/office/drawing/2014/main" id="{2CF04430-744E-6B41-D7A5-C467A238539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36F9E2D9-34B9-AB60-89C3-59F430645CC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17</a:t>
            </a:fld>
            <a:endParaRPr lang="en-IN" dirty="0"/>
          </a:p>
        </p:txBody>
      </p:sp>
      <p:sp>
        <p:nvSpPr>
          <p:cNvPr id="13" name="Rectangle 2">
            <a:extLst>
              <a:ext uri="{FF2B5EF4-FFF2-40B4-BE49-F238E27FC236}">
                <a16:creationId xmlns:a16="http://schemas.microsoft.com/office/drawing/2014/main" id="{05F516F1-4E66-A17B-98D6-D5D9A0EF2AFB}"/>
              </a:ext>
            </a:extLst>
          </p:cNvPr>
          <p:cNvSpPr>
            <a:spLocks noGrp="1" noChangeArrowheads="1"/>
          </p:cNvSpPr>
          <p:nvPr>
            <p:ph idx="1"/>
          </p:nvPr>
        </p:nvSpPr>
        <p:spPr bwMode="auto">
          <a:xfrm>
            <a:off x="879513" y="1663987"/>
            <a:ext cx="10607540" cy="445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400" dirty="0">
                <a:latin typeface="Arial Narrow" panose="020B0606020202030204" pitchFamily="34" charset="0"/>
              </a:rPr>
              <a:t>The integration of artificial intelligence in debugging and automatic program repair has significantly transformed software development, enabling faster and more accurate bug detection and correction. </a:t>
            </a: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400" dirty="0">
                <a:latin typeface="Arial Narrow" panose="020B0606020202030204" pitchFamily="34" charset="0"/>
              </a:rPr>
              <a:t>AI-based debuggers and </a:t>
            </a:r>
            <a:r>
              <a:rPr lang="en-US" sz="2400" dirty="0" err="1">
                <a:latin typeface="Arial Narrow" panose="020B0606020202030204" pitchFamily="34" charset="0"/>
              </a:rPr>
              <a:t>autofix</a:t>
            </a:r>
            <a:r>
              <a:rPr lang="en-US" sz="2400" dirty="0">
                <a:latin typeface="Arial Narrow" panose="020B0606020202030204" pitchFamily="34" charset="0"/>
              </a:rPr>
              <a:t> compilers leverage machine learning, deep learning, and program analysis techniques to understand code patterns, predict errors, and suggest or implement fixes with minimal human intervention.</a:t>
            </a: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r>
              <a:rPr lang="en-US" sz="2400" dirty="0">
                <a:latin typeface="Arial Narrow" panose="020B0606020202030204" pitchFamily="34" charset="0"/>
              </a:rPr>
              <a:t> These systems not only improve development efficiency but also enhance code quality by reducing human error and shortening debugging cycles.</a:t>
            </a: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
        <p:nvSpPr>
          <p:cNvPr id="9" name="TextBox 8">
            <a:extLst>
              <a:ext uri="{FF2B5EF4-FFF2-40B4-BE49-F238E27FC236}">
                <a16:creationId xmlns:a16="http://schemas.microsoft.com/office/drawing/2014/main" id="{B276572D-94DF-4529-BE4B-470C723639E5}"/>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10/06/2025</a:t>
            </a:r>
          </a:p>
        </p:txBody>
      </p:sp>
    </p:spTree>
    <p:extLst>
      <p:ext uri="{BB962C8B-B14F-4D97-AF65-F5344CB8AC3E}">
        <p14:creationId xmlns:p14="http://schemas.microsoft.com/office/powerpoint/2010/main" val="2847385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4C597-E4B3-5B50-A65E-BC76E7A553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B9CFC8-6DE9-6191-DF29-FA165FE8FB69}"/>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REFERENCES </a:t>
            </a:r>
          </a:p>
        </p:txBody>
      </p:sp>
      <p:sp>
        <p:nvSpPr>
          <p:cNvPr id="3" name="Content Placeholder 2">
            <a:extLst>
              <a:ext uri="{FF2B5EF4-FFF2-40B4-BE49-F238E27FC236}">
                <a16:creationId xmlns:a16="http://schemas.microsoft.com/office/drawing/2014/main" id="{F4A61211-5A2C-EC6F-67B6-1811704C1ACD}"/>
              </a:ext>
            </a:extLst>
          </p:cNvPr>
          <p:cNvSpPr>
            <a:spLocks noGrp="1"/>
          </p:cNvSpPr>
          <p:nvPr>
            <p:ph idx="1"/>
          </p:nvPr>
        </p:nvSpPr>
        <p:spPr>
          <a:xfrm>
            <a:off x="679780" y="1779246"/>
            <a:ext cx="11035144" cy="4405599"/>
          </a:xfrm>
        </p:spPr>
        <p:txBody>
          <a:bodyPr>
            <a:noAutofit/>
          </a:bodyPr>
          <a:lstStyle/>
          <a:p>
            <a:pPr marL="457200" indent="-457200" algn="just" eaLnBrk="0" fontAlgn="base" hangingPunct="0">
              <a:lnSpc>
                <a:spcPct val="120000"/>
              </a:lnSpc>
              <a:spcBef>
                <a:spcPct val="0"/>
              </a:spcBef>
              <a:spcAft>
                <a:spcPct val="0"/>
              </a:spcAft>
              <a:buClrTx/>
              <a:buSzTx/>
              <a:buFont typeface="+mj-lt"/>
              <a:buAutoNum type="arabicPeriod"/>
            </a:pPr>
            <a:r>
              <a:rPr lang="en-US" sz="2400" b="1" dirty="0">
                <a:latin typeface="Arial Narrow" panose="020B0606020202030204" pitchFamily="34" charset="0"/>
              </a:rPr>
              <a:t>White, M., </a:t>
            </a:r>
            <a:r>
              <a:rPr lang="en-US" sz="2400" b="1" dirty="0" err="1">
                <a:latin typeface="Arial Narrow" panose="020B0606020202030204" pitchFamily="34" charset="0"/>
              </a:rPr>
              <a:t>Tufano</a:t>
            </a:r>
            <a:r>
              <a:rPr lang="en-US" sz="2400" b="1" dirty="0">
                <a:latin typeface="Arial Narrow" panose="020B0606020202030204" pitchFamily="34" charset="0"/>
              </a:rPr>
              <a:t>, M., Vendome, C., &amp; </a:t>
            </a:r>
            <a:r>
              <a:rPr lang="en-US" sz="2400" b="1" dirty="0" err="1">
                <a:latin typeface="Arial Narrow" panose="020B0606020202030204" pitchFamily="34" charset="0"/>
              </a:rPr>
              <a:t>Poshyvanyk</a:t>
            </a:r>
            <a:r>
              <a:rPr lang="en-US" sz="2400" b="1" dirty="0">
                <a:latin typeface="Arial Narrow" panose="020B0606020202030204" pitchFamily="34" charset="0"/>
              </a:rPr>
              <a:t>, D.</a:t>
            </a:r>
            <a:r>
              <a:rPr lang="en-US" sz="2400" dirty="0">
                <a:latin typeface="Arial Narrow" panose="020B0606020202030204" pitchFamily="34" charset="0"/>
              </a:rPr>
              <a:t> (2019). </a:t>
            </a:r>
            <a:r>
              <a:rPr lang="en-US" sz="2400" dirty="0" err="1">
                <a:latin typeface="Arial Narrow" panose="020B0606020202030204" pitchFamily="34" charset="0"/>
              </a:rPr>
              <a:t>SequenceR</a:t>
            </a:r>
            <a:r>
              <a:rPr lang="en-US" sz="2400" dirty="0">
                <a:latin typeface="Arial Narrow" panose="020B0606020202030204" pitchFamily="34" charset="0"/>
              </a:rPr>
              <a:t>: Sequence-to-sequence learning for end-to-end program repair. IEEE Transactions on Software Engineering.</a:t>
            </a:r>
            <a:r>
              <a:rPr lang="en-US" sz="2400" b="1" dirty="0">
                <a:latin typeface="Arial Narrow" panose="020B0606020202030204" pitchFamily="34" charset="0"/>
              </a:rPr>
              <a:t> </a:t>
            </a:r>
          </a:p>
          <a:p>
            <a:pPr marL="457200" indent="-457200" algn="just" eaLnBrk="0" fontAlgn="base" hangingPunct="0">
              <a:lnSpc>
                <a:spcPct val="120000"/>
              </a:lnSpc>
              <a:spcBef>
                <a:spcPct val="0"/>
              </a:spcBef>
              <a:spcAft>
                <a:spcPct val="0"/>
              </a:spcAft>
              <a:buClrTx/>
              <a:buSzTx/>
              <a:buFont typeface="+mj-lt"/>
              <a:buAutoNum type="arabicPeriod"/>
            </a:pPr>
            <a:r>
              <a:rPr lang="en-US" sz="2400" b="1" dirty="0" err="1">
                <a:latin typeface="Arial Narrow" panose="020B0606020202030204" pitchFamily="34" charset="0"/>
              </a:rPr>
              <a:t>Yasunaga</a:t>
            </a:r>
            <a:r>
              <a:rPr lang="en-US" sz="2400" b="1" dirty="0">
                <a:latin typeface="Arial Narrow" panose="020B0606020202030204" pitchFamily="34" charset="0"/>
              </a:rPr>
              <a:t>, M., &amp; Liang, P.</a:t>
            </a:r>
            <a:r>
              <a:rPr lang="en-US" sz="2400" dirty="0">
                <a:latin typeface="Arial Narrow" panose="020B0606020202030204" pitchFamily="34" charset="0"/>
              </a:rPr>
              <a:t> (2021). Break-it-fix-it: Unsupervised learning for program repair. In Proceedings of the 38th International Conference on Machine Learning (ICML).</a:t>
            </a:r>
            <a:endParaRPr lang="en-IN" sz="2400" dirty="0">
              <a:solidFill>
                <a:schemeClr val="tx1"/>
              </a:solidFill>
              <a:latin typeface="Arial Narrow" panose="020B0606020202030204" pitchFamily="34" charset="0"/>
            </a:endParaRPr>
          </a:p>
          <a:p>
            <a:pPr marL="457200" indent="-457200" algn="just" eaLnBrk="0" fontAlgn="base" hangingPunct="0">
              <a:lnSpc>
                <a:spcPct val="120000"/>
              </a:lnSpc>
              <a:spcBef>
                <a:spcPct val="0"/>
              </a:spcBef>
              <a:spcAft>
                <a:spcPct val="0"/>
              </a:spcAft>
              <a:buClrTx/>
              <a:buSzTx/>
              <a:buFont typeface="+mj-lt"/>
              <a:buAutoNum type="arabicPeriod"/>
            </a:pPr>
            <a:r>
              <a:rPr lang="en-US" sz="2400" b="1" dirty="0">
                <a:latin typeface="Arial Narrow" panose="020B0606020202030204" pitchFamily="34" charset="0"/>
              </a:rPr>
              <a:t>Bader, J., Scott, A., </a:t>
            </a:r>
            <a:r>
              <a:rPr lang="en-US" sz="2400" b="1" dirty="0" err="1">
                <a:latin typeface="Arial Narrow" panose="020B0606020202030204" pitchFamily="34" charset="0"/>
              </a:rPr>
              <a:t>Pradel</a:t>
            </a:r>
            <a:r>
              <a:rPr lang="en-US" sz="2400" b="1" dirty="0">
                <a:latin typeface="Arial Narrow" panose="020B0606020202030204" pitchFamily="34" charset="0"/>
              </a:rPr>
              <a:t>, M., &amp; Chandra, S.</a:t>
            </a:r>
            <a:r>
              <a:rPr lang="en-US" sz="2400" dirty="0">
                <a:latin typeface="Arial Narrow" panose="020B0606020202030204" pitchFamily="34" charset="0"/>
              </a:rPr>
              <a:t> (2019). </a:t>
            </a:r>
            <a:r>
              <a:rPr lang="en-US" sz="2400" dirty="0" err="1">
                <a:latin typeface="Arial Narrow" panose="020B0606020202030204" pitchFamily="34" charset="0"/>
              </a:rPr>
              <a:t>Getafix</a:t>
            </a:r>
            <a:r>
              <a:rPr lang="en-US" sz="2400" dirty="0">
                <a:latin typeface="Arial Narrow" panose="020B0606020202030204" pitchFamily="34" charset="0"/>
              </a:rPr>
              <a:t>: Learning to fix bugs automatically. In Proceedings of the ACM on Programming Languages (OOPSLA).</a:t>
            </a:r>
            <a:r>
              <a:rPr lang="en-US" sz="2400" b="1" dirty="0">
                <a:latin typeface="Arial Narrow" panose="020B0606020202030204" pitchFamily="34" charset="0"/>
              </a:rPr>
              <a:t> </a:t>
            </a:r>
          </a:p>
          <a:p>
            <a:pPr marL="457200" indent="-457200" algn="just" eaLnBrk="0" fontAlgn="base" hangingPunct="0">
              <a:lnSpc>
                <a:spcPct val="120000"/>
              </a:lnSpc>
              <a:spcBef>
                <a:spcPct val="0"/>
              </a:spcBef>
              <a:spcAft>
                <a:spcPct val="0"/>
              </a:spcAft>
              <a:buClrTx/>
              <a:buSzTx/>
              <a:buFont typeface="+mj-lt"/>
              <a:buAutoNum type="arabicPeriod"/>
            </a:pPr>
            <a:r>
              <a:rPr lang="en-US" sz="2400" b="1" dirty="0" err="1">
                <a:latin typeface="Arial Narrow" panose="020B0606020202030204" pitchFamily="34" charset="0"/>
              </a:rPr>
              <a:t>Xie</a:t>
            </a:r>
            <a:r>
              <a:rPr lang="en-US" sz="2400" b="1" dirty="0">
                <a:latin typeface="Arial Narrow" panose="020B0606020202030204" pitchFamily="34" charset="0"/>
              </a:rPr>
              <a:t>, Y., Du, Y., &amp; </a:t>
            </a:r>
            <a:r>
              <a:rPr lang="en-US" sz="2400" b="1" dirty="0" err="1">
                <a:latin typeface="Arial Narrow" panose="020B0606020202030204" pitchFamily="34" charset="0"/>
              </a:rPr>
              <a:t>Jin</a:t>
            </a:r>
            <a:r>
              <a:rPr lang="en-US" sz="2400" b="1" dirty="0">
                <a:latin typeface="Arial Narrow" panose="020B0606020202030204" pitchFamily="34" charset="0"/>
              </a:rPr>
              <a:t>, Z.</a:t>
            </a:r>
            <a:r>
              <a:rPr lang="en-US" sz="2400" dirty="0">
                <a:latin typeface="Arial Narrow" panose="020B0606020202030204" pitchFamily="34" charset="0"/>
              </a:rPr>
              <a:t> (2020). Automated program-semantic defect repair and false-positive elimination without side effects. Symmetry, 12(12), 2076.</a:t>
            </a:r>
          </a:p>
          <a:p>
            <a:pPr marL="457200" indent="-457200" algn="just" eaLnBrk="0" fontAlgn="base" hangingPunct="0">
              <a:lnSpc>
                <a:spcPct val="120000"/>
              </a:lnSpc>
              <a:spcBef>
                <a:spcPct val="0"/>
              </a:spcBef>
              <a:spcAft>
                <a:spcPct val="0"/>
              </a:spcAft>
              <a:buClrTx/>
              <a:buSzTx/>
              <a:buFont typeface="+mj-lt"/>
              <a:buAutoNum type="arabicPeriod"/>
            </a:pPr>
            <a:r>
              <a:rPr lang="en-US" sz="2400" dirty="0">
                <a:latin typeface="Arial Narrow" panose="020B0606020202030204" pitchFamily="34" charset="0"/>
              </a:rPr>
              <a:t> </a:t>
            </a:r>
            <a:r>
              <a:rPr lang="en-IN" sz="2400" b="1" dirty="0">
                <a:latin typeface="Arial Narrow" panose="020B0606020202030204" pitchFamily="34" charset="0"/>
              </a:rPr>
              <a:t>Soares, G., Silva, R. S., &amp; </a:t>
            </a:r>
            <a:r>
              <a:rPr lang="en-IN" sz="2400" b="1" dirty="0" err="1">
                <a:latin typeface="Arial Narrow" panose="020B0606020202030204" pitchFamily="34" charset="0"/>
              </a:rPr>
              <a:t>Gheyi</a:t>
            </a:r>
            <a:r>
              <a:rPr lang="en-IN" sz="2400" b="1" dirty="0">
                <a:latin typeface="Arial Narrow" panose="020B0606020202030204" pitchFamily="34" charset="0"/>
              </a:rPr>
              <a:t>, R.</a:t>
            </a:r>
            <a:r>
              <a:rPr lang="en-IN" sz="2400" dirty="0">
                <a:latin typeface="Arial Narrow" panose="020B0606020202030204" pitchFamily="34" charset="0"/>
              </a:rPr>
              <a:t> (2024). </a:t>
            </a:r>
            <a:r>
              <a:rPr lang="en-IN" sz="2400" dirty="0" err="1">
                <a:latin typeface="Arial Narrow" panose="020B0606020202030204" pitchFamily="34" charset="0"/>
              </a:rPr>
              <a:t>BatFix</a:t>
            </a:r>
            <a:r>
              <a:rPr lang="en-IN" sz="2400" dirty="0">
                <a:latin typeface="Arial Narrow" panose="020B0606020202030204" pitchFamily="34" charset="0"/>
              </a:rPr>
              <a:t>: Repairing language model-based </a:t>
            </a:r>
            <a:r>
              <a:rPr lang="en-IN" sz="2400" dirty="0" err="1">
                <a:latin typeface="Arial Narrow" panose="020B0606020202030204" pitchFamily="34" charset="0"/>
              </a:rPr>
              <a:t>transpilation</a:t>
            </a:r>
            <a:r>
              <a:rPr lang="en-IN" sz="2400" dirty="0">
                <a:latin typeface="Arial Narrow" panose="020B0606020202030204" pitchFamily="34" charset="0"/>
              </a:rPr>
              <a:t>. ACM Transactions on Software Engineering and Methodology.</a:t>
            </a:r>
            <a:endParaRPr lang="en-IN" sz="2400" dirty="0">
              <a:solidFill>
                <a:schemeClr val="tx1"/>
              </a:solidFill>
              <a:latin typeface="Arial Narrow" panose="020B0606020202030204" pitchFamily="34" charset="0"/>
            </a:endParaRPr>
          </a:p>
        </p:txBody>
      </p:sp>
      <p:pic>
        <p:nvPicPr>
          <p:cNvPr id="7" name="Picture 6">
            <a:extLst>
              <a:ext uri="{FF2B5EF4-FFF2-40B4-BE49-F238E27FC236}">
                <a16:creationId xmlns:a16="http://schemas.microsoft.com/office/drawing/2014/main" id="{6A1EC439-2940-F9CA-EE74-1D44C2435458}"/>
              </a:ext>
            </a:extLst>
          </p:cNvPr>
          <p:cNvPicPr>
            <a:picLocks noChangeAspect="1"/>
          </p:cNvPicPr>
          <p:nvPr/>
        </p:nvPicPr>
        <p:blipFill>
          <a:blip r:embed="rId2"/>
          <a:stretch>
            <a:fillRect/>
          </a:stretch>
        </p:blipFill>
        <p:spPr>
          <a:xfrm>
            <a:off x="546939" y="606668"/>
            <a:ext cx="978762" cy="953928"/>
          </a:xfrm>
          <a:prstGeom prst="rect">
            <a:avLst/>
          </a:prstGeom>
        </p:spPr>
      </p:pic>
      <p:pic>
        <p:nvPicPr>
          <p:cNvPr id="8" name="Picture 7">
            <a:extLst>
              <a:ext uri="{FF2B5EF4-FFF2-40B4-BE49-F238E27FC236}">
                <a16:creationId xmlns:a16="http://schemas.microsoft.com/office/drawing/2014/main" id="{EBA3E513-4EB5-7228-0BE5-7E7D49B54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624417"/>
            <a:ext cx="835001" cy="1078748"/>
          </a:xfrm>
          <a:prstGeom prst="rect">
            <a:avLst/>
          </a:prstGeom>
        </p:spPr>
      </p:pic>
      <p:sp>
        <p:nvSpPr>
          <p:cNvPr id="4" name="Footer Placeholder 2">
            <a:extLst>
              <a:ext uri="{FF2B5EF4-FFF2-40B4-BE49-F238E27FC236}">
                <a16:creationId xmlns:a16="http://schemas.microsoft.com/office/drawing/2014/main" id="{367F3F9D-1212-E1A2-DE76-E6120E0A29A1}"/>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5BD76637-3273-AC57-F5D9-8821747D4AD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18</a:t>
            </a:fld>
            <a:endParaRPr lang="en-IN" dirty="0"/>
          </a:p>
        </p:txBody>
      </p:sp>
      <p:sp>
        <p:nvSpPr>
          <p:cNvPr id="9" name="TextBox 8">
            <a:extLst>
              <a:ext uri="{FF2B5EF4-FFF2-40B4-BE49-F238E27FC236}">
                <a16:creationId xmlns:a16="http://schemas.microsoft.com/office/drawing/2014/main" id="{60E7EB8C-E2B2-4B99-9991-5CC24985DABA}"/>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10/06/2025</a:t>
            </a:r>
          </a:p>
        </p:txBody>
      </p:sp>
    </p:spTree>
    <p:extLst>
      <p:ext uri="{BB962C8B-B14F-4D97-AF65-F5344CB8AC3E}">
        <p14:creationId xmlns:p14="http://schemas.microsoft.com/office/powerpoint/2010/main" val="3048771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5AC1C-DC84-C189-0557-80B7D0E4EB2E}"/>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AF513D11-1779-6000-F606-2C324D459442}"/>
              </a:ext>
            </a:extLst>
          </p:cNvPr>
          <p:cNvPicPr>
            <a:picLocks noChangeAspect="1"/>
          </p:cNvPicPr>
          <p:nvPr/>
        </p:nvPicPr>
        <p:blipFill>
          <a:blip r:embed="rId2"/>
          <a:stretch>
            <a:fillRect/>
          </a:stretch>
        </p:blipFill>
        <p:spPr>
          <a:xfrm>
            <a:off x="890755" y="540502"/>
            <a:ext cx="978762" cy="953928"/>
          </a:xfrm>
          <a:prstGeom prst="rect">
            <a:avLst/>
          </a:prstGeom>
        </p:spPr>
      </p:pic>
      <p:pic>
        <p:nvPicPr>
          <p:cNvPr id="8" name="Picture 7">
            <a:extLst>
              <a:ext uri="{FF2B5EF4-FFF2-40B4-BE49-F238E27FC236}">
                <a16:creationId xmlns:a16="http://schemas.microsoft.com/office/drawing/2014/main" id="{93DA895E-7B88-F1FF-EDD0-D416AA4D5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8799" y="540502"/>
            <a:ext cx="835001" cy="1078748"/>
          </a:xfrm>
          <a:prstGeom prst="rect">
            <a:avLst/>
          </a:prstGeom>
        </p:spPr>
      </p:pic>
      <p:pic>
        <p:nvPicPr>
          <p:cNvPr id="2" name="Picture 2">
            <a:extLst>
              <a:ext uri="{FF2B5EF4-FFF2-40B4-BE49-F238E27FC236}">
                <a16:creationId xmlns:a16="http://schemas.microsoft.com/office/drawing/2014/main" id="{85405B56-2598-F400-4C24-58D927716E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549" y="1619250"/>
            <a:ext cx="9525000" cy="384810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9D87BF4D-AB30-E92E-3A92-0DD362EE0B8E}"/>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FAAC68C8-ED57-E6BE-3192-0E18B53984DC}"/>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19</a:t>
            </a:fld>
            <a:endParaRPr lang="en-IN" dirty="0"/>
          </a:p>
        </p:txBody>
      </p:sp>
      <p:sp>
        <p:nvSpPr>
          <p:cNvPr id="10" name="TextBox 9">
            <a:extLst>
              <a:ext uri="{FF2B5EF4-FFF2-40B4-BE49-F238E27FC236}">
                <a16:creationId xmlns:a16="http://schemas.microsoft.com/office/drawing/2014/main" id="{14BE54C9-82E7-8C2B-4B42-CD1BE982EF90}"/>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val="388769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2F42-A25D-BF9C-A0AF-EBAD63B59BFF}"/>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ABSTRACT</a:t>
            </a:r>
          </a:p>
        </p:txBody>
      </p:sp>
      <p:pic>
        <p:nvPicPr>
          <p:cNvPr id="7" name="Picture 6">
            <a:extLst>
              <a:ext uri="{FF2B5EF4-FFF2-40B4-BE49-F238E27FC236}">
                <a16:creationId xmlns:a16="http://schemas.microsoft.com/office/drawing/2014/main" id="{06EFDB95-4463-528E-B019-E5027CB3C67A}"/>
              </a:ext>
            </a:extLst>
          </p:cNvPr>
          <p:cNvPicPr>
            <a:picLocks noChangeAspect="1"/>
          </p:cNvPicPr>
          <p:nvPr/>
        </p:nvPicPr>
        <p:blipFill>
          <a:blip r:embed="rId2"/>
          <a:stretch>
            <a:fillRect/>
          </a:stretch>
        </p:blipFill>
        <p:spPr>
          <a:xfrm>
            <a:off x="382024" y="571520"/>
            <a:ext cx="978762" cy="953928"/>
          </a:xfrm>
          <a:prstGeom prst="rect">
            <a:avLst/>
          </a:prstGeom>
        </p:spPr>
      </p:pic>
      <p:pic>
        <p:nvPicPr>
          <p:cNvPr id="8" name="Picture 7">
            <a:extLst>
              <a:ext uri="{FF2B5EF4-FFF2-40B4-BE49-F238E27FC236}">
                <a16:creationId xmlns:a16="http://schemas.microsoft.com/office/drawing/2014/main" id="{B4E42175-7A36-BEB5-FD67-A311E33D5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9583" y="414584"/>
            <a:ext cx="835001" cy="1078748"/>
          </a:xfrm>
          <a:prstGeom prst="rect">
            <a:avLst/>
          </a:prstGeom>
        </p:spPr>
      </p:pic>
      <p:sp>
        <p:nvSpPr>
          <p:cNvPr id="10" name="TextBox 9">
            <a:extLst>
              <a:ext uri="{FF2B5EF4-FFF2-40B4-BE49-F238E27FC236}">
                <a16:creationId xmlns:a16="http://schemas.microsoft.com/office/drawing/2014/main" id="{FEC1F9EB-D264-0699-E26D-059B872C6946}"/>
              </a:ext>
            </a:extLst>
          </p:cNvPr>
          <p:cNvSpPr txBox="1"/>
          <p:nvPr/>
        </p:nvSpPr>
        <p:spPr>
          <a:xfrm>
            <a:off x="640080" y="2449803"/>
            <a:ext cx="10972799" cy="4667945"/>
          </a:xfrm>
          <a:prstGeom prst="rect">
            <a:avLst/>
          </a:prstGeom>
          <a:noFill/>
        </p:spPr>
        <p:txBody>
          <a:bodyPr wrap="square">
            <a:spAutoFit/>
          </a:bodyPr>
          <a:lstStyle/>
          <a:p>
            <a:pPr marL="457200" indent="-457200" algn="just">
              <a:lnSpc>
                <a:spcPct val="150000"/>
              </a:lnSpc>
              <a:spcAft>
                <a:spcPts val="1000"/>
              </a:spcAft>
              <a:buFont typeface="Wingdings" panose="05000000000000000000" pitchFamily="2" charset="2"/>
              <a:buChar char="Ø"/>
            </a:pPr>
            <a:r>
              <a:rPr lang="en-US" sz="2400" dirty="0">
                <a:latin typeface="Arial Narrow" panose="020B0606020202030204" pitchFamily="34" charset="0"/>
                <a:cs typeface="Times New Roman" panose="02020603050405020304" pitchFamily="18" charset="0"/>
              </a:rPr>
              <a:t>Traditional debugging and compilation processes can be time-consuming, labor-intensive, and prone to human error. </a:t>
            </a:r>
          </a:p>
          <a:p>
            <a:pPr marL="457200" indent="-457200" algn="just">
              <a:lnSpc>
                <a:spcPct val="150000"/>
              </a:lnSpc>
              <a:spcAft>
                <a:spcPts val="1000"/>
              </a:spcAft>
              <a:buFont typeface="Wingdings" panose="05000000000000000000" pitchFamily="2" charset="2"/>
              <a:buChar char="Ø"/>
            </a:pPr>
            <a:r>
              <a:rPr lang="en-US" sz="2400" dirty="0">
                <a:latin typeface="Arial Narrow" panose="020B0606020202030204" pitchFamily="34" charset="0"/>
                <a:cs typeface="Times New Roman" panose="02020603050405020304" pitchFamily="18" charset="0"/>
              </a:rPr>
              <a:t>An innovative AI-powered debugger and auto-fix compiler designed to revolutionize code remediation. </a:t>
            </a:r>
          </a:p>
          <a:p>
            <a:pPr marL="457200" indent="-457200" algn="just">
              <a:lnSpc>
                <a:spcPct val="150000"/>
              </a:lnSpc>
              <a:spcAft>
                <a:spcPts val="1000"/>
              </a:spcAft>
              <a:buFont typeface="Wingdings" panose="05000000000000000000" pitchFamily="2" charset="2"/>
              <a:buChar char="Ø"/>
            </a:pPr>
            <a:r>
              <a:rPr lang="en-US" sz="2400" dirty="0">
                <a:latin typeface="Arial Narrow" panose="020B0606020202030204" pitchFamily="34" charset="0"/>
                <a:cs typeface="Times New Roman" panose="02020603050405020304" pitchFamily="18" charset="0"/>
              </a:rPr>
              <a:t>Leveraging </a:t>
            </a:r>
            <a:r>
              <a:rPr lang="en-US" sz="2400" dirty="0">
                <a:latin typeface="Arial Narrow" panose="020B0606020202030204" pitchFamily="34" charset="0"/>
              </a:rPr>
              <a:t>large language model</a:t>
            </a:r>
            <a:r>
              <a:rPr lang="en-US" sz="2400" dirty="0">
                <a:latin typeface="Arial Narrow" panose="020B0606020202030204" pitchFamily="34" charset="0"/>
                <a:cs typeface="Times New Roman" panose="02020603050405020304" pitchFamily="18" charset="0"/>
              </a:rPr>
              <a:t> identifies bugs, suggests fixes, and automatically compiles corrected code.</a:t>
            </a:r>
            <a:endParaRPr lang="en-IN" sz="2400" dirty="0">
              <a:latin typeface="Arial Narrow" panose="020B0606020202030204" pitchFamily="34" charset="0"/>
              <a:cs typeface="Times New Roman" panose="02020603050405020304" pitchFamily="18" charset="0"/>
            </a:endParaRPr>
          </a:p>
          <a:p>
            <a:pPr marL="457200" indent="-457200" algn="just">
              <a:spcAft>
                <a:spcPts val="1000"/>
              </a:spcAft>
              <a:buFont typeface="Wingdings" panose="05000000000000000000" pitchFamily="2" charset="2"/>
              <a:buChar char="Ø"/>
            </a:pPr>
            <a:endParaRPr lang="en-IN" sz="2400" dirty="0">
              <a:latin typeface="Arial Narrow" panose="020B0606020202030204" pitchFamily="34" charset="0"/>
            </a:endParaRPr>
          </a:p>
          <a:p>
            <a:pPr marL="457200" indent="-457200" algn="just">
              <a:spcAft>
                <a:spcPts val="1000"/>
              </a:spcAft>
              <a:buFont typeface="Wingdings" panose="05000000000000000000" pitchFamily="2" charset="2"/>
              <a:buChar char="Ø"/>
            </a:pPr>
            <a:endParaRPr lang="en-IN" sz="2400" dirty="0">
              <a:latin typeface="Arial Narrow" panose="020B0606020202030204" pitchFamily="34" charset="0"/>
            </a:endParaRPr>
          </a:p>
        </p:txBody>
      </p:sp>
      <p:sp>
        <p:nvSpPr>
          <p:cNvPr id="9" name="Footer Placeholder 2">
            <a:extLst>
              <a:ext uri="{FF2B5EF4-FFF2-40B4-BE49-F238E27FC236}">
                <a16:creationId xmlns:a16="http://schemas.microsoft.com/office/drawing/2014/main" id="{32F15E37-3C9C-F131-DFE9-269569AA93F8}"/>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13" name="Slide Number Placeholder 3">
            <a:extLst>
              <a:ext uri="{FF2B5EF4-FFF2-40B4-BE49-F238E27FC236}">
                <a16:creationId xmlns:a16="http://schemas.microsoft.com/office/drawing/2014/main" id="{C43986DB-D204-7BB1-E06F-D9C5F65779C7}"/>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2</a:t>
            </a:fld>
            <a:endParaRPr lang="en-IN" dirty="0"/>
          </a:p>
        </p:txBody>
      </p:sp>
      <p:sp>
        <p:nvSpPr>
          <p:cNvPr id="11" name="TextBox 10">
            <a:extLst>
              <a:ext uri="{FF2B5EF4-FFF2-40B4-BE49-F238E27FC236}">
                <a16:creationId xmlns:a16="http://schemas.microsoft.com/office/drawing/2014/main" id="{B452220F-E5B5-44C9-A42B-C796EA406BD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10/06/2025</a:t>
            </a:r>
          </a:p>
        </p:txBody>
      </p:sp>
    </p:spTree>
    <p:extLst>
      <p:ext uri="{BB962C8B-B14F-4D97-AF65-F5344CB8AC3E}">
        <p14:creationId xmlns:p14="http://schemas.microsoft.com/office/powerpoint/2010/main" val="1508619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E15F8-FBD0-4E18-6BDF-C3A66DE41C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E57603-9965-1EF9-F2A6-C2DF5E3F4412}"/>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OBJECTIVE</a:t>
            </a:r>
          </a:p>
        </p:txBody>
      </p:sp>
      <p:pic>
        <p:nvPicPr>
          <p:cNvPr id="7" name="Picture 6">
            <a:extLst>
              <a:ext uri="{FF2B5EF4-FFF2-40B4-BE49-F238E27FC236}">
                <a16:creationId xmlns:a16="http://schemas.microsoft.com/office/drawing/2014/main" id="{4A63F4F8-BDFF-5FBD-7EF9-384888096D93}"/>
              </a:ext>
            </a:extLst>
          </p:cNvPr>
          <p:cNvPicPr>
            <a:picLocks noChangeAspect="1"/>
          </p:cNvPicPr>
          <p:nvPr/>
        </p:nvPicPr>
        <p:blipFill>
          <a:blip r:embed="rId2"/>
          <a:stretch>
            <a:fillRect/>
          </a:stretch>
        </p:blipFill>
        <p:spPr>
          <a:xfrm>
            <a:off x="546939" y="512569"/>
            <a:ext cx="978762" cy="953928"/>
          </a:xfrm>
          <a:prstGeom prst="rect">
            <a:avLst/>
          </a:prstGeom>
        </p:spPr>
      </p:pic>
      <p:pic>
        <p:nvPicPr>
          <p:cNvPr id="8" name="Picture 7">
            <a:extLst>
              <a:ext uri="{FF2B5EF4-FFF2-40B4-BE49-F238E27FC236}">
                <a16:creationId xmlns:a16="http://schemas.microsoft.com/office/drawing/2014/main" id="{B757400C-9629-42E1-C79A-FBE23EEE7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8804" y="523181"/>
            <a:ext cx="835001" cy="1078748"/>
          </a:xfrm>
          <a:prstGeom prst="rect">
            <a:avLst/>
          </a:prstGeom>
        </p:spPr>
      </p:pic>
      <p:sp>
        <p:nvSpPr>
          <p:cNvPr id="3" name="Footer Placeholder 2">
            <a:extLst>
              <a:ext uri="{FF2B5EF4-FFF2-40B4-BE49-F238E27FC236}">
                <a16:creationId xmlns:a16="http://schemas.microsoft.com/office/drawing/2014/main" id="{6C40F6BA-9046-A10A-3354-1F6DC059ED6D}"/>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E2B87D7D-3285-31F5-A56F-BEC420AC184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3</a:t>
            </a:fld>
            <a:endParaRPr lang="en-IN" dirty="0"/>
          </a:p>
        </p:txBody>
      </p:sp>
      <p:sp>
        <p:nvSpPr>
          <p:cNvPr id="6" name="Rectangle 5">
            <a:extLst>
              <a:ext uri="{FF2B5EF4-FFF2-40B4-BE49-F238E27FC236}">
                <a16:creationId xmlns:a16="http://schemas.microsoft.com/office/drawing/2014/main" id="{FF7996FE-A069-4BBE-AF4C-4F111B7ABD4A}"/>
              </a:ext>
            </a:extLst>
          </p:cNvPr>
          <p:cNvSpPr/>
          <p:nvPr/>
        </p:nvSpPr>
        <p:spPr>
          <a:xfrm>
            <a:off x="1168923" y="2413338"/>
            <a:ext cx="9739881" cy="3231654"/>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dirty="0">
                <a:latin typeface="Arial Narrow" panose="020B0606020202030204" pitchFamily="34" charset="0"/>
                <a:cs typeface="Times New Roman" panose="02020603050405020304" pitchFamily="18" charset="0"/>
              </a:rPr>
              <a:t>To develop an intelligent compiler system integrated with AI-driven debugging capabilities that can automatically detect, analyze, and fix syntax and logical errors in source code. </a:t>
            </a:r>
          </a:p>
          <a:p>
            <a:pPr marL="342900" indent="-342900">
              <a:lnSpc>
                <a:spcPct val="150000"/>
              </a:lnSpc>
              <a:buFont typeface="Wingdings" panose="05000000000000000000" pitchFamily="2" charset="2"/>
              <a:buChar char="Ø"/>
            </a:pPr>
            <a:r>
              <a:rPr lang="en-US" sz="2400" dirty="0">
                <a:latin typeface="Arial Narrow" panose="020B0606020202030204" pitchFamily="34" charset="0"/>
                <a:cs typeface="Times New Roman" panose="02020603050405020304" pitchFamily="18" charset="0"/>
              </a:rPr>
              <a:t>This aims to enhance developer productivity and reduce debugging , suggest and implement real-time code corrections and optimizations.</a:t>
            </a:r>
            <a:endParaRPr lang="en-IN" sz="2400" dirty="0">
              <a:latin typeface="Arial Narrow" panose="020B0606020202030204" pitchFamily="34" charset="0"/>
              <a:cs typeface="Times New Roman" panose="02020603050405020304" pitchFamily="18" charset="0"/>
            </a:endParaRPr>
          </a:p>
          <a:p>
            <a:pPr marL="342900" indent="-342900">
              <a:buFont typeface="Wingdings" panose="05000000000000000000" pitchFamily="2" charset="2"/>
              <a:buChar char="Ø"/>
            </a:pPr>
            <a:endParaRPr lang="en-US" sz="2400" dirty="0">
              <a:latin typeface="Arial Narrow" panose="020B0606020202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A48ABED1-966D-4AEC-9831-68DF5B41C160}"/>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10/06/2025</a:t>
            </a:r>
          </a:p>
        </p:txBody>
      </p:sp>
    </p:spTree>
    <p:extLst>
      <p:ext uri="{BB962C8B-B14F-4D97-AF65-F5344CB8AC3E}">
        <p14:creationId xmlns:p14="http://schemas.microsoft.com/office/powerpoint/2010/main" val="207552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6B8C1-999B-4CCF-4F51-0447070723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9E96CF-62E8-3667-18F7-B203E129BFB8}"/>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LITERATURE SURVEY</a:t>
            </a:r>
          </a:p>
        </p:txBody>
      </p:sp>
      <p:pic>
        <p:nvPicPr>
          <p:cNvPr id="7" name="Picture 6">
            <a:extLst>
              <a:ext uri="{FF2B5EF4-FFF2-40B4-BE49-F238E27FC236}">
                <a16:creationId xmlns:a16="http://schemas.microsoft.com/office/drawing/2014/main" id="{5D660B60-F045-A041-B90A-3B8459A1E1C3}"/>
              </a:ext>
            </a:extLst>
          </p:cNvPr>
          <p:cNvPicPr>
            <a:picLocks noChangeAspect="1"/>
          </p:cNvPicPr>
          <p:nvPr/>
        </p:nvPicPr>
        <p:blipFill>
          <a:blip r:embed="rId2"/>
          <a:stretch>
            <a:fillRect/>
          </a:stretch>
        </p:blipFill>
        <p:spPr>
          <a:xfrm>
            <a:off x="382024" y="604931"/>
            <a:ext cx="978762" cy="953928"/>
          </a:xfrm>
          <a:prstGeom prst="rect">
            <a:avLst/>
          </a:prstGeom>
        </p:spPr>
      </p:pic>
      <p:pic>
        <p:nvPicPr>
          <p:cNvPr id="8" name="Picture 7">
            <a:extLst>
              <a:ext uri="{FF2B5EF4-FFF2-40B4-BE49-F238E27FC236}">
                <a16:creationId xmlns:a16="http://schemas.microsoft.com/office/drawing/2014/main" id="{48F0F0D6-2C6D-2D51-620E-6208FBB6A4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6470" y="542521"/>
            <a:ext cx="835001" cy="1078748"/>
          </a:xfrm>
          <a:prstGeom prst="rect">
            <a:avLst/>
          </a:prstGeom>
        </p:spPr>
      </p:pic>
      <p:graphicFrame>
        <p:nvGraphicFramePr>
          <p:cNvPr id="3" name="Table 2">
            <a:extLst>
              <a:ext uri="{FF2B5EF4-FFF2-40B4-BE49-F238E27FC236}">
                <a16:creationId xmlns:a16="http://schemas.microsoft.com/office/drawing/2014/main" id="{ED36F0F1-DEE8-E07C-5FF1-9208B1EA2412}"/>
              </a:ext>
            </a:extLst>
          </p:cNvPr>
          <p:cNvGraphicFramePr>
            <a:graphicFrameLocks noGrp="1"/>
          </p:cNvGraphicFramePr>
          <p:nvPr>
            <p:extLst>
              <p:ext uri="{D42A27DB-BD31-4B8C-83A1-F6EECF244321}">
                <p14:modId xmlns:p14="http://schemas.microsoft.com/office/powerpoint/2010/main" val="4229185431"/>
              </p:ext>
            </p:extLst>
          </p:nvPr>
        </p:nvGraphicFramePr>
        <p:xfrm>
          <a:off x="885865" y="2020173"/>
          <a:ext cx="10668826" cy="3715951"/>
        </p:xfrm>
        <a:graphic>
          <a:graphicData uri="http://schemas.openxmlformats.org/drawingml/2006/table">
            <a:tbl>
              <a:tblPr>
                <a:tableStyleId>{69CF1AB2-1976-4502-BF36-3FF5EA218861}</a:tableStyleId>
              </a:tblPr>
              <a:tblGrid>
                <a:gridCol w="1192317">
                  <a:extLst>
                    <a:ext uri="{9D8B030D-6E8A-4147-A177-3AD203B41FA5}">
                      <a16:colId xmlns:a16="http://schemas.microsoft.com/office/drawing/2014/main" val="2874843043"/>
                    </a:ext>
                  </a:extLst>
                </a:gridCol>
                <a:gridCol w="3834245">
                  <a:extLst>
                    <a:ext uri="{9D8B030D-6E8A-4147-A177-3AD203B41FA5}">
                      <a16:colId xmlns:a16="http://schemas.microsoft.com/office/drawing/2014/main" val="2512751112"/>
                    </a:ext>
                  </a:extLst>
                </a:gridCol>
                <a:gridCol w="1537855">
                  <a:extLst>
                    <a:ext uri="{9D8B030D-6E8A-4147-A177-3AD203B41FA5}">
                      <a16:colId xmlns:a16="http://schemas.microsoft.com/office/drawing/2014/main" val="3054159816"/>
                    </a:ext>
                  </a:extLst>
                </a:gridCol>
                <a:gridCol w="4104409">
                  <a:extLst>
                    <a:ext uri="{9D8B030D-6E8A-4147-A177-3AD203B41FA5}">
                      <a16:colId xmlns:a16="http://schemas.microsoft.com/office/drawing/2014/main" val="2258209217"/>
                    </a:ext>
                  </a:extLst>
                </a:gridCol>
              </a:tblGrid>
              <a:tr h="353815">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1581155362"/>
                  </a:ext>
                </a:extLst>
              </a:tr>
              <a:tr h="954402">
                <a:tc>
                  <a:txBody>
                    <a:bodyPr/>
                    <a:lstStyle/>
                    <a:p>
                      <a:pPr algn="ctr"/>
                      <a:r>
                        <a:rPr lang="en-IN" sz="2300" dirty="0">
                          <a:latin typeface="Arial Narrow" panose="020B0606020202030204" pitchFamily="34" charset="0"/>
                        </a:rPr>
                        <a:t>1</a:t>
                      </a:r>
                    </a:p>
                  </a:txBody>
                  <a:tcPr marL="29579" marR="29579" marT="14789" marB="14789" anchor="ctr"/>
                </a:tc>
                <a:tc>
                  <a:txBody>
                    <a:bodyPr/>
                    <a:lstStyle/>
                    <a:p>
                      <a:pPr algn="just"/>
                      <a:r>
                        <a:rPr lang="en-US" sz="2400" dirty="0">
                          <a:latin typeface="Arial Narrow" panose="020B0606020202030204" pitchFamily="34" charset="0"/>
                        </a:rPr>
                        <a:t>Break-It-Fix-It: Unsupervised Learning for Program Repair</a:t>
                      </a:r>
                      <a:endParaRPr lang="en-US" sz="2300" dirty="0">
                        <a:latin typeface="Arial Narrow" panose="020B0606020202030204" pitchFamily="34" charset="0"/>
                      </a:endParaRPr>
                    </a:p>
                  </a:txBody>
                  <a:tcPr marL="29579" marR="29579" marT="14789" marB="14789" anchor="ctr"/>
                </a:tc>
                <a:tc>
                  <a:txBody>
                    <a:bodyPr/>
                    <a:lstStyle/>
                    <a:p>
                      <a:pPr algn="ctr"/>
                      <a:r>
                        <a:rPr lang="en-IN" sz="2400" dirty="0">
                          <a:latin typeface="Arial Narrow" panose="020B0606020202030204" pitchFamily="34" charset="0"/>
                        </a:rPr>
                        <a:t>2021</a:t>
                      </a:r>
                      <a:endParaRPr lang="en-IN" sz="2300" dirty="0">
                        <a:latin typeface="Arial Narrow" panose="020B0606020202030204" pitchFamily="34" charset="0"/>
                      </a:endParaRPr>
                    </a:p>
                  </a:txBody>
                  <a:tcPr marL="29579" marR="29579" marT="14789" marB="14789" anchor="ctr"/>
                </a:tc>
                <a:tc>
                  <a:txBody>
                    <a:bodyPr/>
                    <a:lstStyle/>
                    <a:p>
                      <a:pPr algn="just"/>
                      <a:r>
                        <a:rPr lang="en-IN" sz="2400" dirty="0">
                          <a:latin typeface="Arial Narrow" panose="020B0606020202030204" pitchFamily="34" charset="0"/>
                        </a:rPr>
                        <a:t>Unsupervised bug fixing</a:t>
                      </a:r>
                      <a:endParaRPr lang="en-US" sz="2300" dirty="0">
                        <a:latin typeface="Arial Narrow" panose="020B0606020202030204" pitchFamily="34" charset="0"/>
                      </a:endParaRPr>
                    </a:p>
                  </a:txBody>
                  <a:tcPr marL="29579" marR="29579" marT="14789" marB="14789" anchor="ctr"/>
                </a:tc>
                <a:extLst>
                  <a:ext uri="{0D108BD9-81ED-4DB2-BD59-A6C34878D82A}">
                    <a16:rowId xmlns:a16="http://schemas.microsoft.com/office/drawing/2014/main" val="529073945"/>
                  </a:ext>
                </a:extLst>
              </a:tr>
              <a:tr h="1124218">
                <a:tc>
                  <a:txBody>
                    <a:bodyPr/>
                    <a:lstStyle/>
                    <a:p>
                      <a:pPr algn="ctr"/>
                      <a:r>
                        <a:rPr lang="en-IN" sz="2300" dirty="0">
                          <a:latin typeface="Arial Narrow" panose="020B0606020202030204" pitchFamily="34" charset="0"/>
                        </a:rPr>
                        <a:t>2</a:t>
                      </a:r>
                    </a:p>
                  </a:txBody>
                  <a:tcPr marL="29579" marR="29579" marT="14789" marB="14789" anchor="ctr"/>
                </a:tc>
                <a:tc>
                  <a:txBody>
                    <a:bodyPr/>
                    <a:lstStyle/>
                    <a:p>
                      <a:pPr algn="just"/>
                      <a:r>
                        <a:rPr lang="en-US" sz="2400" dirty="0" err="1">
                          <a:latin typeface="Arial Narrow" panose="020B0606020202030204" pitchFamily="34" charset="0"/>
                        </a:rPr>
                        <a:t>Getafix</a:t>
                      </a:r>
                      <a:r>
                        <a:rPr lang="en-US" sz="2400" dirty="0">
                          <a:latin typeface="Arial Narrow" panose="020B0606020202030204" pitchFamily="34" charset="0"/>
                        </a:rPr>
                        <a:t>: Learning to Fix Bugs Automatically</a:t>
                      </a:r>
                      <a:endParaRPr lang="en-US" sz="2300" dirty="0">
                        <a:latin typeface="Arial Narrow" panose="020B0606020202030204" pitchFamily="34" charset="0"/>
                      </a:endParaRPr>
                    </a:p>
                  </a:txBody>
                  <a:tcPr marL="29579" marR="29579" marT="14789" marB="14789" anchor="ctr"/>
                </a:tc>
                <a:tc>
                  <a:txBody>
                    <a:bodyPr/>
                    <a:lstStyle/>
                    <a:p>
                      <a:pPr algn="ctr"/>
                      <a:r>
                        <a:rPr lang="en-IN" sz="2400" dirty="0">
                          <a:latin typeface="Arial Narrow" panose="020B0606020202030204" pitchFamily="34" charset="0"/>
                        </a:rPr>
                        <a:t>2019</a:t>
                      </a:r>
                      <a:endParaRPr lang="en-IN" sz="2300" dirty="0">
                        <a:latin typeface="Arial Narrow" panose="020B0606020202030204" pitchFamily="34" charset="0"/>
                      </a:endParaRPr>
                    </a:p>
                  </a:txBody>
                  <a:tcPr marL="29579" marR="29579" marT="14789" marB="14789" anchor="ctr"/>
                </a:tc>
                <a:tc>
                  <a:txBody>
                    <a:bodyPr/>
                    <a:lstStyle/>
                    <a:p>
                      <a:pPr algn="just"/>
                      <a:r>
                        <a:rPr lang="en-IN" sz="2400" dirty="0">
                          <a:latin typeface="Arial Narrow" panose="020B0606020202030204" pitchFamily="34" charset="0"/>
                        </a:rPr>
                        <a:t>Learned fix suggestions</a:t>
                      </a:r>
                      <a:endParaRPr lang="en-US" sz="2300" dirty="0">
                        <a:latin typeface="Arial Narrow" panose="020B0606020202030204" pitchFamily="34" charset="0"/>
                      </a:endParaRPr>
                    </a:p>
                  </a:txBody>
                  <a:tcPr marL="29579" marR="29579" marT="14789" marB="14789" anchor="ctr"/>
                </a:tc>
                <a:extLst>
                  <a:ext uri="{0D108BD9-81ED-4DB2-BD59-A6C34878D82A}">
                    <a16:rowId xmlns:a16="http://schemas.microsoft.com/office/drawing/2014/main" val="4217045999"/>
                  </a:ext>
                </a:extLst>
              </a:tr>
              <a:tr h="1257233">
                <a:tc>
                  <a:txBody>
                    <a:bodyPr/>
                    <a:lstStyle/>
                    <a:p>
                      <a:pPr algn="ctr"/>
                      <a:r>
                        <a:rPr lang="en-IN" sz="2300" dirty="0">
                          <a:latin typeface="Arial Narrow" panose="020B0606020202030204" pitchFamily="34" charset="0"/>
                        </a:rPr>
                        <a:t>3</a:t>
                      </a:r>
                    </a:p>
                  </a:txBody>
                  <a:tcPr marL="29579" marR="29579" marT="14789" marB="14789" anchor="ctr"/>
                </a:tc>
                <a:tc>
                  <a:txBody>
                    <a:bodyPr/>
                    <a:lstStyle/>
                    <a:p>
                      <a:pPr algn="just"/>
                      <a:r>
                        <a:rPr lang="en-US" sz="2400" dirty="0" err="1">
                          <a:latin typeface="Arial Narrow" panose="020B0606020202030204" pitchFamily="34" charset="0"/>
                        </a:rPr>
                        <a:t>BatFix</a:t>
                      </a:r>
                      <a:r>
                        <a:rPr lang="en-US" sz="2400" dirty="0">
                          <a:latin typeface="Arial Narrow" panose="020B0606020202030204" pitchFamily="34" charset="0"/>
                        </a:rPr>
                        <a:t>: Repairing Language Model-Based </a:t>
                      </a:r>
                      <a:r>
                        <a:rPr lang="en-US" sz="2400" dirty="0" err="1">
                          <a:latin typeface="Arial Narrow" panose="020B0606020202030204" pitchFamily="34" charset="0"/>
                        </a:rPr>
                        <a:t>Transpilation</a:t>
                      </a:r>
                      <a:endParaRPr lang="en-US" sz="2300" dirty="0">
                        <a:latin typeface="Arial Narrow" panose="020B0606020202030204" pitchFamily="34" charset="0"/>
                      </a:endParaRPr>
                    </a:p>
                  </a:txBody>
                  <a:tcPr marL="29579" marR="29579" marT="14789" marB="14789" anchor="ctr"/>
                </a:tc>
                <a:tc>
                  <a:txBody>
                    <a:bodyPr/>
                    <a:lstStyle/>
                    <a:p>
                      <a:pPr algn="ctr"/>
                      <a:r>
                        <a:rPr lang="en-IN" sz="2400" dirty="0">
                          <a:latin typeface="Arial Narrow" panose="020B0606020202030204" pitchFamily="34" charset="0"/>
                        </a:rPr>
                        <a:t>2024</a:t>
                      </a:r>
                      <a:endParaRPr lang="en-IN" sz="2300" dirty="0">
                        <a:latin typeface="Arial Narrow" panose="020B0606020202030204" pitchFamily="34" charset="0"/>
                      </a:endParaRPr>
                    </a:p>
                  </a:txBody>
                  <a:tcPr marL="29579" marR="29579" marT="14789" marB="14789" anchor="ctr"/>
                </a:tc>
                <a:tc>
                  <a:txBody>
                    <a:bodyPr/>
                    <a:lstStyle/>
                    <a:p>
                      <a:pPr algn="just"/>
                      <a:r>
                        <a:rPr lang="en-IN" sz="2400" dirty="0" err="1">
                          <a:latin typeface="Arial Narrow" panose="020B0606020202030204" pitchFamily="34" charset="0"/>
                        </a:rPr>
                        <a:t>Transpilation</a:t>
                      </a:r>
                      <a:r>
                        <a:rPr lang="en-IN" sz="2400" dirty="0">
                          <a:latin typeface="Arial Narrow" panose="020B0606020202030204" pitchFamily="34" charset="0"/>
                        </a:rPr>
                        <a:t> bug repair</a:t>
                      </a:r>
                      <a:endParaRPr lang="en-US" sz="2300" dirty="0">
                        <a:latin typeface="Arial Narrow" panose="020B0606020202030204" pitchFamily="34" charset="0"/>
                      </a:endParaRPr>
                    </a:p>
                  </a:txBody>
                  <a:tcPr marL="29579" marR="29579" marT="14789" marB="14789" anchor="ctr"/>
                </a:tc>
                <a:extLst>
                  <a:ext uri="{0D108BD9-81ED-4DB2-BD59-A6C34878D82A}">
                    <a16:rowId xmlns:a16="http://schemas.microsoft.com/office/drawing/2014/main" val="4217576552"/>
                  </a:ext>
                </a:extLst>
              </a:tr>
            </a:tbl>
          </a:graphicData>
        </a:graphic>
      </p:graphicFrame>
      <p:sp>
        <p:nvSpPr>
          <p:cNvPr id="4" name="Footer Placeholder 2">
            <a:extLst>
              <a:ext uri="{FF2B5EF4-FFF2-40B4-BE49-F238E27FC236}">
                <a16:creationId xmlns:a16="http://schemas.microsoft.com/office/drawing/2014/main" id="{89EE0338-01C7-27BD-3C9E-7C514FAF167D}"/>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id="{EE43F62F-0C41-E63D-700E-28EDBA685FF4}"/>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4</a:t>
            </a:fld>
            <a:endParaRPr lang="en-IN" dirty="0"/>
          </a:p>
        </p:txBody>
      </p:sp>
      <p:sp>
        <p:nvSpPr>
          <p:cNvPr id="10" name="TextBox 9">
            <a:extLst>
              <a:ext uri="{FF2B5EF4-FFF2-40B4-BE49-F238E27FC236}">
                <a16:creationId xmlns:a16="http://schemas.microsoft.com/office/drawing/2014/main" id="{D119B6CA-90A9-4B1E-BC67-AC63E8516F4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10/06/2025</a:t>
            </a:r>
          </a:p>
        </p:txBody>
      </p:sp>
    </p:spTree>
    <p:extLst>
      <p:ext uri="{BB962C8B-B14F-4D97-AF65-F5344CB8AC3E}">
        <p14:creationId xmlns:p14="http://schemas.microsoft.com/office/powerpoint/2010/main" val="122213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F8910B5B-16F6-5D6F-51BA-03BF3A796DD5}"/>
              </a:ext>
            </a:extLst>
          </p:cNvPr>
          <p:cNvGraphicFramePr>
            <a:graphicFrameLocks noGrp="1"/>
          </p:cNvGraphicFramePr>
          <p:nvPr>
            <p:extLst>
              <p:ext uri="{D42A27DB-BD31-4B8C-83A1-F6EECF244321}">
                <p14:modId xmlns:p14="http://schemas.microsoft.com/office/powerpoint/2010/main" val="59480840"/>
              </p:ext>
            </p:extLst>
          </p:nvPr>
        </p:nvGraphicFramePr>
        <p:xfrm>
          <a:off x="1096962" y="1846262"/>
          <a:ext cx="10488900" cy="4305156"/>
        </p:xfrm>
        <a:graphic>
          <a:graphicData uri="http://schemas.openxmlformats.org/drawingml/2006/table">
            <a:tbl>
              <a:tblPr>
                <a:tableStyleId>{69CF1AB2-1976-4502-BF36-3FF5EA218861}</a:tableStyleId>
              </a:tblPr>
              <a:tblGrid>
                <a:gridCol w="835747">
                  <a:extLst>
                    <a:ext uri="{9D8B030D-6E8A-4147-A177-3AD203B41FA5}">
                      <a16:colId xmlns:a16="http://schemas.microsoft.com/office/drawing/2014/main" val="700721332"/>
                    </a:ext>
                  </a:extLst>
                </a:gridCol>
                <a:gridCol w="4408703">
                  <a:extLst>
                    <a:ext uri="{9D8B030D-6E8A-4147-A177-3AD203B41FA5}">
                      <a16:colId xmlns:a16="http://schemas.microsoft.com/office/drawing/2014/main" val="3361487560"/>
                    </a:ext>
                  </a:extLst>
                </a:gridCol>
                <a:gridCol w="1063244">
                  <a:extLst>
                    <a:ext uri="{9D8B030D-6E8A-4147-A177-3AD203B41FA5}">
                      <a16:colId xmlns:a16="http://schemas.microsoft.com/office/drawing/2014/main" val="2531566505"/>
                    </a:ext>
                  </a:extLst>
                </a:gridCol>
                <a:gridCol w="4181206">
                  <a:extLst>
                    <a:ext uri="{9D8B030D-6E8A-4147-A177-3AD203B41FA5}">
                      <a16:colId xmlns:a16="http://schemas.microsoft.com/office/drawing/2014/main" val="951006298"/>
                    </a:ext>
                  </a:extLst>
                </a:gridCol>
              </a:tblGrid>
              <a:tr h="491693">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3852083097"/>
                  </a:ext>
                </a:extLst>
              </a:tr>
              <a:tr h="1260706">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4</a:t>
                      </a:r>
                    </a:p>
                  </a:txBody>
                  <a:tcPr marL="29579" marR="29579" marT="14789" marB="14789" anchor="ctr"/>
                </a:tc>
                <a:tc>
                  <a:txBody>
                    <a:bodyPr/>
                    <a:lstStyle/>
                    <a:p>
                      <a:pPr marL="0" algn="just" defTabSz="914400" rtl="0" eaLnBrk="1" latinLnBrk="0" hangingPunct="1"/>
                      <a:r>
                        <a:rPr lang="en-US" sz="2400" dirty="0" err="1">
                          <a:latin typeface="Arial Narrow" panose="020B0606020202030204" pitchFamily="34" charset="0"/>
                        </a:rPr>
                        <a:t>TransRepair</a:t>
                      </a:r>
                      <a:r>
                        <a:rPr lang="en-US" sz="2400" dirty="0">
                          <a:latin typeface="Arial Narrow" panose="020B0606020202030204" pitchFamily="34" charset="0"/>
                        </a:rPr>
                        <a:t>: Context-Aware Program Repair for Compilation Errors</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IN" sz="2400" dirty="0">
                          <a:latin typeface="Arial Narrow" panose="020B0606020202030204" pitchFamily="34" charset="0"/>
                        </a:rPr>
                        <a:t>2022</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IN" sz="2400" dirty="0">
                          <a:latin typeface="Arial Narrow" panose="020B0606020202030204" pitchFamily="34" charset="0"/>
                        </a:rPr>
                        <a:t>Context-aware repair</a:t>
                      </a:r>
                      <a:endParaRPr lang="en-US" sz="2300" b="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837284280"/>
                  </a:ext>
                </a:extLst>
              </a:tr>
              <a:tr h="1260706">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5</a:t>
                      </a:r>
                    </a:p>
                  </a:txBody>
                  <a:tcPr marL="29579" marR="29579" marT="14789" marB="14789" anchor="ctr"/>
                </a:tc>
                <a:tc>
                  <a:txBody>
                    <a:bodyPr/>
                    <a:lstStyle/>
                    <a:p>
                      <a:pPr marL="0" algn="just" defTabSz="914400" rtl="0" eaLnBrk="1" latinLnBrk="0" hangingPunct="1"/>
                      <a:r>
                        <a:rPr lang="en-US" sz="2400" dirty="0" err="1">
                          <a:latin typeface="Arial Narrow" panose="020B0606020202030204" pitchFamily="34" charset="0"/>
                        </a:rPr>
                        <a:t>GenProg</a:t>
                      </a:r>
                      <a:r>
                        <a:rPr lang="en-US" sz="2400" dirty="0">
                          <a:latin typeface="Arial Narrow" panose="020B0606020202030204" pitchFamily="34" charset="0"/>
                        </a:rPr>
                        <a:t>: A Generic Method for Automatic Software Repair</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IN" sz="2400" dirty="0">
                          <a:latin typeface="Arial Narrow" panose="020B0606020202030204" pitchFamily="34" charset="0"/>
                        </a:rPr>
                        <a:t>2012</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IN" sz="2400" dirty="0">
                          <a:latin typeface="Arial Narrow" panose="020B0606020202030204" pitchFamily="34" charset="0"/>
                        </a:rPr>
                        <a:t>Evolutionary bug fixing</a:t>
                      </a:r>
                      <a:endParaRPr lang="en-US" sz="2300" b="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481305326"/>
                  </a:ext>
                </a:extLst>
              </a:tr>
              <a:tr h="1292051">
                <a:tc>
                  <a:txBody>
                    <a:bodyPr/>
                    <a:lstStyle/>
                    <a:p>
                      <a:pPr marL="0" algn="ctr" defTabSz="914400" rtl="0" eaLnBrk="1" latinLnBrk="0" hangingPunct="1"/>
                      <a:r>
                        <a:rPr lang="en-IN" sz="2300" b="0" kern="1200" dirty="0">
                          <a:solidFill>
                            <a:schemeClr val="dk1"/>
                          </a:solidFill>
                          <a:latin typeface="Arial Narrow" panose="020B0606020202030204" pitchFamily="34" charset="0"/>
                          <a:ea typeface="+mn-ea"/>
                          <a:cs typeface="+mn-cs"/>
                        </a:rPr>
                        <a:t>6</a:t>
                      </a:r>
                    </a:p>
                  </a:txBody>
                  <a:tcPr marL="29579" marR="29579" marT="14789" marB="14789" anchor="ctr"/>
                </a:tc>
                <a:tc>
                  <a:txBody>
                    <a:bodyPr/>
                    <a:lstStyle/>
                    <a:p>
                      <a:pPr marL="0" algn="just" defTabSz="914400" rtl="0" eaLnBrk="1" latinLnBrk="0" hangingPunct="1"/>
                      <a:r>
                        <a:rPr lang="en-US" sz="2400" dirty="0">
                          <a:latin typeface="Arial Narrow" panose="020B0606020202030204" pitchFamily="34" charset="0"/>
                        </a:rPr>
                        <a:t>Automatic Program Bug Fixing by Focusing on Finding the Shortest Sequence of Changes</a:t>
                      </a:r>
                      <a:endParaRPr lang="en-US"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IN" sz="2400" dirty="0">
                          <a:latin typeface="Arial Narrow" panose="020B0606020202030204" pitchFamily="34" charset="0"/>
                        </a:rPr>
                        <a:t>2024</a:t>
                      </a:r>
                      <a:endParaRPr lang="en-IN"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IN" sz="2400" dirty="0">
                          <a:latin typeface="Arial Narrow" panose="020B0606020202030204" pitchFamily="34" charset="0"/>
                        </a:rPr>
                        <a:t>Minimal edit sequence</a:t>
                      </a:r>
                      <a:endParaRPr lang="en-US" sz="2300" b="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2468528359"/>
                  </a:ext>
                </a:extLst>
              </a:tr>
            </a:tbl>
          </a:graphicData>
        </a:graphic>
      </p:graphicFrame>
      <p:sp>
        <p:nvSpPr>
          <p:cNvPr id="11" name="Title 1">
            <a:extLst>
              <a:ext uri="{FF2B5EF4-FFF2-40B4-BE49-F238E27FC236}">
                <a16:creationId xmlns:a16="http://schemas.microsoft.com/office/drawing/2014/main" id="{A71D6883-B9B7-0FA4-A2EC-4BA96013AD31}"/>
              </a:ext>
            </a:extLst>
          </p:cNvPr>
          <p:cNvSpPr>
            <a:spLocks noGrp="1"/>
          </p:cNvSpPr>
          <p:nvPr>
            <p:ph type="title"/>
          </p:nvPr>
        </p:nvSpPr>
        <p:spPr>
          <a:xfrm>
            <a:off x="1097280" y="286603"/>
            <a:ext cx="10058400" cy="1450757"/>
          </a:xfrm>
        </p:spPr>
        <p:txBody>
          <a:bodyPr anchor="ctr" anchorCtr="0">
            <a:normAutofit/>
          </a:bodyPr>
          <a:lstStyle/>
          <a:p>
            <a:pPr algn="ctr"/>
            <a:r>
              <a:rPr lang="en-IN" sz="4400" b="1" dirty="0">
                <a:latin typeface="Arial Narrow" panose="020B0606020202030204" pitchFamily="34" charset="0"/>
              </a:rPr>
              <a:t>LITERATURE SURVEY</a:t>
            </a:r>
          </a:p>
        </p:txBody>
      </p:sp>
      <p:pic>
        <p:nvPicPr>
          <p:cNvPr id="12" name="Picture 11">
            <a:extLst>
              <a:ext uri="{FF2B5EF4-FFF2-40B4-BE49-F238E27FC236}">
                <a16:creationId xmlns:a16="http://schemas.microsoft.com/office/drawing/2014/main" id="{0249FFEE-96FC-7473-77A0-8918B5C78E4E}"/>
              </a:ext>
            </a:extLst>
          </p:cNvPr>
          <p:cNvPicPr>
            <a:picLocks noChangeAspect="1"/>
          </p:cNvPicPr>
          <p:nvPr/>
        </p:nvPicPr>
        <p:blipFill>
          <a:blip r:embed="rId2"/>
          <a:stretch>
            <a:fillRect/>
          </a:stretch>
        </p:blipFill>
        <p:spPr>
          <a:xfrm>
            <a:off x="546939" y="460652"/>
            <a:ext cx="978762" cy="953928"/>
          </a:xfrm>
          <a:prstGeom prst="rect">
            <a:avLst/>
          </a:prstGeom>
        </p:spPr>
      </p:pic>
      <p:pic>
        <p:nvPicPr>
          <p:cNvPr id="13" name="Picture 12">
            <a:extLst>
              <a:ext uri="{FF2B5EF4-FFF2-40B4-BE49-F238E27FC236}">
                <a16:creationId xmlns:a16="http://schemas.microsoft.com/office/drawing/2014/main" id="{DFF64786-4E46-5DCA-B152-15292FE31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59147"/>
            <a:ext cx="835001" cy="1078748"/>
          </a:xfrm>
          <a:prstGeom prst="rect">
            <a:avLst/>
          </a:prstGeom>
        </p:spPr>
      </p:pic>
      <p:sp>
        <p:nvSpPr>
          <p:cNvPr id="2" name="Footer Placeholder 2">
            <a:extLst>
              <a:ext uri="{FF2B5EF4-FFF2-40B4-BE49-F238E27FC236}">
                <a16:creationId xmlns:a16="http://schemas.microsoft.com/office/drawing/2014/main" id="{4426874D-81B9-3CEF-090D-1B4C6A976000}"/>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3" name="Slide Number Placeholder 3">
            <a:extLst>
              <a:ext uri="{FF2B5EF4-FFF2-40B4-BE49-F238E27FC236}">
                <a16:creationId xmlns:a16="http://schemas.microsoft.com/office/drawing/2014/main" id="{A409511B-54C9-09DD-2197-32D0B163EA8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5</a:t>
            </a:fld>
            <a:endParaRPr lang="en-IN" dirty="0"/>
          </a:p>
        </p:txBody>
      </p:sp>
      <p:sp>
        <p:nvSpPr>
          <p:cNvPr id="9" name="TextBox 8">
            <a:extLst>
              <a:ext uri="{FF2B5EF4-FFF2-40B4-BE49-F238E27FC236}">
                <a16:creationId xmlns:a16="http://schemas.microsoft.com/office/drawing/2014/main" id="{E481A0B3-92A0-4BCB-A420-9197965F139A}"/>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10/06/2025</a:t>
            </a:r>
          </a:p>
        </p:txBody>
      </p:sp>
    </p:spTree>
    <p:extLst>
      <p:ext uri="{BB962C8B-B14F-4D97-AF65-F5344CB8AC3E}">
        <p14:creationId xmlns:p14="http://schemas.microsoft.com/office/powerpoint/2010/main" val="3040694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058FE7F-6B79-7079-69D9-C3F324B13081}"/>
              </a:ext>
            </a:extLst>
          </p:cNvPr>
          <p:cNvGraphicFramePr>
            <a:graphicFrameLocks noGrp="1"/>
          </p:cNvGraphicFramePr>
          <p:nvPr>
            <p:extLst>
              <p:ext uri="{D42A27DB-BD31-4B8C-83A1-F6EECF244321}">
                <p14:modId xmlns:p14="http://schemas.microsoft.com/office/powerpoint/2010/main" val="2608991104"/>
              </p:ext>
            </p:extLst>
          </p:nvPr>
        </p:nvGraphicFramePr>
        <p:xfrm>
          <a:off x="962571" y="1965454"/>
          <a:ext cx="10249912" cy="3890096"/>
        </p:xfrm>
        <a:graphic>
          <a:graphicData uri="http://schemas.openxmlformats.org/drawingml/2006/table">
            <a:tbl>
              <a:tblPr>
                <a:tableStyleId>{69CF1AB2-1976-4502-BF36-3FF5EA218861}</a:tableStyleId>
              </a:tblPr>
              <a:tblGrid>
                <a:gridCol w="927188">
                  <a:extLst>
                    <a:ext uri="{9D8B030D-6E8A-4147-A177-3AD203B41FA5}">
                      <a16:colId xmlns:a16="http://schemas.microsoft.com/office/drawing/2014/main" val="3935179958"/>
                    </a:ext>
                  </a:extLst>
                </a:gridCol>
                <a:gridCol w="3813457">
                  <a:extLst>
                    <a:ext uri="{9D8B030D-6E8A-4147-A177-3AD203B41FA5}">
                      <a16:colId xmlns:a16="http://schemas.microsoft.com/office/drawing/2014/main" val="2141184044"/>
                    </a:ext>
                  </a:extLst>
                </a:gridCol>
                <a:gridCol w="1545996">
                  <a:extLst>
                    <a:ext uri="{9D8B030D-6E8A-4147-A177-3AD203B41FA5}">
                      <a16:colId xmlns:a16="http://schemas.microsoft.com/office/drawing/2014/main" val="818863892"/>
                    </a:ext>
                  </a:extLst>
                </a:gridCol>
                <a:gridCol w="3963271">
                  <a:extLst>
                    <a:ext uri="{9D8B030D-6E8A-4147-A177-3AD203B41FA5}">
                      <a16:colId xmlns:a16="http://schemas.microsoft.com/office/drawing/2014/main" val="3634380579"/>
                    </a:ext>
                  </a:extLst>
                </a:gridCol>
              </a:tblGrid>
              <a:tr h="384525">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val="4110321516"/>
                  </a:ext>
                </a:extLst>
              </a:tr>
              <a:tr h="963212">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7</a:t>
                      </a:r>
                    </a:p>
                  </a:txBody>
                  <a:tcPr marL="29579" marR="29579" marT="14789" marB="14789" anchor="ctr"/>
                </a:tc>
                <a:tc>
                  <a:txBody>
                    <a:bodyPr/>
                    <a:lstStyle/>
                    <a:p>
                      <a:pPr marL="0" algn="l" defTabSz="914400" rtl="0" eaLnBrk="1" latinLnBrk="0" hangingPunct="1"/>
                      <a:r>
                        <a:rPr lang="en-US" sz="2400" dirty="0">
                          <a:latin typeface="Arial Narrow" panose="020B0606020202030204" pitchFamily="34" charset="0"/>
                        </a:rPr>
                        <a:t>Explainable Automated Debugging via Large Language Model–Driven Scientific Debugging</a:t>
                      </a:r>
                      <a:endParaRPr lang="en-IN"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IN" sz="2400" dirty="0">
                          <a:latin typeface="Arial Narrow" panose="020B0606020202030204" pitchFamily="34" charset="0"/>
                        </a:rPr>
                        <a:t>2024–2025</a:t>
                      </a:r>
                      <a:endParaRPr lang="en-IN"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IN" sz="2400" dirty="0" err="1">
                          <a:latin typeface="Arial Narrow" panose="020B0606020202030204" pitchFamily="34" charset="0"/>
                        </a:rPr>
                        <a:t>Explainable,LLM</a:t>
                      </a:r>
                      <a:r>
                        <a:rPr lang="en-IN" sz="2400" dirty="0">
                          <a:latin typeface="Arial Narrow" panose="020B0606020202030204" pitchFamily="34" charset="0"/>
                        </a:rPr>
                        <a:t>-driven, Interactive</a:t>
                      </a:r>
                      <a:endParaRPr lang="en-US" sz="230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3506190329"/>
                  </a:ext>
                </a:extLst>
              </a:tr>
              <a:tr h="999241">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8</a:t>
                      </a:r>
                    </a:p>
                  </a:txBody>
                  <a:tcPr marL="29579" marR="29579" marT="14789" marB="14789" anchor="ctr"/>
                </a:tc>
                <a:tc>
                  <a:txBody>
                    <a:bodyPr/>
                    <a:lstStyle/>
                    <a:p>
                      <a:pPr marL="0" algn="l" defTabSz="914400" rtl="0" eaLnBrk="1" latinLnBrk="0" hangingPunct="1"/>
                      <a:r>
                        <a:rPr lang="en-US" sz="2400" b="0" dirty="0">
                          <a:latin typeface="Arial Narrow" panose="020B0606020202030204" pitchFamily="34" charset="0"/>
                        </a:rPr>
                        <a:t>ROSE: An IDE-Based Interactive Repair Framework for Debugging </a:t>
                      </a:r>
                      <a:endParaRPr lang="en-US" sz="2300" b="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IN" sz="2400" dirty="0">
                          <a:latin typeface="Arial Narrow" panose="020B0606020202030204" pitchFamily="34" charset="0"/>
                        </a:rPr>
                        <a:t>2025</a:t>
                      </a:r>
                      <a:endParaRPr lang="en-IN"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en-IN" sz="2400" dirty="0">
                          <a:latin typeface="Arial Narrow" panose="020B0606020202030204" pitchFamily="34" charset="0"/>
                        </a:rPr>
                        <a:t>AI-powered, IDE-integrated semantic repair.</a:t>
                      </a:r>
                      <a:endParaRPr lang="en-US" sz="230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3867443997"/>
                  </a:ext>
                </a:extLst>
              </a:tr>
              <a:tr h="1013712">
                <a:tc>
                  <a:txBody>
                    <a:bodyPr/>
                    <a:lstStyle/>
                    <a:p>
                      <a:pPr marL="0" algn="ctr" defTabSz="914400" rtl="0" eaLnBrk="1" latinLnBrk="0" hangingPunct="1"/>
                      <a:r>
                        <a:rPr lang="en-IN" sz="2300" kern="1200" dirty="0">
                          <a:solidFill>
                            <a:schemeClr val="dk1"/>
                          </a:solidFill>
                          <a:latin typeface="Arial Narrow" panose="020B0606020202030204" pitchFamily="34" charset="0"/>
                          <a:ea typeface="+mn-ea"/>
                          <a:cs typeface="+mn-cs"/>
                        </a:rPr>
                        <a:t>9</a:t>
                      </a:r>
                    </a:p>
                  </a:txBody>
                  <a:tcPr marL="29579" marR="29579" marT="14789" marB="14789" anchor="ctr"/>
                </a:tc>
                <a:tc>
                  <a:txBody>
                    <a:bodyPr/>
                    <a:lstStyle/>
                    <a:p>
                      <a:pPr marL="0" algn="just" defTabSz="914400" rtl="0" eaLnBrk="1" latinLnBrk="0" hangingPunct="1"/>
                      <a:r>
                        <a:rPr lang="en-US" sz="2400" dirty="0" err="1">
                          <a:latin typeface="Arial Narrow" panose="020B0606020202030204" pitchFamily="34" charset="0"/>
                        </a:rPr>
                        <a:t>CodeBERT</a:t>
                      </a:r>
                      <a:r>
                        <a:rPr lang="en-US" sz="2400" dirty="0">
                          <a:latin typeface="Arial Narrow" panose="020B0606020202030204" pitchFamily="34" charset="0"/>
                        </a:rPr>
                        <a:t> for Automated Program Repair of Java Bug</a:t>
                      </a:r>
                      <a:endParaRPr lang="en-US"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ctr" defTabSz="914400" rtl="0" eaLnBrk="1" latinLnBrk="0" hangingPunct="1"/>
                      <a:r>
                        <a:rPr lang="en-IN" sz="2400" dirty="0">
                          <a:latin typeface="Arial Narrow" panose="020B0606020202030204" pitchFamily="34" charset="0"/>
                        </a:rPr>
                        <a:t>2021</a:t>
                      </a:r>
                      <a:endParaRPr lang="en-IN" sz="2300" kern="1200" dirty="0">
                        <a:solidFill>
                          <a:schemeClr val="dk1"/>
                        </a:solidFill>
                        <a:latin typeface="Arial Narrow" panose="020B0606020202030204" pitchFamily="34" charset="0"/>
                        <a:ea typeface="+mn-ea"/>
                        <a:cs typeface="+mn-cs"/>
                      </a:endParaRPr>
                    </a:p>
                  </a:txBody>
                  <a:tcPr marL="29579" marR="29579" marT="14789" marB="14789" anchor="ctr"/>
                </a:tc>
                <a:tc>
                  <a:txBody>
                    <a:bodyPr/>
                    <a:lstStyle/>
                    <a:p>
                      <a:pPr marL="0" algn="just" defTabSz="914400" rtl="0" eaLnBrk="1" latinLnBrk="0" hangingPunct="1"/>
                      <a:r>
                        <a:rPr lang="sv-SE" sz="2400" dirty="0">
                          <a:latin typeface="Arial Narrow" panose="020B0606020202030204" pitchFamily="34" charset="0"/>
                        </a:rPr>
                        <a:t>Transformer-based, precise Java bug fixer</a:t>
                      </a:r>
                      <a:endParaRPr lang="en-US" sz="2300" kern="1200" dirty="0">
                        <a:solidFill>
                          <a:schemeClr val="dk1"/>
                        </a:solidFill>
                        <a:latin typeface="Arial Narrow" panose="020B0606020202030204" pitchFamily="34" charset="0"/>
                        <a:ea typeface="+mn-ea"/>
                        <a:cs typeface="+mn-cs"/>
                      </a:endParaRPr>
                    </a:p>
                  </a:txBody>
                  <a:tcPr marL="29579" marR="29579" marT="14789" marB="14789" anchor="ctr"/>
                </a:tc>
                <a:extLst>
                  <a:ext uri="{0D108BD9-81ED-4DB2-BD59-A6C34878D82A}">
                    <a16:rowId xmlns:a16="http://schemas.microsoft.com/office/drawing/2014/main" val="549897793"/>
                  </a:ext>
                </a:extLst>
              </a:tr>
            </a:tbl>
          </a:graphicData>
        </a:graphic>
      </p:graphicFrame>
      <p:pic>
        <p:nvPicPr>
          <p:cNvPr id="8" name="Picture 7">
            <a:extLst>
              <a:ext uri="{FF2B5EF4-FFF2-40B4-BE49-F238E27FC236}">
                <a16:creationId xmlns:a16="http://schemas.microsoft.com/office/drawing/2014/main" id="{C0D953ED-CD88-663F-526C-C16700D17E74}"/>
              </a:ext>
            </a:extLst>
          </p:cNvPr>
          <p:cNvPicPr>
            <a:picLocks noChangeAspect="1"/>
          </p:cNvPicPr>
          <p:nvPr/>
        </p:nvPicPr>
        <p:blipFill>
          <a:blip r:embed="rId2"/>
          <a:stretch>
            <a:fillRect/>
          </a:stretch>
        </p:blipFill>
        <p:spPr>
          <a:xfrm>
            <a:off x="493976" y="514697"/>
            <a:ext cx="978762" cy="953928"/>
          </a:xfrm>
          <a:prstGeom prst="rect">
            <a:avLst/>
          </a:prstGeom>
        </p:spPr>
      </p:pic>
      <p:sp>
        <p:nvSpPr>
          <p:cNvPr id="9" name="Title 1">
            <a:extLst>
              <a:ext uri="{FF2B5EF4-FFF2-40B4-BE49-F238E27FC236}">
                <a16:creationId xmlns:a16="http://schemas.microsoft.com/office/drawing/2014/main" id="{1B1E3939-BAA9-5F31-0450-8B2D9CD9D6B1}"/>
              </a:ext>
            </a:extLst>
          </p:cNvPr>
          <p:cNvSpPr>
            <a:spLocks noGrp="1"/>
          </p:cNvSpPr>
          <p:nvPr>
            <p:ph type="title"/>
          </p:nvPr>
        </p:nvSpPr>
        <p:spPr>
          <a:xfrm>
            <a:off x="1097280" y="286603"/>
            <a:ext cx="10058400" cy="1450757"/>
          </a:xfrm>
        </p:spPr>
        <p:txBody>
          <a:bodyPr anchor="ctr" anchorCtr="0">
            <a:normAutofit/>
          </a:bodyPr>
          <a:lstStyle/>
          <a:p>
            <a:pPr algn="ctr"/>
            <a:r>
              <a:rPr lang="en-IN" sz="4400" b="1" dirty="0">
                <a:latin typeface="Arial Narrow" panose="020B0606020202030204" pitchFamily="34" charset="0"/>
              </a:rPr>
              <a:t>LITERATURE SURVEY</a:t>
            </a:r>
          </a:p>
        </p:txBody>
      </p:sp>
      <p:pic>
        <p:nvPicPr>
          <p:cNvPr id="10" name="Picture 9">
            <a:extLst>
              <a:ext uri="{FF2B5EF4-FFF2-40B4-BE49-F238E27FC236}">
                <a16:creationId xmlns:a16="http://schemas.microsoft.com/office/drawing/2014/main" id="{EA189451-077F-9D6F-5EA0-223AD683A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72607"/>
            <a:ext cx="835001" cy="1078748"/>
          </a:xfrm>
          <a:prstGeom prst="rect">
            <a:avLst/>
          </a:prstGeom>
        </p:spPr>
      </p:pic>
      <p:sp>
        <p:nvSpPr>
          <p:cNvPr id="2" name="Footer Placeholder 2">
            <a:extLst>
              <a:ext uri="{FF2B5EF4-FFF2-40B4-BE49-F238E27FC236}">
                <a16:creationId xmlns:a16="http://schemas.microsoft.com/office/drawing/2014/main" id="{5E411798-A77D-A7DF-0644-4931B620B417}"/>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3" name="Slide Number Placeholder 3">
            <a:extLst>
              <a:ext uri="{FF2B5EF4-FFF2-40B4-BE49-F238E27FC236}">
                <a16:creationId xmlns:a16="http://schemas.microsoft.com/office/drawing/2014/main" id="{F5B8635D-846A-E221-FF4A-6952E36D0180}"/>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6</a:t>
            </a:fld>
            <a:endParaRPr lang="en-IN" dirty="0"/>
          </a:p>
        </p:txBody>
      </p:sp>
      <p:sp>
        <p:nvSpPr>
          <p:cNvPr id="11" name="TextBox 10">
            <a:extLst>
              <a:ext uri="{FF2B5EF4-FFF2-40B4-BE49-F238E27FC236}">
                <a16:creationId xmlns:a16="http://schemas.microsoft.com/office/drawing/2014/main" id="{4E8F9FB7-487A-4C01-A4CF-69A26AF066BD}"/>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10/06/2025</a:t>
            </a:r>
          </a:p>
        </p:txBody>
      </p:sp>
    </p:spTree>
    <p:extLst>
      <p:ext uri="{BB962C8B-B14F-4D97-AF65-F5344CB8AC3E}">
        <p14:creationId xmlns:p14="http://schemas.microsoft.com/office/powerpoint/2010/main" val="204034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EA5E8-8902-E721-595C-698346B901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DED365-22F1-2CED-4673-4D0599875700}"/>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EXISTING SYSTEM</a:t>
            </a:r>
          </a:p>
        </p:txBody>
      </p:sp>
      <p:pic>
        <p:nvPicPr>
          <p:cNvPr id="7" name="Picture 6">
            <a:extLst>
              <a:ext uri="{FF2B5EF4-FFF2-40B4-BE49-F238E27FC236}">
                <a16:creationId xmlns:a16="http://schemas.microsoft.com/office/drawing/2014/main" id="{3737EBEA-BB3F-C98C-7129-B5AF843E4042}"/>
              </a:ext>
            </a:extLst>
          </p:cNvPr>
          <p:cNvPicPr>
            <a:picLocks noChangeAspect="1"/>
          </p:cNvPicPr>
          <p:nvPr/>
        </p:nvPicPr>
        <p:blipFill>
          <a:blip r:embed="rId2"/>
          <a:stretch>
            <a:fillRect/>
          </a:stretch>
        </p:blipFill>
        <p:spPr>
          <a:xfrm>
            <a:off x="546939" y="495681"/>
            <a:ext cx="978762" cy="953928"/>
          </a:xfrm>
          <a:prstGeom prst="rect">
            <a:avLst/>
          </a:prstGeom>
        </p:spPr>
      </p:pic>
      <p:pic>
        <p:nvPicPr>
          <p:cNvPr id="8" name="Picture 7">
            <a:extLst>
              <a:ext uri="{FF2B5EF4-FFF2-40B4-BE49-F238E27FC236}">
                <a16:creationId xmlns:a16="http://schemas.microsoft.com/office/drawing/2014/main" id="{AE1BA251-FD80-BCAA-A4D1-26223AA8B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7219" y="433271"/>
            <a:ext cx="835001" cy="1078748"/>
          </a:xfrm>
          <a:prstGeom prst="rect">
            <a:avLst/>
          </a:prstGeom>
        </p:spPr>
      </p:pic>
      <p:sp>
        <p:nvSpPr>
          <p:cNvPr id="3" name="Footer Placeholder 2">
            <a:extLst>
              <a:ext uri="{FF2B5EF4-FFF2-40B4-BE49-F238E27FC236}">
                <a16:creationId xmlns:a16="http://schemas.microsoft.com/office/drawing/2014/main" id="{FFE4CDA1-D632-A133-533A-2F9C2C83A0E4}"/>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1755E3D3-93A3-9ED8-F9D2-25782DC3FC6E}"/>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7</a:t>
            </a:fld>
            <a:endParaRPr lang="en-IN" dirty="0"/>
          </a:p>
        </p:txBody>
      </p:sp>
      <p:pic>
        <p:nvPicPr>
          <p:cNvPr id="1026" name="Picture 2" descr="10 Best online Python Compilers in 2022 - Tutorial">
            <a:extLst>
              <a:ext uri="{FF2B5EF4-FFF2-40B4-BE49-F238E27FC236}">
                <a16:creationId xmlns:a16="http://schemas.microsoft.com/office/drawing/2014/main" id="{9B7BC79A-AA41-4130-80AD-37207A94BC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3408" b="34946"/>
          <a:stretch/>
        </p:blipFill>
        <p:spPr bwMode="auto">
          <a:xfrm>
            <a:off x="716437" y="2068234"/>
            <a:ext cx="2524096" cy="1551659"/>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Right 14">
            <a:extLst>
              <a:ext uri="{FF2B5EF4-FFF2-40B4-BE49-F238E27FC236}">
                <a16:creationId xmlns:a16="http://schemas.microsoft.com/office/drawing/2014/main" id="{018A269D-6C3A-427B-AF58-AF676E0A8464}"/>
              </a:ext>
            </a:extLst>
          </p:cNvPr>
          <p:cNvSpPr/>
          <p:nvPr/>
        </p:nvSpPr>
        <p:spPr>
          <a:xfrm>
            <a:off x="3686185" y="2584826"/>
            <a:ext cx="772998" cy="518474"/>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2" descr="Prime Number Program in C - Computer Notes">
            <a:extLst>
              <a:ext uri="{FF2B5EF4-FFF2-40B4-BE49-F238E27FC236}">
                <a16:creationId xmlns:a16="http://schemas.microsoft.com/office/drawing/2014/main" id="{0D53CAC7-3C5B-438E-BE7B-D697464C73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6185" y="2024865"/>
            <a:ext cx="2628900" cy="1551658"/>
          </a:xfrm>
          <a:prstGeom prst="rect">
            <a:avLst/>
          </a:prstGeom>
          <a:noFill/>
          <a:extLst>
            <a:ext uri="{909E8E84-426E-40DD-AFC4-6F175D3DCCD1}">
              <a14:hiddenFill xmlns:a14="http://schemas.microsoft.com/office/drawing/2010/main">
                <a:solidFill>
                  <a:srgbClr val="FFFFFF"/>
                </a:solidFill>
              </a14:hiddenFill>
            </a:ext>
          </a:extLst>
        </p:spPr>
      </p:pic>
      <p:sp>
        <p:nvSpPr>
          <p:cNvPr id="19" name="Arrow: Right 18">
            <a:extLst>
              <a:ext uri="{FF2B5EF4-FFF2-40B4-BE49-F238E27FC236}">
                <a16:creationId xmlns:a16="http://schemas.microsoft.com/office/drawing/2014/main" id="{E28A68DA-8EA0-49C4-A222-2631B116A099}"/>
              </a:ext>
            </a:extLst>
          </p:cNvPr>
          <p:cNvSpPr/>
          <p:nvPr/>
        </p:nvSpPr>
        <p:spPr>
          <a:xfrm>
            <a:off x="7807270" y="2541457"/>
            <a:ext cx="772998" cy="518474"/>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utoShape 8" descr="Prime Number program in C using sqrt (square root ) Function - SillyCodes">
            <a:extLst>
              <a:ext uri="{FF2B5EF4-FFF2-40B4-BE49-F238E27FC236}">
                <a16:creationId xmlns:a16="http://schemas.microsoft.com/office/drawing/2014/main" id="{309FAD1D-02DC-4567-8542-84E85E49209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TextBox 21">
            <a:extLst>
              <a:ext uri="{FF2B5EF4-FFF2-40B4-BE49-F238E27FC236}">
                <a16:creationId xmlns:a16="http://schemas.microsoft.com/office/drawing/2014/main" id="{F43F0961-F63E-4968-86C2-9DCBA80ADBA4}"/>
              </a:ext>
            </a:extLst>
          </p:cNvPr>
          <p:cNvSpPr txBox="1"/>
          <p:nvPr/>
        </p:nvSpPr>
        <p:spPr>
          <a:xfrm>
            <a:off x="1066617" y="3854491"/>
            <a:ext cx="1978703" cy="400110"/>
          </a:xfrm>
          <a:prstGeom prst="rect">
            <a:avLst/>
          </a:prstGeom>
          <a:noFill/>
        </p:spPr>
        <p:txBody>
          <a:bodyPr wrap="square" rtlCol="0">
            <a:spAutoFit/>
          </a:bodyPr>
          <a:lstStyle/>
          <a:p>
            <a:r>
              <a:rPr lang="en-US" sz="2000" dirty="0">
                <a:latin typeface="Arial Narrow" panose="020B0606020202030204" pitchFamily="34" charset="0"/>
              </a:rPr>
              <a:t>Open a compiler</a:t>
            </a:r>
            <a:endParaRPr lang="en-IN" sz="2000" dirty="0">
              <a:latin typeface="Arial Narrow" panose="020B0606020202030204" pitchFamily="34" charset="0"/>
            </a:endParaRPr>
          </a:p>
        </p:txBody>
      </p:sp>
      <p:cxnSp>
        <p:nvCxnSpPr>
          <p:cNvPr id="24" name="Connector: Elbow 23">
            <a:extLst>
              <a:ext uri="{FF2B5EF4-FFF2-40B4-BE49-F238E27FC236}">
                <a16:creationId xmlns:a16="http://schemas.microsoft.com/office/drawing/2014/main" id="{6709D983-FA9B-4FD6-B3D9-7EB360FB79F0}"/>
              </a:ext>
            </a:extLst>
          </p:cNvPr>
          <p:cNvCxnSpPr/>
          <p:nvPr/>
        </p:nvCxnSpPr>
        <p:spPr>
          <a:xfrm rot="16200000" flipH="1">
            <a:off x="5941988" y="3123374"/>
            <a:ext cx="64498" cy="61274"/>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D9A5286-CFFF-46BD-B2EC-B8589B3F3716}"/>
              </a:ext>
            </a:extLst>
          </p:cNvPr>
          <p:cNvSpPr txBox="1"/>
          <p:nvPr/>
        </p:nvSpPr>
        <p:spPr>
          <a:xfrm>
            <a:off x="5061781" y="3850679"/>
            <a:ext cx="2449015" cy="400110"/>
          </a:xfrm>
          <a:prstGeom prst="rect">
            <a:avLst/>
          </a:prstGeom>
          <a:noFill/>
        </p:spPr>
        <p:txBody>
          <a:bodyPr wrap="square" rtlCol="0">
            <a:spAutoFit/>
          </a:bodyPr>
          <a:lstStyle/>
          <a:p>
            <a:r>
              <a:rPr lang="en-US" sz="2000" dirty="0">
                <a:latin typeface="Arial Narrow" panose="020B0606020202030204" pitchFamily="34" charset="0"/>
              </a:rPr>
              <a:t>Type your program</a:t>
            </a:r>
            <a:endParaRPr lang="en-IN" sz="2000" dirty="0">
              <a:latin typeface="Arial Narrow" panose="020B0606020202030204" pitchFamily="34" charset="0"/>
            </a:endParaRPr>
          </a:p>
        </p:txBody>
      </p:sp>
      <p:pic>
        <p:nvPicPr>
          <p:cNvPr id="29" name="Picture 28">
            <a:extLst>
              <a:ext uri="{FF2B5EF4-FFF2-40B4-BE49-F238E27FC236}">
                <a16:creationId xmlns:a16="http://schemas.microsoft.com/office/drawing/2014/main" id="{D7E50E16-6D18-4D18-9115-77575DED0353}"/>
              </a:ext>
            </a:extLst>
          </p:cNvPr>
          <p:cNvPicPr>
            <a:picLocks noChangeAspect="1"/>
          </p:cNvPicPr>
          <p:nvPr/>
        </p:nvPicPr>
        <p:blipFill>
          <a:blip r:embed="rId6"/>
          <a:stretch>
            <a:fillRect/>
          </a:stretch>
        </p:blipFill>
        <p:spPr>
          <a:xfrm>
            <a:off x="8905893" y="2018190"/>
            <a:ext cx="2704065" cy="1551659"/>
          </a:xfrm>
          <a:prstGeom prst="rect">
            <a:avLst/>
          </a:prstGeom>
        </p:spPr>
      </p:pic>
      <p:sp>
        <p:nvSpPr>
          <p:cNvPr id="31" name="TextBox 30">
            <a:extLst>
              <a:ext uri="{FF2B5EF4-FFF2-40B4-BE49-F238E27FC236}">
                <a16:creationId xmlns:a16="http://schemas.microsoft.com/office/drawing/2014/main" id="{82D2510A-6B1C-4A7B-B810-2C66958B1B47}"/>
              </a:ext>
            </a:extLst>
          </p:cNvPr>
          <p:cNvSpPr txBox="1"/>
          <p:nvPr/>
        </p:nvSpPr>
        <p:spPr>
          <a:xfrm>
            <a:off x="8905893" y="3736518"/>
            <a:ext cx="3085002" cy="400110"/>
          </a:xfrm>
          <a:prstGeom prst="rect">
            <a:avLst/>
          </a:prstGeom>
          <a:noFill/>
        </p:spPr>
        <p:txBody>
          <a:bodyPr wrap="square" rtlCol="0">
            <a:spAutoFit/>
          </a:bodyPr>
          <a:lstStyle/>
          <a:p>
            <a:r>
              <a:rPr lang="en-US" sz="2000" dirty="0">
                <a:latin typeface="Arial Narrow" panose="020B0606020202030204" pitchFamily="34" charset="0"/>
              </a:rPr>
              <a:t>Output is executed in compiler</a:t>
            </a:r>
            <a:endParaRPr lang="en-IN" sz="2000" dirty="0">
              <a:latin typeface="Arial Narrow" panose="020B0606020202030204" pitchFamily="34" charset="0"/>
            </a:endParaRPr>
          </a:p>
        </p:txBody>
      </p:sp>
      <p:sp>
        <p:nvSpPr>
          <p:cNvPr id="35" name="Arrow: Right 34">
            <a:extLst>
              <a:ext uri="{FF2B5EF4-FFF2-40B4-BE49-F238E27FC236}">
                <a16:creationId xmlns:a16="http://schemas.microsoft.com/office/drawing/2014/main" id="{8B7E8DCF-4F15-4070-B643-016492A41550}"/>
              </a:ext>
            </a:extLst>
          </p:cNvPr>
          <p:cNvSpPr/>
          <p:nvPr/>
        </p:nvSpPr>
        <p:spPr>
          <a:xfrm rot="2327041">
            <a:off x="7389505" y="4255257"/>
            <a:ext cx="835529" cy="518474"/>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7" name="Picture 36">
            <a:extLst>
              <a:ext uri="{FF2B5EF4-FFF2-40B4-BE49-F238E27FC236}">
                <a16:creationId xmlns:a16="http://schemas.microsoft.com/office/drawing/2014/main" id="{17F8AF75-E02E-45D7-BC2B-913DFCA4A193}"/>
              </a:ext>
            </a:extLst>
          </p:cNvPr>
          <p:cNvPicPr>
            <a:picLocks noChangeAspect="1"/>
          </p:cNvPicPr>
          <p:nvPr/>
        </p:nvPicPr>
        <p:blipFill rotWithShape="1">
          <a:blip r:embed="rId7">
            <a:extLst>
              <a:ext uri="{28A0092B-C50C-407E-A947-70E740481C1C}">
                <a14:useLocalDpi xmlns:a14="http://schemas.microsoft.com/office/drawing/2010/main" val="0"/>
              </a:ext>
            </a:extLst>
          </a:blip>
          <a:srcRect l="45850" t="22152" r="11547" b="26003"/>
          <a:stretch/>
        </p:blipFill>
        <p:spPr>
          <a:xfrm>
            <a:off x="8658733" y="4651286"/>
            <a:ext cx="2500558" cy="1551659"/>
          </a:xfrm>
          <a:prstGeom prst="rect">
            <a:avLst/>
          </a:prstGeom>
        </p:spPr>
      </p:pic>
      <p:sp>
        <p:nvSpPr>
          <p:cNvPr id="38" name="TextBox 37">
            <a:extLst>
              <a:ext uri="{FF2B5EF4-FFF2-40B4-BE49-F238E27FC236}">
                <a16:creationId xmlns:a16="http://schemas.microsoft.com/office/drawing/2014/main" id="{8D0981AC-13D5-4AF6-863B-BC4B6E11D242}"/>
              </a:ext>
            </a:extLst>
          </p:cNvPr>
          <p:cNvSpPr txBox="1"/>
          <p:nvPr/>
        </p:nvSpPr>
        <p:spPr>
          <a:xfrm>
            <a:off x="6628377" y="5268927"/>
            <a:ext cx="2277516" cy="400110"/>
          </a:xfrm>
          <a:prstGeom prst="rect">
            <a:avLst/>
          </a:prstGeom>
          <a:noFill/>
        </p:spPr>
        <p:txBody>
          <a:bodyPr wrap="square" rtlCol="0">
            <a:spAutoFit/>
          </a:bodyPr>
          <a:lstStyle/>
          <a:p>
            <a:r>
              <a:rPr lang="en-US" sz="2000" dirty="0">
                <a:latin typeface="Arial Narrow" panose="020B0606020202030204" pitchFamily="34" charset="0"/>
              </a:rPr>
              <a:t>If error occurred</a:t>
            </a:r>
            <a:endParaRPr lang="en-IN" sz="2000" dirty="0">
              <a:latin typeface="Arial Narrow" panose="020B0606020202030204" pitchFamily="34" charset="0"/>
            </a:endParaRPr>
          </a:p>
        </p:txBody>
      </p:sp>
      <p:sp>
        <p:nvSpPr>
          <p:cNvPr id="42" name="TextBox 41">
            <a:extLst>
              <a:ext uri="{FF2B5EF4-FFF2-40B4-BE49-F238E27FC236}">
                <a16:creationId xmlns:a16="http://schemas.microsoft.com/office/drawing/2014/main" id="{E9DEE001-F0D0-4B22-873F-05D484BFEFE5}"/>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10/06/2025</a:t>
            </a:r>
          </a:p>
        </p:txBody>
      </p:sp>
    </p:spTree>
    <p:extLst>
      <p:ext uri="{BB962C8B-B14F-4D97-AF65-F5344CB8AC3E}">
        <p14:creationId xmlns:p14="http://schemas.microsoft.com/office/powerpoint/2010/main" val="64617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B132E-50EF-3EA4-66A3-46990F3334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6FC13-5D60-DE1F-837A-B57A3BEBECA2}"/>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PROPOSED SYSTEM </a:t>
            </a:r>
          </a:p>
        </p:txBody>
      </p:sp>
      <p:pic>
        <p:nvPicPr>
          <p:cNvPr id="7" name="Picture 6">
            <a:extLst>
              <a:ext uri="{FF2B5EF4-FFF2-40B4-BE49-F238E27FC236}">
                <a16:creationId xmlns:a16="http://schemas.microsoft.com/office/drawing/2014/main" id="{1A62A2ED-2AEE-2461-0B53-56E567481BFE}"/>
              </a:ext>
            </a:extLst>
          </p:cNvPr>
          <p:cNvPicPr>
            <a:picLocks noChangeAspect="1"/>
          </p:cNvPicPr>
          <p:nvPr/>
        </p:nvPicPr>
        <p:blipFill>
          <a:blip r:embed="rId2"/>
          <a:stretch>
            <a:fillRect/>
          </a:stretch>
        </p:blipFill>
        <p:spPr>
          <a:xfrm>
            <a:off x="546939" y="530910"/>
            <a:ext cx="978762" cy="953928"/>
          </a:xfrm>
          <a:prstGeom prst="rect">
            <a:avLst/>
          </a:prstGeom>
        </p:spPr>
      </p:pic>
      <p:pic>
        <p:nvPicPr>
          <p:cNvPr id="8" name="Picture 7">
            <a:extLst>
              <a:ext uri="{FF2B5EF4-FFF2-40B4-BE49-F238E27FC236}">
                <a16:creationId xmlns:a16="http://schemas.microsoft.com/office/drawing/2014/main" id="{2663862F-06DD-65E3-B644-F95B6EAC5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sp>
        <p:nvSpPr>
          <p:cNvPr id="9" name="Rectangle 1">
            <a:extLst>
              <a:ext uri="{FF2B5EF4-FFF2-40B4-BE49-F238E27FC236}">
                <a16:creationId xmlns:a16="http://schemas.microsoft.com/office/drawing/2014/main" id="{DBAE8C1B-89D6-17AE-53B3-14221EE8B473}"/>
              </a:ext>
            </a:extLst>
          </p:cNvPr>
          <p:cNvSpPr>
            <a:spLocks noGrp="1" noChangeArrowheads="1"/>
          </p:cNvSpPr>
          <p:nvPr>
            <p:ph idx="1"/>
          </p:nvPr>
        </p:nvSpPr>
        <p:spPr bwMode="auto">
          <a:xfrm>
            <a:off x="871405" y="2359259"/>
            <a:ext cx="11053483" cy="2276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lnSpc>
                <a:spcPct val="150000"/>
              </a:lnSpc>
              <a:spcBef>
                <a:spcPct val="0"/>
              </a:spcBef>
              <a:spcAft>
                <a:spcPts val="300"/>
              </a:spcAft>
              <a:buClrTx/>
              <a:buSzTx/>
              <a:buFont typeface="Wingdings" panose="05000000000000000000" pitchFamily="2" charset="2"/>
              <a:buChar char="Ø"/>
            </a:pPr>
            <a:r>
              <a:rPr lang="en-US" altLang="en-US" sz="2400" dirty="0">
                <a:solidFill>
                  <a:schemeClr val="tx1"/>
                </a:solidFill>
                <a:latin typeface="Arial Narrow" panose="020B0606020202030204" pitchFamily="34" charset="0"/>
              </a:rPr>
              <a:t>Initially a text editor is created where the code has to be typed.  </a:t>
            </a:r>
          </a:p>
          <a:p>
            <a:pPr lvl="0" algn="just" eaLnBrk="0" fontAlgn="base" hangingPunct="0">
              <a:lnSpc>
                <a:spcPct val="150000"/>
              </a:lnSpc>
              <a:spcBef>
                <a:spcPct val="0"/>
              </a:spcBef>
              <a:spcAft>
                <a:spcPts val="300"/>
              </a:spcAft>
              <a:buClrTx/>
              <a:buSzTx/>
              <a:buFont typeface="Wingdings" panose="05000000000000000000" pitchFamily="2" charset="2"/>
              <a:buChar char="Ø"/>
            </a:pPr>
            <a:r>
              <a:rPr lang="en-US" altLang="en-US" sz="2400" dirty="0">
                <a:solidFill>
                  <a:schemeClr val="tx1"/>
                </a:solidFill>
                <a:latin typeface="Arial Narrow" panose="020B0606020202030204" pitchFamily="34" charset="0"/>
              </a:rPr>
              <a:t>Later a compiler is created and it is integrated with LLM where we can process our code if any error is  found in our program then it is being processed and error is been identified and the suggestion is given as an output and also the rectified program is also given.</a:t>
            </a:r>
            <a:endParaRPr kumimoji="0" lang="en-US" altLang="en-US" sz="2400" b="0" i="0" u="none" strike="noStrike" cap="none" normalizeH="0" baseline="0" dirty="0">
              <a:ln>
                <a:noFill/>
              </a:ln>
              <a:solidFill>
                <a:schemeClr val="tx1"/>
              </a:solidFill>
              <a:effectLst/>
              <a:latin typeface="Arial Narrow" panose="020B0606020202030204" pitchFamily="34" charset="0"/>
            </a:endParaRPr>
          </a:p>
        </p:txBody>
      </p:sp>
      <p:sp>
        <p:nvSpPr>
          <p:cNvPr id="3" name="Footer Placeholder 2">
            <a:extLst>
              <a:ext uri="{FF2B5EF4-FFF2-40B4-BE49-F238E27FC236}">
                <a16:creationId xmlns:a16="http://schemas.microsoft.com/office/drawing/2014/main" id="{42BCB8CB-78E4-9AB8-22B2-5E87D95D63A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D8E6EFA4-065A-835C-04FC-CD7629090554}"/>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8</a:t>
            </a:fld>
            <a:endParaRPr lang="en-IN" dirty="0"/>
          </a:p>
        </p:txBody>
      </p:sp>
      <p:sp>
        <p:nvSpPr>
          <p:cNvPr id="10" name="TextBox 9">
            <a:extLst>
              <a:ext uri="{FF2B5EF4-FFF2-40B4-BE49-F238E27FC236}">
                <a16:creationId xmlns:a16="http://schemas.microsoft.com/office/drawing/2014/main" id="{9669C5BF-3844-4CF9-AC64-C5A52B687C4E}"/>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10/06/2025</a:t>
            </a:r>
          </a:p>
        </p:txBody>
      </p:sp>
    </p:spTree>
    <p:extLst>
      <p:ext uri="{BB962C8B-B14F-4D97-AF65-F5344CB8AC3E}">
        <p14:creationId xmlns:p14="http://schemas.microsoft.com/office/powerpoint/2010/main" val="315047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AE31F-D84D-E536-346A-36DC68969C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B733EF-5880-60B3-3E95-20EB624EF4DF}"/>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SYSTEM ARCHITECTURE</a:t>
            </a:r>
          </a:p>
        </p:txBody>
      </p:sp>
      <p:pic>
        <p:nvPicPr>
          <p:cNvPr id="7" name="Picture 6">
            <a:extLst>
              <a:ext uri="{FF2B5EF4-FFF2-40B4-BE49-F238E27FC236}">
                <a16:creationId xmlns:a16="http://schemas.microsoft.com/office/drawing/2014/main" id="{92605EE3-CF3B-B449-D0C5-C790AAAC2112}"/>
              </a:ext>
            </a:extLst>
          </p:cNvPr>
          <p:cNvPicPr>
            <a:picLocks noChangeAspect="1"/>
          </p:cNvPicPr>
          <p:nvPr/>
        </p:nvPicPr>
        <p:blipFill>
          <a:blip r:embed="rId2"/>
          <a:stretch>
            <a:fillRect/>
          </a:stretch>
        </p:blipFill>
        <p:spPr>
          <a:xfrm>
            <a:off x="546939" y="530910"/>
            <a:ext cx="978762" cy="953928"/>
          </a:xfrm>
          <a:prstGeom prst="rect">
            <a:avLst/>
          </a:prstGeom>
        </p:spPr>
      </p:pic>
      <p:pic>
        <p:nvPicPr>
          <p:cNvPr id="8" name="Picture 7">
            <a:extLst>
              <a:ext uri="{FF2B5EF4-FFF2-40B4-BE49-F238E27FC236}">
                <a16:creationId xmlns:a16="http://schemas.microsoft.com/office/drawing/2014/main" id="{36B9E0B3-B3EE-DD43-B53F-8527A0F01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982" y="530910"/>
            <a:ext cx="835001" cy="1078748"/>
          </a:xfrm>
          <a:prstGeom prst="rect">
            <a:avLst/>
          </a:prstGeom>
        </p:spPr>
      </p:pic>
      <p:sp>
        <p:nvSpPr>
          <p:cNvPr id="3" name="Footer Placeholder 2">
            <a:extLst>
              <a:ext uri="{FF2B5EF4-FFF2-40B4-BE49-F238E27FC236}">
                <a16:creationId xmlns:a16="http://schemas.microsoft.com/office/drawing/2014/main" id="{80DE3600-8C0C-B074-484C-1CD09B91F4D5}"/>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id="{0EDCF8F9-A3A9-73CB-A963-16E26524C573}"/>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t>9</a:t>
            </a:fld>
            <a:endParaRPr lang="en-IN" dirty="0"/>
          </a:p>
        </p:txBody>
      </p:sp>
      <p:sp>
        <p:nvSpPr>
          <p:cNvPr id="9" name="TextBox 8">
            <a:extLst>
              <a:ext uri="{FF2B5EF4-FFF2-40B4-BE49-F238E27FC236}">
                <a16:creationId xmlns:a16="http://schemas.microsoft.com/office/drawing/2014/main" id="{13A7D727-103C-481F-80D8-7F355E700ABB}"/>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10/06/2025</a:t>
            </a:r>
          </a:p>
        </p:txBody>
      </p:sp>
      <p:pic>
        <p:nvPicPr>
          <p:cNvPr id="6" name="Picture 5">
            <a:extLst>
              <a:ext uri="{FF2B5EF4-FFF2-40B4-BE49-F238E27FC236}">
                <a16:creationId xmlns:a16="http://schemas.microsoft.com/office/drawing/2014/main" id="{4F50619C-B5FB-4CE9-BB84-F9C6D6B5DE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0182" y="2827454"/>
            <a:ext cx="2179696" cy="1450758"/>
          </a:xfrm>
          <a:prstGeom prst="rect">
            <a:avLst/>
          </a:prstGeom>
        </p:spPr>
      </p:pic>
      <p:sp>
        <p:nvSpPr>
          <p:cNvPr id="10" name="TextBox 9">
            <a:extLst>
              <a:ext uri="{FF2B5EF4-FFF2-40B4-BE49-F238E27FC236}">
                <a16:creationId xmlns:a16="http://schemas.microsoft.com/office/drawing/2014/main" id="{DA77FEFE-5D8C-4DAF-BC76-3D2FAFBE0D49}"/>
              </a:ext>
            </a:extLst>
          </p:cNvPr>
          <p:cNvSpPr txBox="1"/>
          <p:nvPr/>
        </p:nvSpPr>
        <p:spPr>
          <a:xfrm>
            <a:off x="1462081" y="4761121"/>
            <a:ext cx="1978703" cy="400110"/>
          </a:xfrm>
          <a:prstGeom prst="rect">
            <a:avLst/>
          </a:prstGeom>
          <a:noFill/>
        </p:spPr>
        <p:txBody>
          <a:bodyPr wrap="square" rtlCol="0">
            <a:spAutoFit/>
          </a:bodyPr>
          <a:lstStyle/>
          <a:p>
            <a:r>
              <a:rPr lang="en-US" sz="2000" dirty="0">
                <a:latin typeface="Arial Narrow" panose="020B0606020202030204" pitchFamily="34" charset="0"/>
              </a:rPr>
              <a:t>Open a compiler</a:t>
            </a:r>
            <a:endParaRPr lang="en-IN" sz="2000" dirty="0">
              <a:latin typeface="Arial Narrow" panose="020B0606020202030204" pitchFamily="34" charset="0"/>
            </a:endParaRPr>
          </a:p>
        </p:txBody>
      </p:sp>
      <p:sp>
        <p:nvSpPr>
          <p:cNvPr id="11" name="Arrow: Right 10">
            <a:extLst>
              <a:ext uri="{FF2B5EF4-FFF2-40B4-BE49-F238E27FC236}">
                <a16:creationId xmlns:a16="http://schemas.microsoft.com/office/drawing/2014/main" id="{37DA856D-B88D-455F-A39F-942E155A04FB}"/>
              </a:ext>
            </a:extLst>
          </p:cNvPr>
          <p:cNvSpPr/>
          <p:nvPr/>
        </p:nvSpPr>
        <p:spPr>
          <a:xfrm>
            <a:off x="4132745" y="3437125"/>
            <a:ext cx="772998" cy="518474"/>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BAB207D8-8460-4321-9C5D-FACEC88FC727}"/>
              </a:ext>
            </a:extLst>
          </p:cNvPr>
          <p:cNvPicPr>
            <a:picLocks noChangeAspect="1"/>
          </p:cNvPicPr>
          <p:nvPr/>
        </p:nvPicPr>
        <p:blipFill rotWithShape="1">
          <a:blip r:embed="rId5">
            <a:extLst>
              <a:ext uri="{28A0092B-C50C-407E-A947-70E740481C1C}">
                <a14:useLocalDpi xmlns:a14="http://schemas.microsoft.com/office/drawing/2010/main" val="0"/>
              </a:ext>
            </a:extLst>
          </a:blip>
          <a:srcRect t="21651" r="50938" b="15601"/>
          <a:stretch/>
        </p:blipFill>
        <p:spPr>
          <a:xfrm>
            <a:off x="5399849" y="2982655"/>
            <a:ext cx="2300139" cy="1328088"/>
          </a:xfrm>
          <a:prstGeom prst="rect">
            <a:avLst/>
          </a:prstGeom>
        </p:spPr>
      </p:pic>
      <p:sp>
        <p:nvSpPr>
          <p:cNvPr id="18" name="TextBox 17">
            <a:extLst>
              <a:ext uri="{FF2B5EF4-FFF2-40B4-BE49-F238E27FC236}">
                <a16:creationId xmlns:a16="http://schemas.microsoft.com/office/drawing/2014/main" id="{C1F46635-3AF4-4260-810D-FA80B45B9794}"/>
              </a:ext>
            </a:extLst>
          </p:cNvPr>
          <p:cNvSpPr txBox="1"/>
          <p:nvPr/>
        </p:nvSpPr>
        <p:spPr>
          <a:xfrm>
            <a:off x="5429426" y="4720531"/>
            <a:ext cx="2449015" cy="400110"/>
          </a:xfrm>
          <a:prstGeom prst="rect">
            <a:avLst/>
          </a:prstGeom>
          <a:noFill/>
        </p:spPr>
        <p:txBody>
          <a:bodyPr wrap="square" rtlCol="0">
            <a:spAutoFit/>
          </a:bodyPr>
          <a:lstStyle/>
          <a:p>
            <a:r>
              <a:rPr lang="en-US" sz="2000" dirty="0">
                <a:latin typeface="Arial Narrow" panose="020B0606020202030204" pitchFamily="34" charset="0"/>
              </a:rPr>
              <a:t>Type your program</a:t>
            </a:r>
            <a:endParaRPr lang="en-IN" sz="2000" dirty="0">
              <a:latin typeface="Arial Narrow" panose="020B0606020202030204" pitchFamily="34" charset="0"/>
            </a:endParaRPr>
          </a:p>
        </p:txBody>
      </p:sp>
      <p:sp>
        <p:nvSpPr>
          <p:cNvPr id="19" name="Arrow: Right 18">
            <a:extLst>
              <a:ext uri="{FF2B5EF4-FFF2-40B4-BE49-F238E27FC236}">
                <a16:creationId xmlns:a16="http://schemas.microsoft.com/office/drawing/2014/main" id="{D9E53272-FD75-4E16-91CA-7129BE7C7B22}"/>
              </a:ext>
            </a:extLst>
          </p:cNvPr>
          <p:cNvSpPr/>
          <p:nvPr/>
        </p:nvSpPr>
        <p:spPr>
          <a:xfrm>
            <a:off x="8214824" y="3437125"/>
            <a:ext cx="772998" cy="518474"/>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a:extLst>
              <a:ext uri="{FF2B5EF4-FFF2-40B4-BE49-F238E27FC236}">
                <a16:creationId xmlns:a16="http://schemas.microsoft.com/office/drawing/2014/main" id="{4A7EE833-ABBF-4612-A23F-560909197E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06400" y="2827454"/>
            <a:ext cx="2300139" cy="1530359"/>
          </a:xfrm>
          <a:prstGeom prst="rect">
            <a:avLst/>
          </a:prstGeom>
        </p:spPr>
      </p:pic>
      <p:sp>
        <p:nvSpPr>
          <p:cNvPr id="22" name="Rectangle 21">
            <a:extLst>
              <a:ext uri="{FF2B5EF4-FFF2-40B4-BE49-F238E27FC236}">
                <a16:creationId xmlns:a16="http://schemas.microsoft.com/office/drawing/2014/main" id="{247D3CC4-8C12-434A-80BD-BBE18D6DB194}"/>
              </a:ext>
            </a:extLst>
          </p:cNvPr>
          <p:cNvSpPr/>
          <p:nvPr/>
        </p:nvSpPr>
        <p:spPr>
          <a:xfrm>
            <a:off x="9023034" y="4776510"/>
            <a:ext cx="3413769" cy="369332"/>
          </a:xfrm>
          <a:prstGeom prst="rect">
            <a:avLst/>
          </a:prstGeom>
        </p:spPr>
        <p:txBody>
          <a:bodyPr wrap="square">
            <a:spAutoFit/>
          </a:bodyPr>
          <a:lstStyle/>
          <a:p>
            <a:r>
              <a:rPr lang="en-US" dirty="0">
                <a:latin typeface="Arial Narrow" panose="020B0606020202030204" pitchFamily="34" charset="0"/>
              </a:rPr>
              <a:t>Output is executed with suggestions</a:t>
            </a:r>
            <a:endParaRPr lang="en-IN" dirty="0">
              <a:latin typeface="Arial Narrow" panose="020B0606020202030204" pitchFamily="34" charset="0"/>
            </a:endParaRPr>
          </a:p>
        </p:txBody>
      </p:sp>
    </p:spTree>
    <p:extLst>
      <p:ext uri="{BB962C8B-B14F-4D97-AF65-F5344CB8AC3E}">
        <p14:creationId xmlns:p14="http://schemas.microsoft.com/office/powerpoint/2010/main" val="26383920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665</TotalTime>
  <Words>1158</Words>
  <Application>Microsoft Office PowerPoint</Application>
  <PresentationFormat>Widescreen</PresentationFormat>
  <Paragraphs>164</Paragraphs>
  <Slides>19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19</vt:i4>
      </vt:variant>
    </vt:vector>
  </HeadingPairs>
  <TitlesOfParts>
    <vt:vector size="28" baseType="lpstr">
      <vt:lpstr>Aptos</vt:lpstr>
      <vt:lpstr>Arial</vt:lpstr>
      <vt:lpstr>Arial Narrow</vt:lpstr>
      <vt:lpstr>Calibri</vt:lpstr>
      <vt:lpstr>Calibri Light</vt:lpstr>
      <vt:lpstr>Times New Roman</vt:lpstr>
      <vt:lpstr>Wingdings</vt:lpstr>
      <vt:lpstr>Retrospect</vt:lpstr>
      <vt:lpstr>Office Theme</vt:lpstr>
      <vt:lpstr>PowerPoint Presentation</vt:lpstr>
      <vt:lpstr>ABSTRACT</vt:lpstr>
      <vt:lpstr>OBJECTIVE</vt:lpstr>
      <vt:lpstr>LITERATURE SURVEY</vt:lpstr>
      <vt:lpstr>LITERATURE SURVEY</vt:lpstr>
      <vt:lpstr>LITERATURE SURVEY</vt:lpstr>
      <vt:lpstr>EXISTING SYSTEM</vt:lpstr>
      <vt:lpstr>PROPOSED SYSTEM </vt:lpstr>
      <vt:lpstr>SYSTEM ARCHITECTURE</vt:lpstr>
      <vt:lpstr>MODULE 1 :TEXTEDITOR (OR) CODE PLATFORM</vt:lpstr>
      <vt:lpstr>MODULE 2 :COMPILER(TERMINAL)</vt:lpstr>
      <vt:lpstr>MODULE 3 :INTERGETING LARGE LANGUAGE MODEL</vt:lpstr>
      <vt:lpstr>MODULE 4 :AUTOFIX SUGGESTION  ENGINE</vt:lpstr>
      <vt:lpstr>MODULE 5 :INTELLIGENT DEBUGGER</vt:lpstr>
      <vt:lpstr>OUTPUT</vt:lpstr>
      <vt:lpstr>OUTPUT</vt:lpstr>
      <vt:lpstr>CONCLUSION &amp; FUTURE ENHANCEMENT</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Matheswaran P</dc:creator>
  <cp:lastModifiedBy>LENOVO</cp:lastModifiedBy>
  <cp:revision>34</cp:revision>
  <dcterms:created xsi:type="dcterms:W3CDTF">2025-05-09T08:00:13Z</dcterms:created>
  <dcterms:modified xsi:type="dcterms:W3CDTF">2025-06-04T08:31:23Z</dcterms:modified>
</cp:coreProperties>
</file>