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45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ABIRAMI.S</a:t>
            </a:r>
            <a:endParaRPr lang="en-US" sz="2400" dirty="0"/>
          </a:p>
          <a:p>
            <a:r>
              <a:rPr lang="en-US" sz="2400" dirty="0"/>
              <a:t>REGISTER NO AND NMID: 2428C0461 AND BD6C098007C58ACAAC54EA14C9AE7AE5</a:t>
            </a:r>
            <a:endParaRPr lang="en-US" sz="2400" dirty="0">
              <a:cs typeface="Calibri"/>
            </a:endParaRPr>
          </a:p>
          <a:p>
            <a:r>
              <a:rPr lang="en-US" sz="2400" dirty="0"/>
              <a:t>DEPARTMENT: </a:t>
            </a:r>
            <a:r>
              <a:rPr lang="en-US" sz="2400" dirty="0" smtClean="0"/>
              <a:t>B.SC.AIML</a:t>
            </a:r>
            <a:endParaRPr lang="en-US" sz="2400" dirty="0"/>
          </a:p>
          <a:p>
            <a:r>
              <a:rPr lang="en-US" sz="2400" dirty="0" smtClean="0"/>
              <a:t>COLLEGE: KPR COLLEGE OF ARTS SCIENCE AND RESEARCH</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38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1" y="1219200"/>
            <a:ext cx="5114244"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636" y="3581399"/>
            <a:ext cx="5132173" cy="237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2791" y="1219201"/>
            <a:ext cx="5376209" cy="253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638175" y="1524000"/>
            <a:ext cx="8896350" cy="3416320"/>
          </a:xfrm>
          <a:prstGeom prst="rect">
            <a:avLst/>
          </a:prstGeom>
          <a:noFill/>
        </p:spPr>
        <p:txBody>
          <a:bodyPr wrap="square" rtlCol="0">
            <a:spAutoFit/>
          </a:bodyPr>
          <a:lstStyle/>
          <a:p>
            <a:r>
              <a:rPr lang="en-US" dirty="0">
                <a:latin typeface="Arial" pitchFamily="34" charset="0"/>
                <a:cs typeface="Arial" pitchFamily="34" charset="0"/>
              </a:rPr>
              <a:t>The Student Academic Portfolio serves as a modern and effective platform for representing a student’s academic journey, skills, projects, and achievements in a structured and professional way. Unlike traditional resumes, it provides an interactive and visually appealing medium to showcase continuous growth and learning. By building and maintaining this portfolio, students can create a strong digital identity that supports their career goals, while also improving their technical and presentation skills. Overall, the portfolio not only acts as a personal branding tool but also bridges the gap between students, mentors, and recruiters, opening the door to future academic and professional opportunities</a:t>
            </a:r>
            <a:r>
              <a:rPr lang="en-US"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a:latin typeface="Arial" pitchFamily="34" charset="0"/>
                <a:cs typeface="Arial" pitchFamily="34" charset="0"/>
              </a:rPr>
              <a:t>GITHUB LINK: </a:t>
            </a:r>
            <a:r>
              <a:rPr lang="en-US" dirty="0">
                <a:latin typeface="Arial" pitchFamily="34" charset="0"/>
                <a:cs typeface="Arial" pitchFamily="34" charset="0"/>
              </a:rPr>
              <a:t>https://github.com/Abirami2312/Digital-portfolio</a:t>
            </a:r>
            <a:endParaRPr lang="en-US" dirty="0">
              <a:latin typeface="Arial" pitchFamily="34" charset="0"/>
              <a:cs typeface="Arial" pitchFamily="3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8442325" cy="4194738"/>
          </a:xfrm>
          <a:prstGeom prst="rect">
            <a:avLst/>
          </a:prstGeom>
        </p:spPr>
        <p:txBody>
          <a:bodyPr vert="horz" wrap="square" lIns="0" tIns="16510" rIns="0" bIns="0" rtlCol="0">
            <a:spAutoFit/>
          </a:bodyPr>
          <a:lstStyle/>
          <a:p>
            <a:pPr marL="12700">
              <a:lnSpc>
                <a:spcPct val="100000"/>
              </a:lnSpc>
              <a:spcBef>
                <a:spcPts val="130"/>
              </a:spcBef>
            </a:pPr>
            <a:r>
              <a:rPr lang="en-IN" sz="4250" spc="5" dirty="0" smtClean="0"/>
              <a:t>DIGITAL PORTFOLIO</a:t>
            </a:r>
            <a:br>
              <a:rPr lang="en-IN" sz="4250" spc="5" dirty="0" smtClean="0"/>
            </a:br>
            <a:r>
              <a:rPr lang="en-IN" sz="4250" spc="5" dirty="0" smtClean="0"/>
              <a:t/>
            </a:r>
            <a:br>
              <a:rPr lang="en-IN" sz="4250" spc="5" dirty="0" smtClean="0"/>
            </a:br>
            <a:r>
              <a:rPr lang="en-US" sz="1800" b="0" dirty="0" smtClean="0"/>
              <a:t>A </a:t>
            </a:r>
            <a:r>
              <a:rPr lang="en-US" sz="1800" b="0" dirty="0"/>
              <a:t>Student Academic Portfolio is a digital platform that showcases a student’s educational background, technical skills, projects, achievements, and contact details in a well-structured format. It acts as a professional identity, helping students highlight their strengths and talents beyond traditional resumes. By organizing academic records and accomplishments in a single space, the portfolio not only reflects continuous learning and growth but also provides easy access for teachers, mentors, and recruiters. Ultimately, it serves as a powerful tool for career opportunities, self-improvement, and personal branding</a:t>
            </a:r>
            <a:r>
              <a:rPr lang="en-IN" sz="4250" spc="5" dirty="0"/>
              <a:t/>
            </a:r>
            <a:br>
              <a:rPr lang="en-IN" sz="4250" spc="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36053" y="306592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57518" y="1371600"/>
            <a:ext cx="7700681" cy="3693319"/>
          </a:xfrm>
          <a:prstGeom prst="rect">
            <a:avLst/>
          </a:prstGeom>
          <a:noFill/>
        </p:spPr>
        <p:txBody>
          <a:bodyPr wrap="square" rtlCol="0">
            <a:spAutoFit/>
          </a:bodyPr>
          <a:lstStyle/>
          <a:p>
            <a:r>
              <a:rPr lang="en-US" dirty="0">
                <a:latin typeface="Arial" pitchFamily="34" charset="0"/>
                <a:cs typeface="Arial" pitchFamily="34" charset="0"/>
              </a:rPr>
              <a:t>In many educational institutions, students' academic achievements, skills, projects, and extracurricular activities are scattered across different platforms, documents, and formats. This lack of a centralized, structured, and easily accessible system makes it difficult for students to present their academic journey effectively, and for teachers or employers to assess their progress and potential.</a:t>
            </a:r>
          </a:p>
          <a:p>
            <a:r>
              <a:rPr lang="en-US" dirty="0">
                <a:latin typeface="Arial" pitchFamily="34" charset="0"/>
                <a:cs typeface="Arial" pitchFamily="34" charset="0"/>
              </a:rPr>
              <a:t>There is a need for a </a:t>
            </a:r>
            <a:r>
              <a:rPr lang="en-US" b="1" dirty="0">
                <a:latin typeface="Arial" pitchFamily="34" charset="0"/>
                <a:cs typeface="Arial" pitchFamily="34" charset="0"/>
              </a:rPr>
              <a:t>comprehensive, user-friendly digital portfolio system</a:t>
            </a:r>
            <a:r>
              <a:rPr lang="en-US" dirty="0">
                <a:latin typeface="Arial" pitchFamily="34" charset="0"/>
                <a:cs typeface="Arial" pitchFamily="34" charset="0"/>
              </a:rPr>
              <a:t> that allows students to </a:t>
            </a:r>
            <a:r>
              <a:rPr lang="en-US" b="1" dirty="0">
                <a:latin typeface="Arial" pitchFamily="34" charset="0"/>
                <a:cs typeface="Arial" pitchFamily="34" charset="0"/>
              </a:rPr>
              <a:t>document, manage, and showcase</a:t>
            </a:r>
            <a:r>
              <a:rPr lang="en-US" dirty="0">
                <a:latin typeface="Arial" pitchFamily="34" charset="0"/>
                <a:cs typeface="Arial" pitchFamily="34" charset="0"/>
              </a:rPr>
              <a:t> their academic performance, projects, certifications, skills, and other accomplishments in one unified platform. Such a system should also enable teachers and administrators to provide feedback, track growth over time, and generate reports when </a:t>
            </a:r>
            <a:r>
              <a:rPr lang="en-US" dirty="0" smtClean="0">
                <a:latin typeface="Arial" pitchFamily="34" charset="0"/>
                <a:cs typeface="Arial" pitchFamily="34" charset="0"/>
              </a:rPr>
              <a:t>needed.</a:t>
            </a:r>
            <a:endParaRPr lang="en-US" dirty="0">
              <a:latin typeface="Arial" pitchFamily="34" charset="0"/>
              <a:cs typeface="Arial" pitchFamily="34" charset="0"/>
            </a:endParaRP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457200" y="2209800"/>
            <a:ext cx="8686800" cy="2862322"/>
          </a:xfrm>
          <a:prstGeom prst="rect">
            <a:avLst/>
          </a:prstGeom>
          <a:noFill/>
        </p:spPr>
        <p:txBody>
          <a:bodyPr wrap="square" rtlCol="0">
            <a:spAutoFit/>
          </a:bodyPr>
          <a:lstStyle/>
          <a:p>
            <a:r>
              <a:rPr lang="en-IN" dirty="0"/>
              <a:t> </a:t>
            </a:r>
            <a:r>
              <a:rPr lang="en-US" dirty="0"/>
              <a:t>The Student Academic Portfolio System is a digital platform designed to help students compile, manage, and present their academic and co-curricular achievements in a structured and visually appealing format. This system acts as a centralized repository where students can upload documents, reflect on their learning journey, and track progress over time.</a:t>
            </a:r>
          </a:p>
          <a:p>
            <a:r>
              <a:rPr lang="en-US" dirty="0"/>
              <a:t>It also allows educators and academic administrators to view student submissions, provide feedback, and generate analytical insights into student growth. The system supports various types of content including academic records, project reports, certificates, skill development milestones, and extracurricular activities</a:t>
            </a:r>
          </a:p>
          <a:p>
            <a:pPr marL="0" lvl="5"/>
            <a:endParaRPr lang="en-IN"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857375"/>
            <a:ext cx="6143065" cy="1477328"/>
          </a:xfrm>
          <a:prstGeom prst="rect">
            <a:avLst/>
          </a:prstGeom>
          <a:noFill/>
        </p:spPr>
        <p:txBody>
          <a:bodyPr wrap="square" rtlCol="0">
            <a:spAutoFit/>
          </a:bodyPr>
          <a:lstStyle/>
          <a:p>
            <a:pPr marL="285750" indent="-285750">
              <a:buFont typeface="Arial" pitchFamily="34" charset="0"/>
              <a:buChar char="•"/>
            </a:pPr>
            <a:r>
              <a:rPr lang="en-US" i="1" dirty="0" smtClean="0">
                <a:latin typeface="Arial" pitchFamily="34" charset="0"/>
                <a:cs typeface="Arial" pitchFamily="34" charset="0"/>
              </a:rPr>
              <a:t>S</a:t>
            </a:r>
            <a:r>
              <a:rPr lang="en-US" i="1" dirty="0" smtClean="0">
                <a:latin typeface="Arial" pitchFamily="34" charset="0"/>
                <a:cs typeface="Arial" pitchFamily="34" charset="0"/>
              </a:rPr>
              <a:t>tudents</a:t>
            </a:r>
            <a:r>
              <a:rPr lang="en-US" dirty="0" smtClean="0">
                <a:latin typeface="Arial" pitchFamily="34" charset="0"/>
                <a:cs typeface="Arial" pitchFamily="34" charset="0"/>
              </a:rPr>
              <a:t> </a:t>
            </a:r>
            <a:r>
              <a:rPr lang="en-US" dirty="0">
                <a:latin typeface="Arial" pitchFamily="34" charset="0"/>
                <a:cs typeface="Arial" pitchFamily="34" charset="0"/>
              </a:rPr>
              <a:t>who wants to showcase coding projects</a:t>
            </a:r>
          </a:p>
          <a:p>
            <a:pPr marL="285750" indent="-285750">
              <a:buFont typeface="Arial" pitchFamily="34" charset="0"/>
              <a:buChar char="•"/>
            </a:pPr>
            <a:r>
              <a:rPr lang="en-US" i="1" dirty="0">
                <a:latin typeface="Arial" pitchFamily="34" charset="0"/>
                <a:cs typeface="Arial" pitchFamily="34" charset="0"/>
              </a:rPr>
              <a:t>Admissions officer</a:t>
            </a:r>
            <a:r>
              <a:rPr lang="en-US" dirty="0">
                <a:latin typeface="Arial" pitchFamily="34" charset="0"/>
                <a:cs typeface="Arial" pitchFamily="34" charset="0"/>
              </a:rPr>
              <a:t> looking for evidence of growth and initiative</a:t>
            </a:r>
          </a:p>
          <a:p>
            <a:pPr marL="285750" indent="-285750">
              <a:buFont typeface="Arial" pitchFamily="34" charset="0"/>
              <a:buChar char="•"/>
            </a:pPr>
            <a:r>
              <a:rPr lang="en-US" i="1" dirty="0">
                <a:latin typeface="Arial" pitchFamily="34" charset="0"/>
                <a:cs typeface="Arial" pitchFamily="34" charset="0"/>
              </a:rPr>
              <a:t>Mentor/teacher</a:t>
            </a:r>
            <a:r>
              <a:rPr lang="en-US" dirty="0">
                <a:latin typeface="Arial" pitchFamily="34" charset="0"/>
                <a:cs typeface="Arial" pitchFamily="34" charset="0"/>
              </a:rPr>
              <a:t> providing feedback and guidance</a:t>
            </a:r>
          </a:p>
          <a:p>
            <a:pPr marL="285750" indent="-285750">
              <a:buFont typeface="Arial" pitchFamily="34" charset="0"/>
              <a:buChar char="•"/>
            </a:pPr>
            <a:r>
              <a:rPr lang="en-IN" dirty="0">
                <a:latin typeface="Arial" pitchFamily="34" charset="0"/>
                <a:cs typeface="Arial" pitchFamily="34" charset="0"/>
              </a:rPr>
              <a:t>Employers or admission officers</a:t>
            </a:r>
            <a:endParaRPr lang="en-IN"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87136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7999" y="1822637"/>
            <a:ext cx="7526419" cy="2031325"/>
          </a:xfrm>
          <a:prstGeom prst="rect">
            <a:avLst/>
          </a:prstGeom>
          <a:noFill/>
        </p:spPr>
        <p:txBody>
          <a:bodyPr wrap="none" rtlCol="0">
            <a:spAutoFit/>
          </a:bodyPr>
          <a:lstStyle/>
          <a:p>
            <a:pPr marL="285750" indent="-285750">
              <a:buFont typeface="Arial" pitchFamily="34" charset="0"/>
              <a:buChar char="•"/>
            </a:pPr>
            <a:r>
              <a:rPr lang="en-US" b="1" dirty="0">
                <a:latin typeface="Arial" pitchFamily="34" charset="0"/>
                <a:cs typeface="Arial" pitchFamily="34" charset="0"/>
              </a:rPr>
              <a:t>HTML</a:t>
            </a:r>
            <a:r>
              <a:rPr lang="en-US" dirty="0">
                <a:latin typeface="Arial" pitchFamily="34" charset="0"/>
                <a:cs typeface="Arial" pitchFamily="34" charset="0"/>
              </a:rPr>
              <a:t> – Structure of web pages</a:t>
            </a:r>
          </a:p>
          <a:p>
            <a:pPr marL="285750" indent="-285750">
              <a:buFont typeface="Arial" pitchFamily="34" charset="0"/>
              <a:buChar char="•"/>
            </a:pPr>
            <a:r>
              <a:rPr lang="en-US" b="1" dirty="0">
                <a:latin typeface="Arial" pitchFamily="34" charset="0"/>
                <a:cs typeface="Arial" pitchFamily="34" charset="0"/>
              </a:rPr>
              <a:t>CSS</a:t>
            </a:r>
            <a:r>
              <a:rPr lang="en-US" dirty="0">
                <a:latin typeface="Arial" pitchFamily="34" charset="0"/>
                <a:cs typeface="Arial" pitchFamily="34" charset="0"/>
              </a:rPr>
              <a:t> – Styling and layout</a:t>
            </a:r>
          </a:p>
          <a:p>
            <a:pPr marL="285750" indent="-285750">
              <a:buFont typeface="Arial" pitchFamily="34" charset="0"/>
              <a:buChar char="•"/>
            </a:pPr>
            <a:r>
              <a:rPr lang="en-US" b="1" dirty="0">
                <a:latin typeface="Arial" pitchFamily="34" charset="0"/>
                <a:cs typeface="Arial" pitchFamily="34" charset="0"/>
              </a:rPr>
              <a:t>JavaScript</a:t>
            </a:r>
            <a:r>
              <a:rPr lang="en-US" dirty="0">
                <a:latin typeface="Arial" pitchFamily="34" charset="0"/>
                <a:cs typeface="Arial" pitchFamily="34" charset="0"/>
              </a:rPr>
              <a:t> – Interactivity and client-side logic</a:t>
            </a:r>
          </a:p>
          <a:p>
            <a:pPr marL="285750" indent="-285750">
              <a:buFont typeface="Arial" pitchFamily="34" charset="0"/>
              <a:buChar char="•"/>
            </a:pPr>
            <a:r>
              <a:rPr lang="en-US" b="1" dirty="0">
                <a:latin typeface="Arial" pitchFamily="34" charset="0"/>
                <a:cs typeface="Arial" pitchFamily="34" charset="0"/>
              </a:rPr>
              <a:t>Code Editor:</a:t>
            </a:r>
            <a:r>
              <a:rPr lang="en-US" dirty="0">
                <a:latin typeface="Arial" pitchFamily="34" charset="0"/>
                <a:cs typeface="Arial" pitchFamily="34" charset="0"/>
              </a:rPr>
              <a:t> </a:t>
            </a:r>
            <a:r>
              <a:rPr lang="en-US" dirty="0" err="1">
                <a:latin typeface="Arial" pitchFamily="34" charset="0"/>
                <a:cs typeface="Arial" pitchFamily="34" charset="0"/>
              </a:rPr>
              <a:t>CodePen</a:t>
            </a:r>
            <a:r>
              <a:rPr lang="en-US" dirty="0">
                <a:latin typeface="Arial" pitchFamily="34" charset="0"/>
                <a:cs typeface="Arial" pitchFamily="34" charset="0"/>
              </a:rPr>
              <a:t> (for writing and testing front-end code online)</a:t>
            </a:r>
          </a:p>
          <a:p>
            <a:pPr marL="285750" indent="-285750">
              <a:buFont typeface="Arial" pitchFamily="34" charset="0"/>
              <a:buChar char="•"/>
            </a:pPr>
            <a:r>
              <a:rPr lang="en-US" b="1" dirty="0">
                <a:latin typeface="Arial" pitchFamily="34" charset="0"/>
                <a:cs typeface="Arial" pitchFamily="34" charset="0"/>
              </a:rPr>
              <a:t>Browser Developer Tools</a:t>
            </a:r>
            <a:r>
              <a:rPr lang="en-US" dirty="0">
                <a:latin typeface="Arial" pitchFamily="34" charset="0"/>
                <a:cs typeface="Arial" pitchFamily="34" charset="0"/>
              </a:rPr>
              <a:t> – Debugging and testing UI</a:t>
            </a:r>
          </a:p>
          <a:p>
            <a:pPr marL="285750" indent="-285750">
              <a:buFont typeface="Arial" pitchFamily="34" charset="0"/>
              <a:buChar char="•"/>
            </a:pPr>
            <a:r>
              <a:rPr lang="en-IN" b="1" dirty="0">
                <a:latin typeface="Arial" pitchFamily="34" charset="0"/>
                <a:cs typeface="Arial" pitchFamily="34" charset="0"/>
              </a:rPr>
              <a:t>Responsive Design</a:t>
            </a:r>
            <a:r>
              <a:rPr lang="en-IN" dirty="0">
                <a:latin typeface="Arial" pitchFamily="34" charset="0"/>
                <a:cs typeface="Arial" pitchFamily="34" charset="0"/>
              </a:rPr>
              <a:t> – Ensures compatibility across </a:t>
            </a:r>
            <a:r>
              <a:rPr lang="en-IN" dirty="0" smtClean="0">
                <a:latin typeface="Arial" pitchFamily="34" charset="0"/>
                <a:cs typeface="Arial" pitchFamily="34" charset="0"/>
              </a:rPr>
              <a:t>devices</a:t>
            </a:r>
          </a:p>
          <a:p>
            <a:pPr marL="285750" indent="-285750">
              <a:buFont typeface="Arial" pitchFamily="34" charset="0"/>
              <a:buChar char="•"/>
            </a:pPr>
            <a:r>
              <a:rPr lang="en-US" b="1" dirty="0" err="1">
                <a:latin typeface="Arial" pitchFamily="34" charset="0"/>
                <a:cs typeface="Arial" pitchFamily="34" charset="0"/>
              </a:rPr>
              <a:t>GitHub</a:t>
            </a:r>
            <a:r>
              <a:rPr lang="en-US" dirty="0">
                <a:latin typeface="Arial" pitchFamily="34" charset="0"/>
                <a:cs typeface="Arial" pitchFamily="34" charset="0"/>
              </a:rPr>
              <a:t> – Version control and project collaboration</a:t>
            </a:r>
            <a:endParaRPr lang="en-IN"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19150" y="1066800"/>
            <a:ext cx="9458325" cy="5078313"/>
          </a:xfrm>
          <a:prstGeom prst="rect">
            <a:avLst/>
          </a:prstGeom>
          <a:noFill/>
        </p:spPr>
        <p:txBody>
          <a:bodyPr wrap="square" numCol="1" spcCol="180000" rtlCol="0">
            <a:spAutoFit/>
          </a:bodyPr>
          <a:lstStyle/>
          <a:p>
            <a:r>
              <a:rPr lang="en-US" b="1" dirty="0" smtClean="0">
                <a:latin typeface="Arial" pitchFamily="34" charset="0"/>
                <a:cs typeface="Arial" pitchFamily="34" charset="0"/>
              </a:rPr>
              <a:t>Education </a:t>
            </a:r>
            <a:r>
              <a:rPr lang="en-US" b="1" dirty="0">
                <a:latin typeface="Arial" pitchFamily="34" charset="0"/>
                <a:cs typeface="Arial" pitchFamily="34" charset="0"/>
              </a:rPr>
              <a:t>Section</a:t>
            </a:r>
            <a:endParaRPr lang="en-US" dirty="0">
              <a:latin typeface="Arial" pitchFamily="34" charset="0"/>
              <a:cs typeface="Arial" pitchFamily="34" charset="0"/>
            </a:endParaRPr>
          </a:p>
          <a:p>
            <a:pPr marL="742950" lvl="1" indent="-285750">
              <a:buFont typeface="Arial" pitchFamily="34" charset="0"/>
              <a:buChar char="•"/>
            </a:pPr>
            <a:r>
              <a:rPr lang="en-US" dirty="0">
                <a:latin typeface="Arial" pitchFamily="34" charset="0"/>
                <a:cs typeface="Arial" pitchFamily="34" charset="0"/>
              </a:rPr>
              <a:t>Displays academic background such as school/college details, courses, marks/grades, and year of completion.</a:t>
            </a:r>
          </a:p>
          <a:p>
            <a:pPr marL="742950" lvl="1" indent="-285750">
              <a:buFont typeface="Arial" pitchFamily="34" charset="0"/>
              <a:buChar char="•"/>
            </a:pPr>
            <a:r>
              <a:rPr lang="en-US" dirty="0">
                <a:latin typeface="Arial" pitchFamily="34" charset="0"/>
                <a:cs typeface="Arial" pitchFamily="34" charset="0"/>
              </a:rPr>
              <a:t>Highlights major subjects, specialization, and academic progress.</a:t>
            </a:r>
          </a:p>
          <a:p>
            <a:r>
              <a:rPr lang="en-US" b="1" dirty="0">
                <a:latin typeface="Arial" pitchFamily="34" charset="0"/>
                <a:cs typeface="Arial" pitchFamily="34" charset="0"/>
              </a:rPr>
              <a:t>Skills Section</a:t>
            </a:r>
            <a:endParaRPr lang="en-US" dirty="0">
              <a:latin typeface="Arial" pitchFamily="34" charset="0"/>
              <a:cs typeface="Arial" pitchFamily="34" charset="0"/>
            </a:endParaRPr>
          </a:p>
          <a:p>
            <a:pPr marL="742950" lvl="1" indent="-285750">
              <a:buFont typeface="Arial" pitchFamily="34" charset="0"/>
              <a:buChar char="•"/>
            </a:pPr>
            <a:r>
              <a:rPr lang="en-US" dirty="0">
                <a:latin typeface="Arial" pitchFamily="34" charset="0"/>
                <a:cs typeface="Arial" pitchFamily="34" charset="0"/>
              </a:rPr>
              <a:t>Lists both </a:t>
            </a:r>
            <a:r>
              <a:rPr lang="en-US" b="1" dirty="0">
                <a:latin typeface="Arial" pitchFamily="34" charset="0"/>
                <a:cs typeface="Arial" pitchFamily="34" charset="0"/>
              </a:rPr>
              <a:t>technical skills</a:t>
            </a:r>
            <a:r>
              <a:rPr lang="en-US" dirty="0">
                <a:latin typeface="Arial" pitchFamily="34" charset="0"/>
                <a:cs typeface="Arial" pitchFamily="34" charset="0"/>
              </a:rPr>
              <a:t> (e.g., programming languages, frameworks, tools) and </a:t>
            </a:r>
            <a:r>
              <a:rPr lang="en-US" b="1" dirty="0">
                <a:latin typeface="Arial" pitchFamily="34" charset="0"/>
                <a:cs typeface="Arial" pitchFamily="34" charset="0"/>
              </a:rPr>
              <a:t>soft skills</a:t>
            </a:r>
            <a:r>
              <a:rPr lang="en-US" dirty="0">
                <a:latin typeface="Arial" pitchFamily="34" charset="0"/>
                <a:cs typeface="Arial" pitchFamily="34" charset="0"/>
              </a:rPr>
              <a:t> (e.g., leadership, teamwork, communication).</a:t>
            </a:r>
          </a:p>
          <a:p>
            <a:pPr marL="742950" lvl="1" indent="-285750">
              <a:buFont typeface="Arial" pitchFamily="34" charset="0"/>
              <a:buChar char="•"/>
            </a:pPr>
            <a:r>
              <a:rPr lang="en-US" dirty="0">
                <a:latin typeface="Arial" pitchFamily="34" charset="0"/>
                <a:cs typeface="Arial" pitchFamily="34" charset="0"/>
              </a:rPr>
              <a:t>Helps recruiters quickly identify the student’s strengths.</a:t>
            </a:r>
          </a:p>
          <a:p>
            <a:r>
              <a:rPr lang="en-US" b="1" dirty="0">
                <a:latin typeface="Arial" pitchFamily="34" charset="0"/>
                <a:cs typeface="Arial" pitchFamily="34" charset="0"/>
              </a:rPr>
              <a:t>Projects Section</a:t>
            </a:r>
            <a:endParaRPr lang="en-US" dirty="0">
              <a:latin typeface="Arial" pitchFamily="34" charset="0"/>
              <a:cs typeface="Arial" pitchFamily="34" charset="0"/>
            </a:endParaRPr>
          </a:p>
          <a:p>
            <a:pPr marL="742950" lvl="1" indent="-285750">
              <a:buFont typeface="Arial" pitchFamily="34" charset="0"/>
              <a:buChar char="•"/>
            </a:pPr>
            <a:r>
              <a:rPr lang="en-US" dirty="0">
                <a:latin typeface="Arial" pitchFamily="34" charset="0"/>
                <a:cs typeface="Arial" pitchFamily="34" charset="0"/>
              </a:rPr>
              <a:t>Showcases academic projects, mini-projects, and personal works.</a:t>
            </a:r>
          </a:p>
          <a:p>
            <a:r>
              <a:rPr lang="en-US" b="1" dirty="0" smtClean="0">
                <a:latin typeface="Arial" pitchFamily="34" charset="0"/>
                <a:cs typeface="Arial" pitchFamily="34" charset="0"/>
              </a:rPr>
              <a:t>Achievements </a:t>
            </a:r>
            <a:r>
              <a:rPr lang="en-US" b="1" dirty="0">
                <a:latin typeface="Arial" pitchFamily="34" charset="0"/>
                <a:cs typeface="Arial" pitchFamily="34" charset="0"/>
              </a:rPr>
              <a:t>Section</a:t>
            </a:r>
            <a:endParaRPr lang="en-US" dirty="0">
              <a:latin typeface="Arial" pitchFamily="34" charset="0"/>
              <a:cs typeface="Arial" pitchFamily="34" charset="0"/>
            </a:endParaRPr>
          </a:p>
          <a:p>
            <a:pPr marL="742950" lvl="1" indent="-285750">
              <a:buFont typeface="Arial" pitchFamily="34" charset="0"/>
              <a:buChar char="•"/>
            </a:pPr>
            <a:r>
              <a:rPr lang="en-US" dirty="0">
                <a:latin typeface="Arial" pitchFamily="34" charset="0"/>
                <a:cs typeface="Arial" pitchFamily="34" charset="0"/>
              </a:rPr>
              <a:t>Covers certifications, awards, </a:t>
            </a:r>
            <a:r>
              <a:rPr lang="en-US" dirty="0" err="1">
                <a:latin typeface="Arial" pitchFamily="34" charset="0"/>
                <a:cs typeface="Arial" pitchFamily="34" charset="0"/>
              </a:rPr>
              <a:t>hackathon</a:t>
            </a:r>
            <a:r>
              <a:rPr lang="en-US" dirty="0">
                <a:latin typeface="Arial" pitchFamily="34" charset="0"/>
                <a:cs typeface="Arial" pitchFamily="34" charset="0"/>
              </a:rPr>
              <a:t> participation, </a:t>
            </a:r>
            <a:r>
              <a:rPr lang="en-US" dirty="0" smtClean="0">
                <a:latin typeface="Arial" pitchFamily="34" charset="0"/>
                <a:cs typeface="Arial" pitchFamily="34" charset="0"/>
              </a:rPr>
              <a:t>and </a:t>
            </a:r>
            <a:r>
              <a:rPr lang="en-US" dirty="0">
                <a:latin typeface="Arial" pitchFamily="34" charset="0"/>
                <a:cs typeface="Arial" pitchFamily="34" charset="0"/>
              </a:rPr>
              <a:t>extracurricular accomplishments.</a:t>
            </a:r>
          </a:p>
          <a:p>
            <a:pPr marL="742950" lvl="1" indent="-285750">
              <a:buFont typeface="Arial" pitchFamily="34" charset="0"/>
              <a:buChar char="•"/>
            </a:pPr>
            <a:r>
              <a:rPr lang="en-US" dirty="0">
                <a:latin typeface="Arial" pitchFamily="34" charset="0"/>
                <a:cs typeface="Arial" pitchFamily="34" charset="0"/>
              </a:rPr>
              <a:t>Proves continuous learning and active participation beyond academics.</a:t>
            </a:r>
          </a:p>
          <a:p>
            <a:r>
              <a:rPr lang="en-US" b="1" dirty="0">
                <a:latin typeface="Arial" pitchFamily="34" charset="0"/>
                <a:cs typeface="Arial" pitchFamily="34" charset="0"/>
              </a:rPr>
              <a:t>Contact Section</a:t>
            </a:r>
            <a:endParaRPr lang="en-US" dirty="0">
              <a:latin typeface="Arial" pitchFamily="34" charset="0"/>
              <a:cs typeface="Arial" pitchFamily="34" charset="0"/>
            </a:endParaRPr>
          </a:p>
          <a:p>
            <a:pPr marL="742950" lvl="1" indent="-285750">
              <a:buFont typeface="Arial" pitchFamily="34" charset="0"/>
              <a:buChar char="•"/>
            </a:pPr>
            <a:r>
              <a:rPr lang="en-US" dirty="0">
                <a:latin typeface="Arial" pitchFamily="34" charset="0"/>
                <a:cs typeface="Arial" pitchFamily="34" charset="0"/>
              </a:rPr>
              <a:t>Provides professional contact details like </a:t>
            </a:r>
            <a:r>
              <a:rPr lang="en-US" b="1" dirty="0">
                <a:latin typeface="Arial" pitchFamily="34" charset="0"/>
                <a:cs typeface="Arial" pitchFamily="34" charset="0"/>
              </a:rPr>
              <a:t>email ID, phone number, </a:t>
            </a:r>
            <a:r>
              <a:rPr lang="en-US" b="1" dirty="0" err="1" smtClean="0">
                <a:latin typeface="Arial" pitchFamily="34" charset="0"/>
                <a:cs typeface="Arial" pitchFamily="34" charset="0"/>
              </a:rPr>
              <a:t>GitHub</a:t>
            </a:r>
            <a:r>
              <a:rPr lang="en-US" b="1" dirty="0" smtClean="0">
                <a:latin typeface="Arial" pitchFamily="34" charset="0"/>
                <a:cs typeface="Arial" pitchFamily="34" charset="0"/>
              </a:rPr>
              <a:t> </a:t>
            </a:r>
            <a:r>
              <a:rPr lang="en-US" b="1" dirty="0">
                <a:latin typeface="Arial" pitchFamily="34" charset="0"/>
                <a:cs typeface="Arial" pitchFamily="34" charset="0"/>
              </a:rPr>
              <a:t>link</a:t>
            </a:r>
            <a:r>
              <a:rPr lang="en-US" dirty="0">
                <a:latin typeface="Arial" pitchFamily="34" charset="0"/>
                <a:cs typeface="Arial" pitchFamily="34" charset="0"/>
              </a:rPr>
              <a:t>.</a:t>
            </a:r>
          </a:p>
          <a:p>
            <a:pPr marL="742950" lvl="1" indent="-285750">
              <a:buFont typeface="Arial" pitchFamily="34" charset="0"/>
              <a:buChar char="•"/>
            </a:pPr>
            <a:r>
              <a:rPr lang="en-US" dirty="0">
                <a:latin typeface="Arial" pitchFamily="34" charset="0"/>
                <a:cs typeface="Arial" pitchFamily="34" charset="0"/>
              </a:rPr>
              <a:t>Ensures easy communication with recruiters, mentors, and institutions.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685800" y="1600200"/>
            <a:ext cx="9296400" cy="3970318"/>
          </a:xfrm>
          <a:prstGeom prst="rect">
            <a:avLst/>
          </a:prstGeom>
          <a:noFill/>
        </p:spPr>
        <p:txBody>
          <a:bodyPr wrap="square" rtlCol="0">
            <a:spAutoFit/>
          </a:bodyPr>
          <a:lstStyle/>
          <a:p>
            <a:r>
              <a:rPr lang="en-US" b="1" dirty="0">
                <a:latin typeface="Arial" pitchFamily="34" charset="0"/>
                <a:cs typeface="Arial" pitchFamily="34" charset="0"/>
              </a:rPr>
              <a:t>Navigation Bar</a:t>
            </a:r>
            <a:endParaRPr lang="en-US" dirty="0">
              <a:latin typeface="Arial" pitchFamily="34" charset="0"/>
              <a:cs typeface="Arial" pitchFamily="34" charset="0"/>
            </a:endParaRPr>
          </a:p>
          <a:p>
            <a:r>
              <a:rPr lang="en-US" dirty="0">
                <a:latin typeface="Arial" pitchFamily="34" charset="0"/>
                <a:cs typeface="Arial" pitchFamily="34" charset="0"/>
              </a:rPr>
              <a:t>A clean and simple </a:t>
            </a:r>
            <a:r>
              <a:rPr lang="en-US" b="1" dirty="0">
                <a:latin typeface="Arial" pitchFamily="34" charset="0"/>
                <a:cs typeface="Arial" pitchFamily="34" charset="0"/>
              </a:rPr>
              <a:t>menu bar</a:t>
            </a:r>
            <a:r>
              <a:rPr lang="en-US" dirty="0">
                <a:latin typeface="Arial" pitchFamily="34" charset="0"/>
                <a:cs typeface="Arial" pitchFamily="34" charset="0"/>
              </a:rPr>
              <a:t> at the top of the page.</a:t>
            </a:r>
          </a:p>
          <a:p>
            <a:r>
              <a:rPr lang="en-US" dirty="0">
                <a:latin typeface="Arial" pitchFamily="34" charset="0"/>
                <a:cs typeface="Arial" pitchFamily="34" charset="0"/>
              </a:rPr>
              <a:t>Provides quick access to different sections like </a:t>
            </a:r>
            <a:r>
              <a:rPr lang="en-US" i="1" dirty="0">
                <a:latin typeface="Arial" pitchFamily="34" charset="0"/>
                <a:cs typeface="Arial" pitchFamily="34" charset="0"/>
              </a:rPr>
              <a:t>Education, Skills, Projects, Achievements, and Contact</a:t>
            </a:r>
            <a:r>
              <a:rPr lang="en-US" dirty="0">
                <a:latin typeface="Arial" pitchFamily="34" charset="0"/>
                <a:cs typeface="Arial" pitchFamily="34" charset="0"/>
              </a:rPr>
              <a:t>.</a:t>
            </a:r>
          </a:p>
          <a:p>
            <a:r>
              <a:rPr lang="en-US" dirty="0">
                <a:latin typeface="Arial" pitchFamily="34" charset="0"/>
                <a:cs typeface="Arial" pitchFamily="34" charset="0"/>
              </a:rPr>
              <a:t>Ensures smooth scrolling and easy navigation without confusion.</a:t>
            </a:r>
          </a:p>
          <a:p>
            <a:r>
              <a:rPr lang="en-US" b="1" dirty="0">
                <a:latin typeface="Arial" pitchFamily="34" charset="0"/>
                <a:cs typeface="Arial" pitchFamily="34" charset="0"/>
              </a:rPr>
              <a:t>Interactive Elements</a:t>
            </a:r>
            <a:endParaRPr lang="en-US" dirty="0">
              <a:latin typeface="Arial" pitchFamily="34" charset="0"/>
              <a:cs typeface="Arial" pitchFamily="34" charset="0"/>
            </a:endParaRPr>
          </a:p>
          <a:p>
            <a:r>
              <a:rPr lang="en-US" dirty="0">
                <a:latin typeface="Arial" pitchFamily="34" charset="0"/>
                <a:cs typeface="Arial" pitchFamily="34" charset="0"/>
              </a:rPr>
              <a:t>Hover effects, buttons, and clickable project cards to improve user experience.</a:t>
            </a:r>
          </a:p>
          <a:p>
            <a:r>
              <a:rPr lang="en-US" dirty="0" smtClean="0">
                <a:latin typeface="Arial" pitchFamily="34" charset="0"/>
                <a:cs typeface="Arial" pitchFamily="34" charset="0"/>
              </a:rPr>
              <a:t>Clickable </a:t>
            </a:r>
            <a:r>
              <a:rPr lang="en-US" b="1" dirty="0" err="1" smtClean="0">
                <a:latin typeface="Arial" pitchFamily="34" charset="0"/>
                <a:cs typeface="Arial" pitchFamily="34" charset="0"/>
              </a:rPr>
              <a:t>GitHub</a:t>
            </a:r>
            <a:r>
              <a:rPr lang="en-US" b="1" dirty="0">
                <a:latin typeface="Arial" pitchFamily="34" charset="0"/>
                <a:cs typeface="Arial" pitchFamily="34" charset="0"/>
              </a:rPr>
              <a:t> </a:t>
            </a:r>
            <a:r>
              <a:rPr lang="en-US" b="1" dirty="0" smtClean="0">
                <a:latin typeface="Arial" pitchFamily="34" charset="0"/>
                <a:cs typeface="Arial" pitchFamily="34" charset="0"/>
              </a:rPr>
              <a:t>link</a:t>
            </a:r>
            <a:r>
              <a:rPr lang="en-US" dirty="0" smtClean="0">
                <a:latin typeface="Arial" pitchFamily="34" charset="0"/>
                <a:cs typeface="Arial" pitchFamily="34" charset="0"/>
              </a:rPr>
              <a:t> </a:t>
            </a:r>
            <a:r>
              <a:rPr lang="en-US" dirty="0">
                <a:latin typeface="Arial" pitchFamily="34" charset="0"/>
                <a:cs typeface="Arial" pitchFamily="34" charset="0"/>
              </a:rPr>
              <a:t>to directly open external profiles.</a:t>
            </a:r>
          </a:p>
          <a:p>
            <a:r>
              <a:rPr lang="en-US" b="1" dirty="0">
                <a:latin typeface="Arial" pitchFamily="34" charset="0"/>
                <a:cs typeface="Arial" pitchFamily="34" charset="0"/>
              </a:rPr>
              <a:t>Responsive Design for All Devices</a:t>
            </a:r>
            <a:endParaRPr lang="en-US" dirty="0">
              <a:latin typeface="Arial" pitchFamily="34" charset="0"/>
              <a:cs typeface="Arial" pitchFamily="34" charset="0"/>
            </a:endParaRPr>
          </a:p>
          <a:p>
            <a:r>
              <a:rPr lang="en-US" dirty="0">
                <a:latin typeface="Arial" pitchFamily="34" charset="0"/>
                <a:cs typeface="Arial" pitchFamily="34" charset="0"/>
              </a:rPr>
              <a:t>Portfolio automatically adjusts to different screen sizes (desktop, laptop, tablet, mobile).</a:t>
            </a:r>
          </a:p>
          <a:p>
            <a:r>
              <a:rPr lang="en-US" dirty="0">
                <a:latin typeface="Arial" pitchFamily="34" charset="0"/>
                <a:cs typeface="Arial" pitchFamily="34" charset="0"/>
              </a:rPr>
              <a:t>Built using </a:t>
            </a:r>
            <a:r>
              <a:rPr lang="en-US" b="1" dirty="0">
                <a:latin typeface="Arial" pitchFamily="34" charset="0"/>
                <a:cs typeface="Arial" pitchFamily="34" charset="0"/>
              </a:rPr>
              <a:t>CSS </a:t>
            </a:r>
            <a:r>
              <a:rPr lang="en-US" b="1" dirty="0" err="1">
                <a:latin typeface="Arial" pitchFamily="34" charset="0"/>
                <a:cs typeface="Arial" pitchFamily="34" charset="0"/>
              </a:rPr>
              <a:t>Flexbox</a:t>
            </a:r>
            <a:r>
              <a:rPr lang="en-US" b="1" dirty="0">
                <a:latin typeface="Arial" pitchFamily="34" charset="0"/>
                <a:cs typeface="Arial" pitchFamily="34" charset="0"/>
              </a:rPr>
              <a:t>, Grid, and Media Queries</a:t>
            </a:r>
            <a:r>
              <a:rPr lang="en-US" dirty="0">
                <a:latin typeface="Arial" pitchFamily="34" charset="0"/>
                <a:cs typeface="Arial" pitchFamily="34" charset="0"/>
              </a:rPr>
              <a:t> for responsiveness.</a:t>
            </a:r>
          </a:p>
          <a:p>
            <a:r>
              <a:rPr lang="en-US" dirty="0">
                <a:latin typeface="Arial" pitchFamily="34" charset="0"/>
                <a:cs typeface="Arial" pitchFamily="34" charset="0"/>
              </a:rPr>
              <a:t>Ensures recruiters and teachers can view the portfolio anytime, on any device, without layout issues</a:t>
            </a:r>
          </a:p>
          <a:p>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765</Words>
  <Application>Microsoft Office PowerPoint</Application>
  <PresentationFormat>Custom</PresentationFormat>
  <Paragraphs>82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PORTFOLIO  A Student Academic Portfolio is a digital platform that showcases a student’s educational background, technical skills, projects, achievements, and contact details in a well-structured format. It acts as a professional identity, helping students highlight their strengths and talents beyond traditional resumes. By organizing academic records and accomplishments in a single space, the portfolio not only reflects continuous learning and growth but also provides easy access for teachers, mentors, and recruiters. Ultimately, it serves as a powerful tool for career opportunities, self-improvement, and personal branding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32</cp:revision>
  <dcterms:created xsi:type="dcterms:W3CDTF">2024-03-29T15:07:22Z</dcterms:created>
  <dcterms:modified xsi:type="dcterms:W3CDTF">2025-09-10T09:38:29Z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