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78" r:id="rId6"/>
    <p:sldId id="286" r:id="rId7"/>
    <p:sldId id="287" r:id="rId8"/>
    <p:sldId id="288"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35B2A-B646-437C-864D-749C8D6F01C7}" v="7" dt="2024-03-30T04:02:06.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655" autoAdjust="0"/>
  </p:normalViewPr>
  <p:slideViewPr>
    <p:cSldViewPr snapToGrid="0">
      <p:cViewPr>
        <p:scale>
          <a:sx n="74" d="100"/>
          <a:sy n="74" d="100"/>
        </p:scale>
        <p:origin x="340" y="5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3/30/2024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blazor-components/blazor-datagrid" TargetMode="External"/><Relationship Id="rId13" Type="http://schemas.openxmlformats.org/officeDocument/2006/relationships/hyperlink" Target="https://www.syncfusion.com/wpf-controls/datagrid" TargetMode="External"/><Relationship Id="rId3" Type="http://schemas.openxmlformats.org/officeDocument/2006/relationships/image" Target="../media/image13.png"/><Relationship Id="rId7" Type="http://schemas.openxmlformats.org/officeDocument/2006/relationships/hyperlink" Target="https://www.syncfusion.com/vue-components/vue-grid" TargetMode="External"/><Relationship Id="rId12" Type="http://schemas.openxmlformats.org/officeDocument/2006/relationships/hyperlink" Target="https://www.syncfusion.com/winforms-ui-controls/datagrid" TargetMode="External"/><Relationship Id="rId17" Type="http://schemas.openxmlformats.org/officeDocument/2006/relationships/hyperlink" Target="https://www.syncfusion.com/maui-controls/maui-datagrid" TargetMode="External"/><Relationship Id="rId2" Type="http://schemas.openxmlformats.org/officeDocument/2006/relationships/hyperlink" Target="https://www.syncfusion.com/javascript-ui-controls/js-data-grid" TargetMode="External"/><Relationship Id="rId16" Type="http://schemas.openxmlformats.org/officeDocument/2006/relationships/hyperlink" Target="https://www.syncfusion.com/uwp-ui-controls/datagrid" TargetMode="External"/><Relationship Id="rId1" Type="http://schemas.openxmlformats.org/officeDocument/2006/relationships/slideLayout" Target="../slideLayouts/slideLayout11.xml"/><Relationship Id="rId6" Type="http://schemas.openxmlformats.org/officeDocument/2006/relationships/hyperlink" Target="https://www.syncfusion.com/react-components/react-data-grid" TargetMode="External"/><Relationship Id="rId11" Type="http://schemas.openxmlformats.org/officeDocument/2006/relationships/hyperlink" Target="https://www.syncfusion.com/aspnet-core-ui-controls/grid" TargetMode="External"/><Relationship Id="rId5" Type="http://schemas.openxmlformats.org/officeDocument/2006/relationships/hyperlink" Target="https://www.syncfusion.com/angular-components/angular-grid" TargetMode="External"/><Relationship Id="rId15" Type="http://schemas.openxmlformats.org/officeDocument/2006/relationships/hyperlink" Target="https://www.syncfusion.com/xamarin-ui-controls/xamarin-datagrid" TargetMode="External"/><Relationship Id="rId10" Type="http://schemas.openxmlformats.org/officeDocument/2006/relationships/hyperlink" Target="https://www.syncfusion.com/aspnet-mvc-ui-controls/grid" TargetMode="External"/><Relationship Id="rId4" Type="http://schemas.openxmlformats.org/officeDocument/2006/relationships/image" Target="../media/image14.png"/><Relationship Id="rId9" Type="http://schemas.openxmlformats.org/officeDocument/2006/relationships/hyperlink" Target="https://www.syncfusion.com/flutter-widgets/flutter-datagrid" TargetMode="External"/><Relationship Id="rId14" Type="http://schemas.openxmlformats.org/officeDocument/2006/relationships/hyperlink" Target="https://www.syncfusion.com/winui-controls/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blazor-components/blazor-datagrid" TargetMode="External"/><Relationship Id="rId13" Type="http://schemas.openxmlformats.org/officeDocument/2006/relationships/hyperlink" Target="https://www.syncfusion.com/wpf-controls/datagrid" TargetMode="External"/><Relationship Id="rId3" Type="http://schemas.openxmlformats.org/officeDocument/2006/relationships/image" Target="../media/image15.png"/><Relationship Id="rId7" Type="http://schemas.openxmlformats.org/officeDocument/2006/relationships/hyperlink" Target="https://www.syncfusion.com/vue-components/vue-grid" TargetMode="External"/><Relationship Id="rId12" Type="http://schemas.openxmlformats.org/officeDocument/2006/relationships/hyperlink" Target="https://www.syncfusion.com/winforms-ui-controls/datagrid" TargetMode="External"/><Relationship Id="rId17" Type="http://schemas.openxmlformats.org/officeDocument/2006/relationships/hyperlink" Target="https://www.syncfusion.com/maui-controls/maui-datagrid" TargetMode="External"/><Relationship Id="rId2" Type="http://schemas.openxmlformats.org/officeDocument/2006/relationships/image" Target="../media/image14.png"/><Relationship Id="rId16" Type="http://schemas.openxmlformats.org/officeDocument/2006/relationships/hyperlink" Target="https://www.syncfusion.com/uwp-ui-controls/datagrid" TargetMode="External"/><Relationship Id="rId1" Type="http://schemas.openxmlformats.org/officeDocument/2006/relationships/slideLayout" Target="../slideLayouts/slideLayout11.xml"/><Relationship Id="rId6" Type="http://schemas.openxmlformats.org/officeDocument/2006/relationships/hyperlink" Target="https://www.syncfusion.com/react-components/react-data-grid" TargetMode="External"/><Relationship Id="rId11" Type="http://schemas.openxmlformats.org/officeDocument/2006/relationships/hyperlink" Target="https://www.syncfusion.com/aspnet-core-ui-controls/grid" TargetMode="External"/><Relationship Id="rId5" Type="http://schemas.openxmlformats.org/officeDocument/2006/relationships/hyperlink" Target="https://www.syncfusion.com/angular-components/angular-grid" TargetMode="External"/><Relationship Id="rId15" Type="http://schemas.openxmlformats.org/officeDocument/2006/relationships/hyperlink" Target="https://www.syncfusion.com/xamarin-ui-controls/xamarin-datagrid" TargetMode="External"/><Relationship Id="rId10" Type="http://schemas.openxmlformats.org/officeDocument/2006/relationships/hyperlink" Target="https://www.syncfusion.com/aspnet-mvc-ui-controls/grid" TargetMode="External"/><Relationship Id="rId4" Type="http://schemas.openxmlformats.org/officeDocument/2006/relationships/hyperlink" Target="https://www.syncfusion.com/javascript-ui-controls/js-data-grid" TargetMode="External"/><Relationship Id="rId9" Type="http://schemas.openxmlformats.org/officeDocument/2006/relationships/hyperlink" Target="https://www.syncfusion.com/flutter-widgets/flutter-datagrid" TargetMode="External"/><Relationship Id="rId14" Type="http://schemas.openxmlformats.org/officeDocument/2006/relationships/hyperlink" Target="https://www.syncfusion.com/winui-controls/datagrid"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wpf-controls/datagrid" TargetMode="External"/><Relationship Id="rId3" Type="http://schemas.openxmlformats.org/officeDocument/2006/relationships/hyperlink" Target="https://www.syncfusion.com/angular-components/angular-grid" TargetMode="External"/><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forms-ui-controls/datagrid" TargetMode="External"/><Relationship Id="rId17" Type="http://schemas.openxmlformats.org/officeDocument/2006/relationships/hyperlink" Target="https://www.syncfusion.com/maui-controls/maui-datagrid" TargetMode="External"/><Relationship Id="rId2" Type="http://schemas.openxmlformats.org/officeDocument/2006/relationships/hyperlink" Target="https://www.syncfusion.com/javascript-ui-controls/js-data-grid" TargetMode="External"/><Relationship Id="rId16" Type="http://schemas.openxmlformats.org/officeDocument/2006/relationships/hyperlink" Target="https://www.syncfusion.com/uwp-ui-controls/datagrid" TargetMode="External"/><Relationship Id="rId1" Type="http://schemas.openxmlformats.org/officeDocument/2006/relationships/slideLayout" Target="../slideLayouts/slideLayout11.xml"/><Relationship Id="rId6" Type="http://schemas.openxmlformats.org/officeDocument/2006/relationships/hyperlink" Target="https://www.syncfusion.com/blazor-components/blazor-datagrid" TargetMode="External"/><Relationship Id="rId11" Type="http://schemas.openxmlformats.org/officeDocument/2006/relationships/image" Target="../media/image14.png"/><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xamarin-ui-controls/xamarin-datagrid" TargetMode="External"/><Relationship Id="rId10" Type="http://schemas.openxmlformats.org/officeDocument/2006/relationships/image" Target="../media/image16.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winui-controls/datagri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76810" y="2726423"/>
            <a:ext cx="4941771" cy="3171038"/>
          </a:xfrm>
        </p:spPr>
        <p:txBody>
          <a:bodyPr anchor="ctr"/>
          <a:lstStyle/>
          <a:p>
            <a:r>
              <a:rPr lang="en-US" dirty="0"/>
              <a:t>MOST POPULAR COMPONENTS IN SYNCFUSION</a:t>
            </a:r>
            <a:br>
              <a:rPr lang="en-US" dirty="0"/>
            </a:br>
            <a:br>
              <a:rPr lang="en-US" dirty="0"/>
            </a:br>
            <a:r>
              <a:rPr lang="en-US" dirty="0"/>
              <a:t>      -ABIRAMI S </a:t>
            </a:r>
            <a:r>
              <a:rPr lang="en-US" dirty="0" err="1"/>
              <a:t>S</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201336"/>
            <a:ext cx="4179570" cy="4957893"/>
          </a:xfrm>
        </p:spPr>
        <p:txBody>
          <a:bodyPr/>
          <a:lstStyle/>
          <a:p>
            <a:r>
              <a:rPr lang="en-US" sz="2800" dirty="0"/>
              <a:t>List of components</a:t>
            </a:r>
            <a:r>
              <a:rPr lang="en-US" dirty="0"/>
              <a:t>:</a:t>
            </a:r>
            <a:br>
              <a:rPr lang="en-US" dirty="0"/>
            </a:br>
            <a:r>
              <a:rPr lang="en-US" dirty="0"/>
              <a:t>1.Datagrid</a:t>
            </a:r>
            <a:br>
              <a:rPr lang="en-US" dirty="0"/>
            </a:br>
            <a:r>
              <a:rPr lang="en-US" dirty="0"/>
              <a:t>2.chart</a:t>
            </a:r>
            <a:br>
              <a:rPr lang="en-US" dirty="0"/>
            </a:br>
            <a:r>
              <a:rPr lang="en-US" dirty="0"/>
              <a:t>3.list</a:t>
            </a:r>
            <a:br>
              <a:rPr lang="en-US" dirty="0"/>
            </a:br>
            <a:r>
              <a:rPr lang="en-US" dirty="0"/>
              <a:t>4.view</a:t>
            </a:r>
            <a:br>
              <a:rPr lang="en-US" dirty="0"/>
            </a:br>
            <a:br>
              <a:rPr lang="en-US" dirty="0"/>
            </a:br>
            <a:br>
              <a:rPr lang="en-US" dirty="0"/>
            </a:br>
            <a:endParaRPr lang="en-US" dirty="0"/>
          </a:p>
        </p:txBody>
      </p:sp>
    </p:spTree>
    <p:extLst>
      <p:ext uri="{BB962C8B-B14F-4D97-AF65-F5344CB8AC3E}">
        <p14:creationId xmlns:p14="http://schemas.microsoft.com/office/powerpoint/2010/main" val="60879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512D-BC39-90BB-BD05-9A269D25B6C7}"/>
              </a:ext>
            </a:extLst>
          </p:cNvPr>
          <p:cNvSpPr>
            <a:spLocks noGrp="1"/>
          </p:cNvSpPr>
          <p:nvPr>
            <p:ph type="title"/>
          </p:nvPr>
        </p:nvSpPr>
        <p:spPr>
          <a:xfrm>
            <a:off x="545284" y="337192"/>
            <a:ext cx="5948113" cy="1997867"/>
          </a:xfrm>
        </p:spPr>
        <p:txBody>
          <a:bodyPr anchor="b">
            <a:normAutofit/>
          </a:bodyPr>
          <a:lstStyle/>
          <a:p>
            <a:r>
              <a:rPr lang="en-US" sz="1500" b="1" cap="none" dirty="0"/>
              <a:t>Data Grid</a:t>
            </a:r>
            <a:br>
              <a:rPr lang="en-US" sz="1500" b="1" cap="none" dirty="0"/>
            </a:br>
            <a:br>
              <a:rPr lang="en-US" sz="1500" dirty="0"/>
            </a:br>
            <a:r>
              <a:rPr lang="en-US" sz="1500" b="0" i="0" cap="none" dirty="0">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r>
              <a:rPr lang="en-US" sz="1500" b="0" i="0" dirty="0">
                <a:effectLst/>
              </a:rPr>
              <a:t>.</a:t>
            </a:r>
            <a:endParaRPr lang="en-US" sz="1500" dirty="0"/>
          </a:p>
        </p:txBody>
      </p:sp>
      <p:sp>
        <p:nvSpPr>
          <p:cNvPr id="1031" name="Text Placeholder 2">
            <a:extLst>
              <a:ext uri="{FF2B5EF4-FFF2-40B4-BE49-F238E27FC236}">
                <a16:creationId xmlns:a16="http://schemas.microsoft.com/office/drawing/2014/main" id="{32E4F2AA-E28D-9235-322A-0CD3333F3368}"/>
              </a:ext>
            </a:extLst>
          </p:cNvPr>
          <p:cNvSpPr>
            <a:spLocks noGrp="1"/>
          </p:cNvSpPr>
          <p:nvPr>
            <p:ph type="body" idx="1"/>
          </p:nvPr>
        </p:nvSpPr>
        <p:spPr>
          <a:xfrm>
            <a:off x="545284" y="2799126"/>
            <a:ext cx="5733772" cy="448990"/>
          </a:xfrm>
        </p:spPr>
        <p:txBody>
          <a:bodyPr/>
          <a:lstStyle/>
          <a:p>
            <a:r>
              <a:rPr lang="en-US" b="1" i="0" dirty="0">
                <a:solidFill>
                  <a:srgbClr val="1A1A1A"/>
                </a:solidFill>
                <a:effectLst/>
                <a:latin typeface="Open Sans" panose="020B0606030504020204" pitchFamily="34" charset="0"/>
              </a:rPr>
              <a:t>SUPPORTED PLATFORMS</a:t>
            </a:r>
            <a:endParaRPr lang="en-US" dirty="0"/>
          </a:p>
        </p:txBody>
      </p:sp>
      <p:sp>
        <p:nvSpPr>
          <p:cNvPr id="1033" name="Content Placeholder 3">
            <a:extLst>
              <a:ext uri="{FF2B5EF4-FFF2-40B4-BE49-F238E27FC236}">
                <a16:creationId xmlns:a16="http://schemas.microsoft.com/office/drawing/2014/main" id="{825421EF-7F91-40D4-A84F-632F4B15C936}"/>
              </a:ext>
            </a:extLst>
          </p:cNvPr>
          <p:cNvSpPr>
            <a:spLocks noGrp="1"/>
          </p:cNvSpPr>
          <p:nvPr>
            <p:ph sz="half" idx="2"/>
          </p:nvPr>
        </p:nvSpPr>
        <p:spPr>
          <a:xfrm>
            <a:off x="461395" y="3248116"/>
            <a:ext cx="5752051" cy="2280229"/>
          </a:xfrm>
        </p:spPr>
        <p:txBody>
          <a:bodyPr/>
          <a:lstStyle/>
          <a:p>
            <a:pPr marL="0" indent="0" algn="just">
              <a:buNone/>
            </a:pPr>
            <a:r>
              <a:rPr lang="en-US" sz="1600" b="0" i="0" dirty="0">
                <a:solidFill>
                  <a:schemeClr val="accent5">
                    <a:lumMod val="75000"/>
                  </a:schemeClr>
                </a:solidFill>
                <a:effectLst/>
                <a:latin typeface="Open Sans" panose="020B0606030504020204" pitchFamily="34" charset="0"/>
              </a:rPr>
              <a:t> </a:t>
            </a:r>
            <a:r>
              <a:rPr lang="en-US" sz="1600" b="0" i="0" u="none" strike="noStrike" dirty="0">
                <a:solidFill>
                  <a:schemeClr val="accent5">
                    <a:lumMod val="75000"/>
                  </a:schemeClr>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 </a:t>
            </a:r>
            <a:endParaRPr lang="en-US" sz="1600" b="0" i="0" u="none" strike="noStrike" dirty="0">
              <a:solidFill>
                <a:schemeClr val="accent5">
                  <a:lumMod val="75000"/>
                </a:schemeClr>
              </a:solidFill>
              <a:effectLst/>
              <a:latin typeface="Open Sans" panose="020B0606030504020204" pitchFamily="34" charset="0"/>
            </a:endParaRPr>
          </a:p>
          <a:p>
            <a:pPr marL="0" indent="0" algn="just">
              <a:buNone/>
            </a:pPr>
            <a:r>
              <a:rPr lang="en-US" sz="1600" b="0" i="0" dirty="0">
                <a:solidFill>
                  <a:schemeClr val="accent5">
                    <a:lumMod val="75000"/>
                  </a:schemeClr>
                </a:solidFill>
                <a:effectLst/>
                <a:latin typeface="Open Sans" panose="020B0606030504020204" pitchFamily="34" charset="0"/>
              </a:rPr>
              <a:t>       </a:t>
            </a:r>
            <a:endParaRPr lang="en-US" dirty="0"/>
          </a:p>
        </p:txBody>
      </p:sp>
      <p:sp>
        <p:nvSpPr>
          <p:cNvPr id="1035" name="Text Placeholder 4">
            <a:extLst>
              <a:ext uri="{FF2B5EF4-FFF2-40B4-BE49-F238E27FC236}">
                <a16:creationId xmlns:a16="http://schemas.microsoft.com/office/drawing/2014/main" id="{D7AA902A-3D5A-D7AC-3CFF-84B7FE18C0EE}"/>
              </a:ext>
            </a:extLst>
          </p:cNvPr>
          <p:cNvSpPr>
            <a:spLocks noGrp="1"/>
          </p:cNvSpPr>
          <p:nvPr>
            <p:ph type="body" sz="quarter" idx="3"/>
          </p:nvPr>
        </p:nvSpPr>
        <p:spPr>
          <a:xfrm>
            <a:off x="7887108" y="2705177"/>
            <a:ext cx="3943627" cy="448989"/>
          </a:xfrm>
        </p:spPr>
        <p:txBody>
          <a:bodyPr/>
          <a:lstStyle/>
          <a:p>
            <a:endParaRPr lang="en-US"/>
          </a:p>
        </p:txBody>
      </p:sp>
      <p:pic>
        <p:nvPicPr>
          <p:cNvPr id="1026" name="Picture 2" descr="Syncfusion Essential DataGrid">
            <a:extLst>
              <a:ext uri="{FF2B5EF4-FFF2-40B4-BE49-F238E27FC236}">
                <a16:creationId xmlns:a16="http://schemas.microsoft.com/office/drawing/2014/main" id="{D72FE2FD-61D9-236D-F478-6C1882065E4D}"/>
              </a:ext>
            </a:extLst>
          </p:cNvPr>
          <p:cNvPicPr>
            <a:picLocks noGrp="1" noChangeAspect="1" noChangeArrowheads="1"/>
          </p:cNvPicPr>
          <p:nvPr>
            <p:ph sz="half" idx="14"/>
          </p:nvPr>
        </p:nvPicPr>
        <p:blipFill rotWithShape="1">
          <a:blip r:embed="rId3">
            <a:extLst>
              <a:ext uri="{28A0092B-C50C-407E-A947-70E740481C1C}">
                <a14:useLocalDpi xmlns:a14="http://schemas.microsoft.com/office/drawing/2010/main" val="0"/>
              </a:ext>
            </a:extLst>
          </a:blip>
          <a:srcRect t="3768" r="9" b="5955"/>
          <a:stretch/>
        </p:blipFill>
        <p:spPr bwMode="auto">
          <a:xfrm>
            <a:off x="6571972" y="957742"/>
            <a:ext cx="5340395" cy="4268599"/>
          </a:xfrm>
          <a:prstGeom prst="rect">
            <a:avLst/>
          </a:prstGeom>
          <a:solidFill>
            <a:srgbClr val="FFFFFF"/>
          </a:solidFill>
        </p:spPr>
      </p:pic>
      <p:sp>
        <p:nvSpPr>
          <p:cNvPr id="5" name="Slide Number Placeholder 4">
            <a:extLst>
              <a:ext uri="{FF2B5EF4-FFF2-40B4-BE49-F238E27FC236}">
                <a16:creationId xmlns:a16="http://schemas.microsoft.com/office/drawing/2014/main" id="{EFF8BE45-80F4-8A69-0BC9-34D6082D00F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3</a:t>
            </a:fld>
            <a:endParaRPr lang="en-US"/>
          </a:p>
        </p:txBody>
      </p:sp>
      <p:pic>
        <p:nvPicPr>
          <p:cNvPr id="9" name="Picture 8" descr="A computer screen with a line&#10;&#10;Description automatically generated">
            <a:extLst>
              <a:ext uri="{FF2B5EF4-FFF2-40B4-BE49-F238E27FC236}">
                <a16:creationId xmlns:a16="http://schemas.microsoft.com/office/drawing/2014/main" id="{4FC06EB8-7AE1-EA98-588E-E490E70ACD81}"/>
              </a:ext>
            </a:extLst>
          </p:cNvPr>
          <p:cNvPicPr>
            <a:picLocks noChangeAspect="1"/>
          </p:cNvPicPr>
          <p:nvPr/>
        </p:nvPicPr>
        <p:blipFill rotWithShape="1">
          <a:blip r:embed="rId4"/>
          <a:srcRect l="20171" t="6152" r="34376" b="75065"/>
          <a:stretch/>
        </p:blipFill>
        <p:spPr>
          <a:xfrm>
            <a:off x="545284" y="3438553"/>
            <a:ext cx="225612" cy="273630"/>
          </a:xfrm>
          <a:prstGeom prst="rect">
            <a:avLst/>
          </a:prstGeom>
        </p:spPr>
      </p:pic>
      <p:sp>
        <p:nvSpPr>
          <p:cNvPr id="11" name="TextBox 10">
            <a:extLst>
              <a:ext uri="{FF2B5EF4-FFF2-40B4-BE49-F238E27FC236}">
                <a16:creationId xmlns:a16="http://schemas.microsoft.com/office/drawing/2014/main" id="{7AA19EEE-9FD1-DFF0-4DB4-BA8BE972958F}"/>
              </a:ext>
            </a:extLst>
          </p:cNvPr>
          <p:cNvSpPr txBox="1"/>
          <p:nvPr/>
        </p:nvSpPr>
        <p:spPr>
          <a:xfrm>
            <a:off x="770896" y="3373940"/>
            <a:ext cx="6644972" cy="646331"/>
          </a:xfrm>
          <a:prstGeom prst="rect">
            <a:avLst/>
          </a:prstGeom>
          <a:noFill/>
        </p:spPr>
        <p:txBody>
          <a:bodyPr wrap="square">
            <a:spAutoFit/>
          </a:bodyPr>
          <a:lstStyle/>
          <a:p>
            <a:pPr marL="285750" indent="-285750" algn="l">
              <a:buFont typeface="Arial" panose="020B0604020202020204" pitchFamily="34" charset="0"/>
              <a:buChar char="•"/>
            </a:pPr>
            <a:r>
              <a:rPr lang="en-US" b="0" i="0" u="none" strike="noStrike" dirty="0">
                <a:solidFill>
                  <a:schemeClr val="accent5">
                    <a:lumMod val="75000"/>
                  </a:schemeClr>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 JavaScript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Angular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React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Vue </a:t>
            </a:r>
            <a:r>
              <a:rPr lang="en-US" b="0" i="0" dirty="0">
                <a:solidFill>
                  <a:schemeClr val="accent5">
                    <a:lumMod val="75000"/>
                  </a:schemeClr>
                </a:solidFill>
                <a:effectLst/>
                <a:latin typeface="Open Sans" panose="020B0606030504020204" pitchFamily="34" charset="0"/>
              </a:rPr>
              <a:t> </a:t>
            </a:r>
            <a:r>
              <a:rPr lang="en-US" b="0" i="0" u="none" strike="noStrike" dirty="0" err="1">
                <a:solidFill>
                  <a:schemeClr val="accent5">
                    <a:lumMod val="75000"/>
                  </a:schemeClr>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Blazor</a:t>
            </a:r>
            <a:br>
              <a:rPr lang="en-US" b="0" i="0" dirty="0">
                <a:solidFill>
                  <a:schemeClr val="accent5">
                    <a:lumMod val="75000"/>
                  </a:schemeClr>
                </a:solidFill>
                <a:effectLst/>
                <a:latin typeface="Open Sans" panose="020B0606030504020204" pitchFamily="34" charset="0"/>
              </a:rPr>
            </a:b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Flutter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ASP.NET MVC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ASP.NET Core</a:t>
            </a:r>
            <a:endParaRPr lang="en-US" b="0" i="0" dirty="0">
              <a:solidFill>
                <a:schemeClr val="accent5">
                  <a:lumMod val="75000"/>
                </a:schemeClr>
              </a:solidFill>
              <a:effectLst/>
              <a:latin typeface="Open Sans" panose="020B0606030504020204" pitchFamily="34" charset="0"/>
            </a:endParaRPr>
          </a:p>
        </p:txBody>
      </p:sp>
      <p:pic>
        <p:nvPicPr>
          <p:cNvPr id="13" name="Picture 12" descr="A computer screen with a line&#10;&#10;Description automatically generated">
            <a:extLst>
              <a:ext uri="{FF2B5EF4-FFF2-40B4-BE49-F238E27FC236}">
                <a16:creationId xmlns:a16="http://schemas.microsoft.com/office/drawing/2014/main" id="{DF590DEF-D57C-17E2-D695-5677D4E55D6A}"/>
              </a:ext>
            </a:extLst>
          </p:cNvPr>
          <p:cNvPicPr>
            <a:picLocks noChangeAspect="1"/>
          </p:cNvPicPr>
          <p:nvPr/>
        </p:nvPicPr>
        <p:blipFill rotWithShape="1">
          <a:blip r:embed="rId4"/>
          <a:srcRect t="39328" r="20722" b="32807"/>
          <a:stretch/>
        </p:blipFill>
        <p:spPr>
          <a:xfrm>
            <a:off x="524205" y="4161173"/>
            <a:ext cx="267769" cy="276232"/>
          </a:xfrm>
          <a:prstGeom prst="rect">
            <a:avLst/>
          </a:prstGeom>
        </p:spPr>
      </p:pic>
      <p:sp>
        <p:nvSpPr>
          <p:cNvPr id="15" name="TextBox 14">
            <a:extLst>
              <a:ext uri="{FF2B5EF4-FFF2-40B4-BE49-F238E27FC236}">
                <a16:creationId xmlns:a16="http://schemas.microsoft.com/office/drawing/2014/main" id="{6AB94D80-75D6-200F-EFC9-5AC2A465CFE0}"/>
              </a:ext>
            </a:extLst>
          </p:cNvPr>
          <p:cNvSpPr txBox="1"/>
          <p:nvPr/>
        </p:nvSpPr>
        <p:spPr>
          <a:xfrm>
            <a:off x="770896" y="4084884"/>
            <a:ext cx="6094602"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WinForms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WPF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WinUI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Flutter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Xamarin</a:t>
            </a:r>
            <a:br>
              <a:rPr lang="en-US" b="0" i="0" dirty="0">
                <a:solidFill>
                  <a:schemeClr val="accent5">
                    <a:lumMod val="75000"/>
                  </a:schemeClr>
                </a:solidFill>
                <a:effectLst/>
                <a:latin typeface="Open Sans" panose="020B0606030504020204" pitchFamily="34" charset="0"/>
              </a:rPr>
            </a:b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UWP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.NET MAUI</a:t>
            </a:r>
            <a:endParaRPr lang="en-US" dirty="0"/>
          </a:p>
        </p:txBody>
      </p:sp>
      <p:pic>
        <p:nvPicPr>
          <p:cNvPr id="17" name="Picture 16" descr="A computer screen with a line&#10;&#10;Description automatically generated">
            <a:extLst>
              <a:ext uri="{FF2B5EF4-FFF2-40B4-BE49-F238E27FC236}">
                <a16:creationId xmlns:a16="http://schemas.microsoft.com/office/drawing/2014/main" id="{959631C9-191C-1275-246B-B4E2AD7DCCF5}"/>
              </a:ext>
            </a:extLst>
          </p:cNvPr>
          <p:cNvPicPr>
            <a:picLocks noChangeAspect="1"/>
          </p:cNvPicPr>
          <p:nvPr/>
        </p:nvPicPr>
        <p:blipFill rotWithShape="1">
          <a:blip r:embed="rId4"/>
          <a:srcRect l="1450" t="67615" r="22536" b="2220"/>
          <a:stretch/>
        </p:blipFill>
        <p:spPr>
          <a:xfrm>
            <a:off x="534395" y="4886395"/>
            <a:ext cx="249190" cy="276233"/>
          </a:xfrm>
          <a:prstGeom prst="rect">
            <a:avLst/>
          </a:prstGeom>
        </p:spPr>
      </p:pic>
      <p:sp>
        <p:nvSpPr>
          <p:cNvPr id="19" name="TextBox 18">
            <a:extLst>
              <a:ext uri="{FF2B5EF4-FFF2-40B4-BE49-F238E27FC236}">
                <a16:creationId xmlns:a16="http://schemas.microsoft.com/office/drawing/2014/main" id="{D71CA886-992C-BA74-0F0E-06C23B28B722}"/>
              </a:ext>
            </a:extLst>
          </p:cNvPr>
          <p:cNvSpPr txBox="1"/>
          <p:nvPr/>
        </p:nvSpPr>
        <p:spPr>
          <a:xfrm>
            <a:off x="783585" y="4857009"/>
            <a:ext cx="6094602" cy="369332"/>
          </a:xfrm>
          <a:prstGeom prst="rect">
            <a:avLst/>
          </a:prstGeom>
          <a:noFill/>
        </p:spPr>
        <p:txBody>
          <a:bodyPr wrap="square">
            <a:spAutoFit/>
          </a:bodyPr>
          <a:lstStyle/>
          <a:p>
            <a:pPr marL="285750" indent="-285750">
              <a:buFont typeface="Arial" panose="020B0604020202020204" pitchFamily="34" charset="0"/>
              <a:buChar char="•"/>
            </a:pPr>
            <a:r>
              <a:rPr lang="en-US" b="0" i="0" u="none" strike="noStrike" dirty="0">
                <a:solidFill>
                  <a:schemeClr val="accent5">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Xamarin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Flutter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UWP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JavaScript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.NET MAUI</a:t>
            </a:r>
            <a:endParaRPr lang="en-US" b="0" i="0" dirty="0">
              <a:solidFill>
                <a:schemeClr val="accent5">
                  <a:lumMod val="75000"/>
                </a:schemeClr>
              </a:solidFill>
              <a:effectLst/>
              <a:latin typeface="Open Sans" panose="020B0606030504020204" pitchFamily="34" charset="0"/>
            </a:endParaRPr>
          </a:p>
        </p:txBody>
      </p:sp>
    </p:spTree>
    <p:extLst>
      <p:ext uri="{BB962C8B-B14F-4D97-AF65-F5344CB8AC3E}">
        <p14:creationId xmlns:p14="http://schemas.microsoft.com/office/powerpoint/2010/main" val="30090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B66A-791D-0C49-8586-513C790AD516}"/>
              </a:ext>
            </a:extLst>
          </p:cNvPr>
          <p:cNvSpPr>
            <a:spLocks noGrp="1"/>
          </p:cNvSpPr>
          <p:nvPr>
            <p:ph type="title"/>
          </p:nvPr>
        </p:nvSpPr>
        <p:spPr/>
        <p:txBody>
          <a:bodyPr>
            <a:normAutofit fontScale="90000"/>
          </a:bodyPr>
          <a:lstStyle/>
          <a:p>
            <a:br>
              <a:rPr lang="en-US" cap="none" dirty="0"/>
            </a:br>
            <a:br>
              <a:rPr lang="en-US" cap="none" dirty="0"/>
            </a:br>
            <a:r>
              <a:rPr lang="en-US" cap="none" dirty="0"/>
              <a:t>Charts</a:t>
            </a:r>
            <a:br>
              <a:rPr lang="en-US" cap="none" dirty="0"/>
            </a:br>
            <a:br>
              <a:rPr lang="en-US" cap="none" dirty="0"/>
            </a:br>
            <a:r>
              <a:rPr lang="en-US" sz="1600" i="0" cap="none" dirty="0">
                <a:solidFill>
                  <a:srgbClr val="1A1A1A"/>
                </a:solidFill>
                <a:effectLst/>
                <a:latin typeface="+mn-lt"/>
                <a:ea typeface="Open Sans SemiBold" panose="020F0502020204030204" pitchFamily="34" charset="0"/>
                <a:cs typeface="Open Sans SemiBold" panose="020F050202020403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600" cap="none" dirty="0">
              <a:latin typeface="+mn-lt"/>
              <a:ea typeface="Open Sans SemiBold" panose="020F0502020204030204" pitchFamily="34" charset="0"/>
              <a:cs typeface="Open Sans SemiBold" panose="020F0502020204030204" pitchFamily="34" charset="0"/>
            </a:endParaRPr>
          </a:p>
        </p:txBody>
      </p:sp>
      <p:sp>
        <p:nvSpPr>
          <p:cNvPr id="3" name="Text Placeholder 2">
            <a:extLst>
              <a:ext uri="{FF2B5EF4-FFF2-40B4-BE49-F238E27FC236}">
                <a16:creationId xmlns:a16="http://schemas.microsoft.com/office/drawing/2014/main" id="{7AEB3B48-E8E8-80DF-DFDE-0A96BD50381E}"/>
              </a:ext>
            </a:extLst>
          </p:cNvPr>
          <p:cNvSpPr>
            <a:spLocks noGrp="1"/>
          </p:cNvSpPr>
          <p:nvPr>
            <p:ph type="body" idx="1"/>
          </p:nvPr>
        </p:nvSpPr>
        <p:spPr>
          <a:xfrm>
            <a:off x="759625" y="2811657"/>
            <a:ext cx="5733772" cy="448990"/>
          </a:xfrm>
        </p:spPr>
        <p:txBody>
          <a:bodyPr/>
          <a:lstStyle/>
          <a:p>
            <a:r>
              <a:rPr lang="en-US" dirty="0"/>
              <a:t>SUPPORTED PLATFORMS</a:t>
            </a:r>
          </a:p>
        </p:txBody>
      </p:sp>
      <p:pic>
        <p:nvPicPr>
          <p:cNvPr id="8" name="Content Placeholder 7" descr="A computer screen with a line&#10;&#10;Description automatically generated">
            <a:extLst>
              <a:ext uri="{FF2B5EF4-FFF2-40B4-BE49-F238E27FC236}">
                <a16:creationId xmlns:a16="http://schemas.microsoft.com/office/drawing/2014/main" id="{68BC34D6-D141-6F08-5337-8994DA5353F5}"/>
              </a:ext>
            </a:extLst>
          </p:cNvPr>
          <p:cNvPicPr>
            <a:picLocks noGrp="1" noChangeAspect="1"/>
          </p:cNvPicPr>
          <p:nvPr>
            <p:ph sz="half" idx="2"/>
          </p:nvPr>
        </p:nvPicPr>
        <p:blipFill rotWithShape="1">
          <a:blip r:embed="rId2"/>
          <a:srcRect l="14496" t="2693" r="26218" b="71439"/>
          <a:stretch/>
        </p:blipFill>
        <p:spPr>
          <a:xfrm>
            <a:off x="747841" y="3393655"/>
            <a:ext cx="299020" cy="296703"/>
          </a:xfrm>
        </p:spPr>
      </p:pic>
      <p:sp>
        <p:nvSpPr>
          <p:cNvPr id="5" name="Text Placeholder 4">
            <a:extLst>
              <a:ext uri="{FF2B5EF4-FFF2-40B4-BE49-F238E27FC236}">
                <a16:creationId xmlns:a16="http://schemas.microsoft.com/office/drawing/2014/main" id="{68F718B8-3991-5995-2BFC-D90D2320A759}"/>
              </a:ext>
            </a:extLst>
          </p:cNvPr>
          <p:cNvSpPr>
            <a:spLocks noGrp="1"/>
          </p:cNvSpPr>
          <p:nvPr>
            <p:ph type="body" sz="quarter" idx="3"/>
          </p:nvPr>
        </p:nvSpPr>
        <p:spPr/>
        <p:txBody>
          <a:bodyPr/>
          <a:lstStyle/>
          <a:p>
            <a:endParaRPr lang="en-US"/>
          </a:p>
        </p:txBody>
      </p:sp>
      <p:sp>
        <p:nvSpPr>
          <p:cNvPr id="7" name="Slide Number Placeholder 6">
            <a:extLst>
              <a:ext uri="{FF2B5EF4-FFF2-40B4-BE49-F238E27FC236}">
                <a16:creationId xmlns:a16="http://schemas.microsoft.com/office/drawing/2014/main" id="{46DD6AAF-07B0-A75C-9A1E-7354BA0EB2A5}"/>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2050" name="Picture 2" descr="Syncfusion Essential Chart">
            <a:extLst>
              <a:ext uri="{FF2B5EF4-FFF2-40B4-BE49-F238E27FC236}">
                <a16:creationId xmlns:a16="http://schemas.microsoft.com/office/drawing/2014/main" id="{FFAB71F3-8851-BFA7-29A9-B074C61B2CE0}"/>
              </a:ext>
            </a:extLst>
          </p:cNvPr>
          <p:cNvPicPr>
            <a:picLocks noGrp="1" noChangeAspect="1" noChangeArrowheads="1"/>
          </p:cNvPicPr>
          <p:nvPr>
            <p:ph sz="half" idx="14"/>
          </p:nvPr>
        </p:nvPicPr>
        <p:blipFill>
          <a:blip r:embed="rId3">
            <a:extLst>
              <a:ext uri="{28A0092B-C50C-407E-A947-70E740481C1C}">
                <a14:useLocalDpi xmlns:a14="http://schemas.microsoft.com/office/drawing/2010/main" val="0"/>
              </a:ext>
            </a:extLst>
          </a:blip>
          <a:srcRect/>
          <a:stretch>
            <a:fillRect/>
          </a:stretch>
        </p:blipFill>
        <p:spPr bwMode="auto">
          <a:xfrm>
            <a:off x="6384022" y="958965"/>
            <a:ext cx="5446713" cy="36801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39281F3-24CD-051E-A1EA-D8A1C59AE894}"/>
              </a:ext>
            </a:extLst>
          </p:cNvPr>
          <p:cNvSpPr txBox="1"/>
          <p:nvPr/>
        </p:nvSpPr>
        <p:spPr>
          <a:xfrm>
            <a:off x="1194020" y="3348392"/>
            <a:ext cx="6094562" cy="646331"/>
          </a:xfrm>
          <a:prstGeom prst="rect">
            <a:avLst/>
          </a:prstGeom>
          <a:noFill/>
        </p:spPr>
        <p:txBody>
          <a:bodyPr wrap="square">
            <a:spAutoFit/>
          </a:bodyPr>
          <a:lstStyle/>
          <a:p>
            <a:pPr marL="285750" indent="-285750" algn="l">
              <a:buFont typeface="Arial" panose="020B0604020202020204" pitchFamily="34" charset="0"/>
              <a:buChar char="•"/>
            </a:pPr>
            <a:r>
              <a:rPr lang="en-US" b="0" i="0" u="none" strike="noStrike" dirty="0">
                <a:solidFill>
                  <a:schemeClr val="accent5">
                    <a:lumMod val="75000"/>
                  </a:schemeClr>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 JavaScript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Angular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React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Vue </a:t>
            </a:r>
            <a:r>
              <a:rPr lang="en-US" b="0" i="0" dirty="0">
                <a:solidFill>
                  <a:schemeClr val="accent5">
                    <a:lumMod val="75000"/>
                  </a:schemeClr>
                </a:solidFill>
                <a:effectLst/>
                <a:latin typeface="Open Sans" panose="020B0606030504020204" pitchFamily="34" charset="0"/>
              </a:rPr>
              <a:t> </a:t>
            </a:r>
            <a:r>
              <a:rPr lang="en-US" b="0" i="0" u="none" strike="noStrike" dirty="0" err="1">
                <a:solidFill>
                  <a:schemeClr val="accent5">
                    <a:lumMod val="75000"/>
                  </a:schemeClr>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Blazor</a:t>
            </a:r>
            <a:br>
              <a:rPr lang="en-US" b="0" i="0" dirty="0">
                <a:solidFill>
                  <a:schemeClr val="accent5">
                    <a:lumMod val="75000"/>
                  </a:schemeClr>
                </a:solidFill>
                <a:effectLst/>
                <a:latin typeface="Open Sans" panose="020B0606030504020204" pitchFamily="34" charset="0"/>
              </a:rPr>
            </a:b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Flutter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ASP.NET MVC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ASP.NET Core</a:t>
            </a:r>
            <a:endParaRPr lang="en-US" b="0" i="0" dirty="0">
              <a:solidFill>
                <a:schemeClr val="accent5">
                  <a:lumMod val="75000"/>
                </a:schemeClr>
              </a:solidFill>
              <a:effectLst/>
              <a:latin typeface="Open Sans" panose="020B0606030504020204" pitchFamily="34" charset="0"/>
            </a:endParaRPr>
          </a:p>
        </p:txBody>
      </p:sp>
      <p:pic>
        <p:nvPicPr>
          <p:cNvPr id="12" name="Picture 11" descr="A computer screen with a line&#10;&#10;Description automatically generated">
            <a:extLst>
              <a:ext uri="{FF2B5EF4-FFF2-40B4-BE49-F238E27FC236}">
                <a16:creationId xmlns:a16="http://schemas.microsoft.com/office/drawing/2014/main" id="{743C0BBA-AFED-2186-4B2D-5979855AD989}"/>
              </a:ext>
            </a:extLst>
          </p:cNvPr>
          <p:cNvPicPr>
            <a:picLocks noChangeAspect="1"/>
          </p:cNvPicPr>
          <p:nvPr/>
        </p:nvPicPr>
        <p:blipFill rotWithShape="1">
          <a:blip r:embed="rId2"/>
          <a:srcRect l="7925" t="43076" r="15752" b="35968"/>
          <a:stretch/>
        </p:blipFill>
        <p:spPr>
          <a:xfrm>
            <a:off x="736058" y="4071573"/>
            <a:ext cx="318512" cy="296703"/>
          </a:xfrm>
          <a:prstGeom prst="rect">
            <a:avLst/>
          </a:prstGeom>
        </p:spPr>
      </p:pic>
      <p:sp>
        <p:nvSpPr>
          <p:cNvPr id="14" name="TextBox 13">
            <a:extLst>
              <a:ext uri="{FF2B5EF4-FFF2-40B4-BE49-F238E27FC236}">
                <a16:creationId xmlns:a16="http://schemas.microsoft.com/office/drawing/2014/main" id="{4C046268-5ED5-F0CC-17A5-E10FAA46067A}"/>
              </a:ext>
            </a:extLst>
          </p:cNvPr>
          <p:cNvSpPr txBox="1"/>
          <p:nvPr/>
        </p:nvSpPr>
        <p:spPr>
          <a:xfrm>
            <a:off x="1194020" y="4051717"/>
            <a:ext cx="6094562" cy="646331"/>
          </a:xfrm>
          <a:prstGeom prst="rect">
            <a:avLst/>
          </a:prstGeom>
          <a:noFill/>
        </p:spPr>
        <p:txBody>
          <a:bodyPr wrap="square">
            <a:spAutoFit/>
          </a:bodyPr>
          <a:lstStyle/>
          <a:p>
            <a:pPr marL="285750" indent="-285750" algn="l">
              <a:buFont typeface="Arial" panose="020B0604020202020204" pitchFamily="34" charset="0"/>
              <a:buChar char="•"/>
            </a:pPr>
            <a:r>
              <a:rPr lang="en-US" b="0" i="0" u="none" strike="noStrike" dirty="0">
                <a:solidFill>
                  <a:schemeClr val="accent5">
                    <a:lumMod val="75000"/>
                  </a:schemeClr>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WinForms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WPF </a:t>
            </a:r>
            <a:r>
              <a:rPr lang="en-US" b="0" i="0" dirty="0">
                <a:solidFill>
                  <a:schemeClr val="accent5">
                    <a:lumMod val="75000"/>
                  </a:schemeClr>
                </a:solidFill>
                <a:effectLst/>
                <a:latin typeface="Open Sans" panose="020B0606030504020204" pitchFamily="34" charset="0"/>
              </a:rPr>
              <a:t> </a:t>
            </a:r>
            <a:r>
              <a:rPr lang="en-US" b="0" i="0" u="none" strike="noStrike" dirty="0" err="1">
                <a:solidFill>
                  <a:schemeClr val="accent5">
                    <a:lumMod val="75000"/>
                  </a:schemeClr>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WinUI</a:t>
            </a:r>
            <a:r>
              <a:rPr lang="en-US" b="0" i="0" u="none" strike="noStrike" dirty="0">
                <a:solidFill>
                  <a:schemeClr val="accent5">
                    <a:lumMod val="75000"/>
                  </a:schemeClr>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Flutter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Xamarin</a:t>
            </a:r>
            <a:endParaRPr lang="en-US" u="none" strike="noStrike" dirty="0">
              <a:solidFill>
                <a:schemeClr val="accent5">
                  <a:lumMod val="75000"/>
                </a:schemeClr>
              </a:solidFill>
              <a:latin typeface="Open Sans" panose="020B0606030504020204" pitchFamily="34" charset="0"/>
            </a:endParaRPr>
          </a:p>
          <a:p>
            <a:pPr algn="l"/>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UWP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.NET MAUI</a:t>
            </a:r>
            <a:endParaRPr lang="en-US" b="0" i="0" dirty="0">
              <a:solidFill>
                <a:schemeClr val="accent5">
                  <a:lumMod val="75000"/>
                </a:schemeClr>
              </a:solidFill>
              <a:effectLst/>
              <a:latin typeface="Open Sans" panose="020B0606030504020204" pitchFamily="34" charset="0"/>
            </a:endParaRPr>
          </a:p>
        </p:txBody>
      </p:sp>
      <p:pic>
        <p:nvPicPr>
          <p:cNvPr id="16" name="Picture 15" descr="A computer screen with a line&#10;&#10;Description automatically generated">
            <a:extLst>
              <a:ext uri="{FF2B5EF4-FFF2-40B4-BE49-F238E27FC236}">
                <a16:creationId xmlns:a16="http://schemas.microsoft.com/office/drawing/2014/main" id="{24DAC129-E28D-4939-9EF9-FCB7E43581F1}"/>
              </a:ext>
            </a:extLst>
          </p:cNvPr>
          <p:cNvPicPr>
            <a:picLocks noChangeAspect="1"/>
          </p:cNvPicPr>
          <p:nvPr/>
        </p:nvPicPr>
        <p:blipFill rotWithShape="1">
          <a:blip r:embed="rId2"/>
          <a:srcRect l="16836" t="72484" r="30853" b="8722"/>
          <a:stretch/>
        </p:blipFill>
        <p:spPr>
          <a:xfrm>
            <a:off x="727878" y="4782114"/>
            <a:ext cx="350259" cy="369333"/>
          </a:xfrm>
          <a:prstGeom prst="rect">
            <a:avLst/>
          </a:prstGeom>
        </p:spPr>
      </p:pic>
      <p:sp>
        <p:nvSpPr>
          <p:cNvPr id="18" name="TextBox 17">
            <a:extLst>
              <a:ext uri="{FF2B5EF4-FFF2-40B4-BE49-F238E27FC236}">
                <a16:creationId xmlns:a16="http://schemas.microsoft.com/office/drawing/2014/main" id="{5AA35E73-CD67-986A-2BBA-A236F5D172FA}"/>
              </a:ext>
            </a:extLst>
          </p:cNvPr>
          <p:cNvSpPr txBox="1"/>
          <p:nvPr/>
        </p:nvSpPr>
        <p:spPr>
          <a:xfrm>
            <a:off x="1194020" y="4823390"/>
            <a:ext cx="6094562" cy="369332"/>
          </a:xfrm>
          <a:prstGeom prst="rect">
            <a:avLst/>
          </a:prstGeom>
          <a:noFill/>
        </p:spPr>
        <p:txBody>
          <a:bodyPr wrap="square">
            <a:spAutoFit/>
          </a:bodyPr>
          <a:lstStyle/>
          <a:p>
            <a:pPr marL="285750" indent="-285750">
              <a:buFont typeface="Arial" panose="020B0604020202020204" pitchFamily="34" charset="0"/>
              <a:buChar char="•"/>
            </a:pPr>
            <a:r>
              <a:rPr lang="en-US" b="0" i="0" u="none" strike="noStrike" dirty="0">
                <a:solidFill>
                  <a:schemeClr val="accent5">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Xamarin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Flutter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UWP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JavaScript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.NET MAUI</a:t>
            </a:r>
            <a:endParaRPr lang="en-US" b="0" i="0" dirty="0">
              <a:solidFill>
                <a:schemeClr val="accent5">
                  <a:lumMod val="75000"/>
                </a:schemeClr>
              </a:solidFill>
              <a:effectLst/>
              <a:latin typeface="Open Sans" panose="020B0606030504020204" pitchFamily="34" charset="0"/>
            </a:endParaRPr>
          </a:p>
        </p:txBody>
      </p:sp>
    </p:spTree>
    <p:extLst>
      <p:ext uri="{BB962C8B-B14F-4D97-AF65-F5344CB8AC3E}">
        <p14:creationId xmlns:p14="http://schemas.microsoft.com/office/powerpoint/2010/main" val="386200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F0CE-2F94-B7D4-979A-355082F364BE}"/>
              </a:ext>
            </a:extLst>
          </p:cNvPr>
          <p:cNvSpPr>
            <a:spLocks noGrp="1"/>
          </p:cNvSpPr>
          <p:nvPr>
            <p:ph type="title"/>
          </p:nvPr>
        </p:nvSpPr>
        <p:spPr>
          <a:xfrm>
            <a:off x="453006" y="337192"/>
            <a:ext cx="6040391" cy="1997867"/>
          </a:xfrm>
        </p:spPr>
        <p:txBody>
          <a:bodyPr anchor="b">
            <a:normAutofit/>
          </a:bodyPr>
          <a:lstStyle/>
          <a:p>
            <a:r>
              <a:rPr lang="en-US" sz="2000" b="1" cap="none" dirty="0">
                <a:latin typeface="Century Schoolbook" panose="02040604050505020304" pitchFamily="18" charset="0"/>
              </a:rPr>
              <a:t>List View</a:t>
            </a:r>
            <a:br>
              <a:rPr lang="en-US" sz="1300" cap="none" dirty="0">
                <a:latin typeface="Century Schoolbook" panose="02040604050505020304" pitchFamily="18" charset="0"/>
              </a:rPr>
            </a:br>
            <a:br>
              <a:rPr lang="en-US" sz="1300" cap="none" dirty="0">
                <a:latin typeface="Century Schoolbook" panose="02040604050505020304" pitchFamily="18" charset="0"/>
              </a:rPr>
            </a:br>
            <a:r>
              <a:rPr lang="en-US" sz="1300" b="0" i="0" cap="none" dirty="0">
                <a:effectLst/>
                <a:latin typeface="Century Schoolbook" panose="02040604050505020304" pitchFamily="18" charset="0"/>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br>
              <a:rPr lang="en-US" sz="1300" cap="none" dirty="0">
                <a:latin typeface="Century Schoolbook" panose="02040604050505020304" pitchFamily="18" charset="0"/>
              </a:rPr>
            </a:br>
            <a:br>
              <a:rPr lang="en-US" sz="1300" cap="none" dirty="0">
                <a:latin typeface="Century Schoolbook" panose="02040604050505020304" pitchFamily="18" charset="0"/>
              </a:rPr>
            </a:br>
            <a:endParaRPr lang="en-US" sz="1300" cap="none" dirty="0">
              <a:latin typeface="Century Schoolbook" panose="02040604050505020304" pitchFamily="18" charset="0"/>
            </a:endParaRPr>
          </a:p>
        </p:txBody>
      </p:sp>
      <p:sp>
        <p:nvSpPr>
          <p:cNvPr id="3092" name="Text Placeholder 2">
            <a:extLst>
              <a:ext uri="{FF2B5EF4-FFF2-40B4-BE49-F238E27FC236}">
                <a16:creationId xmlns:a16="http://schemas.microsoft.com/office/drawing/2014/main" id="{94F5C2EE-A5E2-8774-FC82-B9A43A02C363}"/>
              </a:ext>
            </a:extLst>
          </p:cNvPr>
          <p:cNvSpPr>
            <a:spLocks noGrp="1"/>
          </p:cNvSpPr>
          <p:nvPr>
            <p:ph type="body" idx="1"/>
          </p:nvPr>
        </p:nvSpPr>
        <p:spPr>
          <a:xfrm>
            <a:off x="1045231" y="3164804"/>
            <a:ext cx="5951187" cy="448990"/>
          </a:xfrm>
        </p:spPr>
        <p:txBody>
          <a:bodyPr/>
          <a:lstStyle/>
          <a:p>
            <a:pPr marL="285750" indent="-285750">
              <a:buFont typeface="Arial" panose="020B0604020202020204" pitchFamily="34" charset="0"/>
              <a:buChar char="•"/>
            </a:pPr>
            <a:r>
              <a:rPr lang="en-US" b="0" i="0" u="none" strike="noStrike" dirty="0">
                <a:solidFill>
                  <a:schemeClr val="accent5">
                    <a:lumMod val="75000"/>
                  </a:schemeClr>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JavaScript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Angular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React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Vue </a:t>
            </a:r>
            <a:r>
              <a:rPr lang="en-US" b="0" i="0" dirty="0">
                <a:solidFill>
                  <a:schemeClr val="accent5">
                    <a:lumMod val="75000"/>
                  </a:schemeClr>
                </a:solidFill>
                <a:effectLst/>
                <a:latin typeface="Open Sans" panose="020B0606030504020204" pitchFamily="34" charset="0"/>
              </a:rPr>
              <a:t> </a:t>
            </a:r>
            <a:r>
              <a:rPr lang="en-US" b="0" i="0" u="none" strike="noStrike" dirty="0" err="1">
                <a:solidFill>
                  <a:schemeClr val="accent5">
                    <a:lumMod val="75000"/>
                  </a:schemeClr>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Blazor</a:t>
            </a:r>
            <a:br>
              <a:rPr lang="en-US" b="0" i="0" dirty="0">
                <a:solidFill>
                  <a:schemeClr val="accent5">
                    <a:lumMod val="75000"/>
                  </a:schemeClr>
                </a:solidFill>
                <a:effectLst/>
                <a:latin typeface="Open Sans" panose="020B0606030504020204" pitchFamily="34" charset="0"/>
              </a:rPr>
            </a:b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Flutter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ASP.NET MVC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ASP.NET Core</a:t>
            </a:r>
            <a:endParaRPr lang="en-US" dirty="0"/>
          </a:p>
        </p:txBody>
      </p:sp>
      <p:sp>
        <p:nvSpPr>
          <p:cNvPr id="3094" name="Content Placeholder 3">
            <a:extLst>
              <a:ext uri="{FF2B5EF4-FFF2-40B4-BE49-F238E27FC236}">
                <a16:creationId xmlns:a16="http://schemas.microsoft.com/office/drawing/2014/main" id="{807A7BEE-3689-C25F-9669-0474F4C9C80A}"/>
              </a:ext>
            </a:extLst>
          </p:cNvPr>
          <p:cNvSpPr>
            <a:spLocks noGrp="1"/>
          </p:cNvSpPr>
          <p:nvPr>
            <p:ph sz="half" idx="2"/>
          </p:nvPr>
        </p:nvSpPr>
        <p:spPr>
          <a:xfrm>
            <a:off x="620785" y="3154166"/>
            <a:ext cx="5951187" cy="3032733"/>
          </a:xfrm>
        </p:spPr>
        <p:txBody>
          <a:bodyPr/>
          <a:lstStyle/>
          <a:p>
            <a:pPr marL="0" indent="0">
              <a:buNone/>
            </a:pPr>
            <a:r>
              <a:rPr lang="en-US" b="0" i="0" dirty="0">
                <a:solidFill>
                  <a:schemeClr val="accent5">
                    <a:lumMod val="75000"/>
                  </a:schemeClr>
                </a:solidFill>
                <a:effectLst/>
                <a:latin typeface="Open Sans" panose="020B0606030504020204" pitchFamily="34" charset="0"/>
              </a:rPr>
              <a:t>              </a:t>
            </a:r>
          </a:p>
          <a:p>
            <a:pPr marL="0" indent="0" algn="l">
              <a:buNone/>
            </a:pPr>
            <a:r>
              <a:rPr lang="en-US" b="0" i="0" dirty="0">
                <a:solidFill>
                  <a:schemeClr val="accent5">
                    <a:lumMod val="75000"/>
                  </a:schemeClr>
                </a:solidFill>
                <a:effectLst/>
                <a:latin typeface="Open Sans" panose="020B0606030504020204" pitchFamily="34" charset="0"/>
              </a:rPr>
              <a:t>              </a:t>
            </a:r>
            <a:endParaRPr lang="en-US" dirty="0"/>
          </a:p>
        </p:txBody>
      </p:sp>
      <p:pic>
        <p:nvPicPr>
          <p:cNvPr id="3080" name="Picture 8" descr="Syncfusion List View">
            <a:extLst>
              <a:ext uri="{FF2B5EF4-FFF2-40B4-BE49-F238E27FC236}">
                <a16:creationId xmlns:a16="http://schemas.microsoft.com/office/drawing/2014/main" id="{1705956F-1757-42C7-E790-C257DB89E313}"/>
              </a:ext>
            </a:extLst>
          </p:cNvPr>
          <p:cNvPicPr>
            <a:picLocks noGrp="1" noChangeAspect="1" noChangeArrowheads="1"/>
          </p:cNvPicPr>
          <p:nvPr>
            <p:ph sz="half" idx="14"/>
          </p:nvPr>
        </p:nvPicPr>
        <p:blipFill>
          <a:blip r:embed="rId10">
            <a:extLst>
              <a:ext uri="{28A0092B-C50C-407E-A947-70E740481C1C}">
                <a14:useLocalDpi xmlns:a14="http://schemas.microsoft.com/office/drawing/2010/main" val="0"/>
              </a:ext>
            </a:extLst>
          </a:blip>
          <a:stretch>
            <a:fillRect/>
          </a:stretch>
        </p:blipFill>
        <p:spPr bwMode="auto">
          <a:xfrm>
            <a:off x="6931618" y="1477441"/>
            <a:ext cx="4974672" cy="345412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B9287CC7-0818-07A7-B914-2C594FA4F9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pic>
        <p:nvPicPr>
          <p:cNvPr id="4" name="Picture 3" descr="A computer screen with a line&#10;&#10;Description automatically generated">
            <a:extLst>
              <a:ext uri="{FF2B5EF4-FFF2-40B4-BE49-F238E27FC236}">
                <a16:creationId xmlns:a16="http://schemas.microsoft.com/office/drawing/2014/main" id="{CABB76AB-3076-7940-8074-7C1FC2611CD9}"/>
              </a:ext>
            </a:extLst>
          </p:cNvPr>
          <p:cNvPicPr>
            <a:picLocks noChangeAspect="1"/>
          </p:cNvPicPr>
          <p:nvPr/>
        </p:nvPicPr>
        <p:blipFill rotWithShape="1">
          <a:blip r:embed="rId11"/>
          <a:srcRect l="11963" t="5126" r="23251" b="75383"/>
          <a:stretch/>
        </p:blipFill>
        <p:spPr>
          <a:xfrm>
            <a:off x="586871" y="3144786"/>
            <a:ext cx="278537" cy="262712"/>
          </a:xfrm>
          <a:prstGeom prst="rect">
            <a:avLst/>
          </a:prstGeom>
        </p:spPr>
      </p:pic>
      <p:pic>
        <p:nvPicPr>
          <p:cNvPr id="6" name="Picture 5" descr="A computer screen with a line&#10;&#10;Description automatically generated">
            <a:extLst>
              <a:ext uri="{FF2B5EF4-FFF2-40B4-BE49-F238E27FC236}">
                <a16:creationId xmlns:a16="http://schemas.microsoft.com/office/drawing/2014/main" id="{00012E8C-ED3D-AD0B-05AE-647C68DBFEA8}"/>
              </a:ext>
            </a:extLst>
          </p:cNvPr>
          <p:cNvPicPr>
            <a:picLocks noChangeAspect="1"/>
          </p:cNvPicPr>
          <p:nvPr/>
        </p:nvPicPr>
        <p:blipFill rotWithShape="1">
          <a:blip r:embed="rId11"/>
          <a:srcRect l="14171" t="45131" r="24723" b="37332"/>
          <a:stretch/>
        </p:blipFill>
        <p:spPr>
          <a:xfrm>
            <a:off x="620785" y="3870085"/>
            <a:ext cx="278537" cy="234605"/>
          </a:xfrm>
          <a:prstGeom prst="rect">
            <a:avLst/>
          </a:prstGeom>
        </p:spPr>
      </p:pic>
      <p:sp>
        <p:nvSpPr>
          <p:cNvPr id="5" name="TextBox 4">
            <a:extLst>
              <a:ext uri="{FF2B5EF4-FFF2-40B4-BE49-F238E27FC236}">
                <a16:creationId xmlns:a16="http://schemas.microsoft.com/office/drawing/2014/main" id="{0C132346-368D-752A-F029-EA34E10D0996}"/>
              </a:ext>
            </a:extLst>
          </p:cNvPr>
          <p:cNvSpPr txBox="1"/>
          <p:nvPr/>
        </p:nvSpPr>
        <p:spPr>
          <a:xfrm>
            <a:off x="980431" y="3809632"/>
            <a:ext cx="6094562" cy="646331"/>
          </a:xfrm>
          <a:prstGeom prst="rect">
            <a:avLst/>
          </a:prstGeom>
          <a:noFill/>
        </p:spPr>
        <p:txBody>
          <a:bodyPr wrap="square">
            <a:spAutoFit/>
          </a:bodyPr>
          <a:lstStyle/>
          <a:p>
            <a:pPr marL="285750" indent="-285750" algn="l">
              <a:buFont typeface="Arial" panose="020B0604020202020204" pitchFamily="34" charset="0"/>
              <a:buChar char="•"/>
            </a:pPr>
            <a:r>
              <a:rPr lang="en-US" b="0" i="0" u="none" strike="noStrike" dirty="0">
                <a:solidFill>
                  <a:schemeClr val="accent5">
                    <a:lumMod val="75000"/>
                  </a:schemeClr>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WinForms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WPF </a:t>
            </a:r>
            <a:r>
              <a:rPr lang="en-US" b="0" i="0" dirty="0">
                <a:solidFill>
                  <a:schemeClr val="accent5">
                    <a:lumMod val="75000"/>
                  </a:schemeClr>
                </a:solidFill>
                <a:effectLst/>
                <a:latin typeface="Open Sans" panose="020B0606030504020204" pitchFamily="34" charset="0"/>
              </a:rPr>
              <a:t> </a:t>
            </a:r>
            <a:r>
              <a:rPr lang="en-US" b="0" i="0" u="none" strike="noStrike" dirty="0" err="1">
                <a:solidFill>
                  <a:schemeClr val="accent5">
                    <a:lumMod val="75000"/>
                  </a:schemeClr>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WinUI</a:t>
            </a:r>
            <a:r>
              <a:rPr lang="en-US" b="0" i="0" u="none" strike="noStrike" dirty="0">
                <a:solidFill>
                  <a:schemeClr val="accent5">
                    <a:lumMod val="75000"/>
                  </a:schemeClr>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Flutter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Xamarin</a:t>
            </a:r>
            <a:endParaRPr lang="en-US" u="none" strike="noStrike" dirty="0">
              <a:solidFill>
                <a:schemeClr val="accent5">
                  <a:lumMod val="75000"/>
                </a:schemeClr>
              </a:solidFill>
              <a:latin typeface="Open Sans" panose="020B0606030504020204" pitchFamily="34" charset="0"/>
            </a:endParaRPr>
          </a:p>
          <a:p>
            <a:pPr algn="l"/>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UWP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.NET MAUI</a:t>
            </a:r>
            <a:endParaRPr lang="en-US" b="0" i="0" dirty="0">
              <a:solidFill>
                <a:schemeClr val="accent5">
                  <a:lumMod val="75000"/>
                </a:schemeClr>
              </a:solidFill>
              <a:effectLst/>
              <a:latin typeface="Open Sans" panose="020B0606030504020204" pitchFamily="34" charset="0"/>
            </a:endParaRPr>
          </a:p>
        </p:txBody>
      </p:sp>
      <p:pic>
        <p:nvPicPr>
          <p:cNvPr id="9" name="Picture 8" descr="A computer screen with a line&#10;&#10;Description automatically generated">
            <a:extLst>
              <a:ext uri="{FF2B5EF4-FFF2-40B4-BE49-F238E27FC236}">
                <a16:creationId xmlns:a16="http://schemas.microsoft.com/office/drawing/2014/main" id="{6117A505-A13D-9E08-A25D-402437AC8CBA}"/>
              </a:ext>
            </a:extLst>
          </p:cNvPr>
          <p:cNvPicPr>
            <a:picLocks noChangeAspect="1"/>
          </p:cNvPicPr>
          <p:nvPr/>
        </p:nvPicPr>
        <p:blipFill rotWithShape="1">
          <a:blip r:embed="rId11"/>
          <a:srcRect l="19835" t="74433" r="33784" b="11245"/>
          <a:stretch/>
        </p:blipFill>
        <p:spPr>
          <a:xfrm>
            <a:off x="620785" y="4767152"/>
            <a:ext cx="278538" cy="252428"/>
          </a:xfrm>
          <a:prstGeom prst="rect">
            <a:avLst/>
          </a:prstGeom>
        </p:spPr>
      </p:pic>
      <p:sp>
        <p:nvSpPr>
          <p:cNvPr id="11" name="TextBox 10">
            <a:extLst>
              <a:ext uri="{FF2B5EF4-FFF2-40B4-BE49-F238E27FC236}">
                <a16:creationId xmlns:a16="http://schemas.microsoft.com/office/drawing/2014/main" id="{AB38F427-77CC-288E-63FF-AC6C7039722D}"/>
              </a:ext>
            </a:extLst>
          </p:cNvPr>
          <p:cNvSpPr txBox="1"/>
          <p:nvPr/>
        </p:nvSpPr>
        <p:spPr>
          <a:xfrm>
            <a:off x="980431" y="4708700"/>
            <a:ext cx="6094562" cy="369332"/>
          </a:xfrm>
          <a:prstGeom prst="rect">
            <a:avLst/>
          </a:prstGeom>
          <a:noFill/>
        </p:spPr>
        <p:txBody>
          <a:bodyPr wrap="square">
            <a:spAutoFit/>
          </a:bodyPr>
          <a:lstStyle/>
          <a:p>
            <a:pPr marL="285750" indent="-285750">
              <a:buFont typeface="Arial" panose="020B0604020202020204" pitchFamily="34" charset="0"/>
              <a:buChar char="•"/>
            </a:pPr>
            <a:r>
              <a:rPr lang="en-US" b="0" i="0" u="none" strike="noStrike" dirty="0">
                <a:solidFill>
                  <a:schemeClr val="accent5">
                    <a:lumMod val="75000"/>
                  </a:schemeClr>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Xamarin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Flutter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UWP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JavaScript </a:t>
            </a:r>
            <a:r>
              <a:rPr lang="en-US" b="0" i="0" dirty="0">
                <a:solidFill>
                  <a:schemeClr val="accent5">
                    <a:lumMod val="75000"/>
                  </a:schemeClr>
                </a:solidFill>
                <a:effectLst/>
                <a:latin typeface="Open Sans" panose="020B0606030504020204" pitchFamily="34" charset="0"/>
              </a:rPr>
              <a:t> </a:t>
            </a:r>
            <a:r>
              <a:rPr lang="en-US" b="0" i="0" u="none" strike="noStrike" dirty="0">
                <a:solidFill>
                  <a:schemeClr val="accent5">
                    <a:lumMod val="75000"/>
                  </a:schemeClr>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.NET MAUI</a:t>
            </a:r>
            <a:endParaRPr lang="en-US" b="0" i="0" dirty="0">
              <a:solidFill>
                <a:schemeClr val="accent5">
                  <a:lumMod val="75000"/>
                </a:schemeClr>
              </a:solidFill>
              <a:effectLst/>
              <a:latin typeface="Open Sans" panose="020B0606030504020204" pitchFamily="34" charset="0"/>
            </a:endParaRPr>
          </a:p>
        </p:txBody>
      </p:sp>
      <p:sp>
        <p:nvSpPr>
          <p:cNvPr id="13" name="TextBox 12">
            <a:extLst>
              <a:ext uri="{FF2B5EF4-FFF2-40B4-BE49-F238E27FC236}">
                <a16:creationId xmlns:a16="http://schemas.microsoft.com/office/drawing/2014/main" id="{7B467C59-B310-6043-F9A9-CDC9573E240F}"/>
              </a:ext>
            </a:extLst>
          </p:cNvPr>
          <p:cNvSpPr txBox="1"/>
          <p:nvPr/>
        </p:nvSpPr>
        <p:spPr>
          <a:xfrm>
            <a:off x="477410" y="2594849"/>
            <a:ext cx="6094562" cy="369332"/>
          </a:xfrm>
          <a:prstGeom prst="rect">
            <a:avLst/>
          </a:prstGeom>
          <a:noFill/>
        </p:spPr>
        <p:txBody>
          <a:bodyPr wrap="square">
            <a:spAutoFit/>
          </a:bodyPr>
          <a:lstStyle/>
          <a:p>
            <a:r>
              <a:rPr lang="en-US" b="1" i="0" dirty="0">
                <a:solidFill>
                  <a:srgbClr val="1A1A1A"/>
                </a:solidFill>
                <a:effectLst/>
                <a:latin typeface="Open Sans" panose="020B0606030504020204" pitchFamily="34" charset="0"/>
              </a:rPr>
              <a:t>SUPPORTED PLATFORMS</a:t>
            </a:r>
            <a:endParaRPr lang="en-US" dirty="0"/>
          </a:p>
        </p:txBody>
      </p:sp>
    </p:spTree>
    <p:extLst>
      <p:ext uri="{BB962C8B-B14F-4D97-AF65-F5344CB8AC3E}">
        <p14:creationId xmlns:p14="http://schemas.microsoft.com/office/powerpoint/2010/main" val="184775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6</a:t>
            </a:fld>
            <a:endParaRPr lang="en-US" dirty="0"/>
          </a:p>
        </p:txBody>
      </p:sp>
      <p:sp>
        <p:nvSpPr>
          <p:cNvPr id="5" name="Subtitle 4">
            <a:extLst>
              <a:ext uri="{FF2B5EF4-FFF2-40B4-BE49-F238E27FC236}">
                <a16:creationId xmlns:a16="http://schemas.microsoft.com/office/drawing/2014/main" id="{822DA93B-1BB7-E8BF-0B9B-4E938C3C020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71af3243-3dd4-4a8d-8c0d-dd76da1f02a5"/>
    <ds:schemaRef ds:uri="16c05727-aa75-4e4a-9b5f-8a80a1165891"/>
    <ds:schemaRef ds:uri="http://purl.org/dc/dcmitype/"/>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{16119BD7-2335-4AC3-AD7B-CB55FBDB0862}tf67328976_win32</Template>
  <TotalTime>64</TotalTime>
  <Words>341</Words>
  <Application>Microsoft Office PowerPoint</Application>
  <PresentationFormat>Widescreen</PresentationFormat>
  <Paragraphs>31</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Schoolbook</vt:lpstr>
      <vt:lpstr>Open Sans</vt:lpstr>
      <vt:lpstr>Tenorite</vt:lpstr>
      <vt:lpstr>Custom</vt:lpstr>
      <vt:lpstr>MOST POPULAR COMPONENTS IN SYNCFUSION        -ABIRAMI S S</vt:lpstr>
      <vt:lpstr>List of components: 1.Datagrid 2.chart 3.list 4.view   </vt:lpstr>
      <vt:lpstr>Data Grid  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vt:lpstr>
      <vt:lpstr>  Charts  The charts control can plot a wide range of chart types, ranging from line charts to specialized financial charts. Its rich feature set includes functionalities like data binding, multiple axes, legends, animation, data labels, annotations, trackballs, tooltips, and zooming.</vt:lpstr>
      <vt:lpstr>List View  The list view renders a set of data items with UI views or custom templates. It has many features like grouping, sorting, filtering, paging, swiping, multiple selection, drag and drop, and different layout types. The list view control has been optimized to work with large amounts of data.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        -ABIRAMI S S</dc:title>
  <dc:creator>Abirami Singaravelu</dc:creator>
  <cp:lastModifiedBy>Abirami Singaravelu</cp:lastModifiedBy>
  <cp:revision>2</cp:revision>
  <dcterms:created xsi:type="dcterms:W3CDTF">2024-03-25T09:33:03Z</dcterms:created>
  <dcterms:modified xsi:type="dcterms:W3CDTF">2024-03-30T04:02:54Z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