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2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D81382C-24D7-4D80-91D4-0439A60AC8A2}" type="datetimeFigureOut">
              <a:rPr lang="en-US" smtClean="0"/>
              <a:pPr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889F855-8BB1-4EC7-AC81-981FFE8B6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MANAGEMENT CONCEPTS</a:t>
            </a:r>
            <a:br>
              <a:rPr lang="en-US" dirty="0" smtClean="0"/>
            </a:br>
            <a:r>
              <a:rPr lang="en-US" dirty="0" smtClean="0"/>
              <a:t>DBA 5101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UNIT  - I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Lesson- 1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MANAGEMENT: SCIENCE OR ART OR PROFESSION</a:t>
            </a:r>
          </a:p>
          <a:p>
            <a:pPr algn="ctr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 as a Science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Systematised body of knowledge.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is a social science.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is an inexact science.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Manager vs scientist.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Scientific management.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of art.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Management as an Art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Creative 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Personalised.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 practice.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Management: Science as well as Art </a:t>
            </a:r>
          </a:p>
          <a:p>
            <a:pPr marL="514350" indent="-51435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It is a science as well as an art. </a:t>
            </a:r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Developments in the field of the knowledge of management help in the improvement of its practice; and improvements in the practice of management spur further research and study resulting in further development of management science.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Management as Profession</a:t>
            </a:r>
          </a:p>
          <a:p>
            <a:pPr algn="ctr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Well-defined body of knowledge.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Formal education and training.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Representative body.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 of conduct.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Service motto.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MANAGERIAL FUNCTIONS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Organising.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Staffing.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Coordinating.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7239000" cy="60747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LEVELS OF MANAGEMENT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Top-level management.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Middle-level management.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Lower-level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72390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5849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UNIT  - I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Lesson- 1</a:t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i="1" cap="none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sz="4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cap="none" dirty="0" smtClean="0">
                <a:latin typeface="Times New Roman" pitchFamily="18" charset="0"/>
                <a:cs typeface="Times New Roman" pitchFamily="18" charset="0"/>
              </a:rPr>
              <a:t> to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DEFINITION OF MANAGEMENT</a:t>
            </a:r>
          </a:p>
          <a:p>
            <a:pPr algn="ctr">
              <a:buNone/>
            </a:pPr>
            <a:endParaRPr lang="en-US" b="1" dirty="0" smtClean="0"/>
          </a:p>
          <a:p>
            <a:r>
              <a:rPr lang="en-US" dirty="0" smtClean="0"/>
              <a:t>Mary Parker Follett defines management as the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"art of getting things done through people".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4800"/>
            <a:ext cx="7239000" cy="615093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DEFINITION OF MANAGEMENT</a:t>
            </a:r>
          </a:p>
          <a:p>
            <a:pPr algn="ctr">
              <a:buNone/>
            </a:pPr>
            <a:endParaRPr lang="en-US" b="1" dirty="0" smtClean="0"/>
          </a:p>
          <a:p>
            <a:r>
              <a:rPr lang="en-US" dirty="0" smtClean="0"/>
              <a:t>Henry </a:t>
            </a:r>
            <a:r>
              <a:rPr lang="en-US" dirty="0" err="1" smtClean="0"/>
              <a:t>Fayol</a:t>
            </a:r>
            <a:r>
              <a:rPr lang="en-US" dirty="0" smtClean="0"/>
              <a:t>, 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"To mange is to forecast and plan, to organize, to compound, to co-ordinate and to </a:t>
            </a:r>
            <a:r>
              <a:rPr lang="en-US" dirty="0" smtClean="0"/>
              <a:t>control</a:t>
            </a:r>
            <a:r>
              <a:rPr lang="en-US" dirty="0" smtClean="0"/>
              <a:t>.”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Harold Koontz says,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 "Management is the art of getting things done through and within formally organized group."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Meaning</a:t>
            </a:r>
            <a:r>
              <a:rPr lang="en-US" b="1" dirty="0" smtClean="0"/>
              <a:t> of Management</a:t>
            </a:r>
          </a:p>
          <a:p>
            <a:pPr algn="ctr">
              <a:buNone/>
            </a:pPr>
            <a:endParaRPr lang="en-US" b="1" dirty="0" smtClean="0"/>
          </a:p>
          <a:p>
            <a:pPr algn="just"/>
            <a:r>
              <a:rPr lang="en-US" dirty="0" smtClean="0"/>
              <a:t>Management as a concept first takes into account management as a “process” i.e. an organised manner of doing things. Secondly, it  specifies four management activities:</a:t>
            </a:r>
          </a:p>
          <a:p>
            <a:pPr algn="just">
              <a:buNone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Planning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Organising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Actuating (to operate, motivate)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Controlling</a:t>
            </a:r>
          </a:p>
          <a:p>
            <a:pPr marL="514350" indent="-514350"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Need of Management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its own objectives.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Organisation depends on group efforts.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Organisation involves activities of varied nature.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People constitute important part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Scope of Management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as a System of Authority.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Management as a Class or Elite.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7239000" cy="5998536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CHARACTERISTICS OF MANAGEMENT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intangible.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goal-oriented.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universal.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a social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a group activity.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a system of authority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dynamic.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a science as well as an 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is multidisciplinary.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7239000" cy="622713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MANAGEMENT</a:t>
            </a:r>
          </a:p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Optimum use of resources.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Effective leadership and motivation.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Sound industrial relations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Achievement of goals.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Change and growth.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Improvement in standard of living.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VERSUS  ADMINISTRATION</a:t>
            </a:r>
            <a:endParaRPr lang="en-US" sz="32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 </a:t>
            </a:r>
            <a:endParaRPr lang="en-US" b="1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</p:nvPr>
        </p:nvGraphicFramePr>
        <p:xfrm>
          <a:off x="609599" y="1523999"/>
          <a:ext cx="7089776" cy="50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444"/>
                <a:gridCol w="1772444"/>
                <a:gridCol w="1772444"/>
                <a:gridCol w="1772444"/>
              </a:tblGrid>
              <a:tr h="71120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means getting the work done through and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others.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is concerned with the formulation of objectives, plans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policies of the organization 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Nature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refers to execution of decisions. It is a doing function.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relates to the decision-making. It is a thinking function.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VERSUS  ADMINISTRATION</a:t>
            </a:r>
            <a:endParaRPr lang="en-US" dirty="0"/>
          </a:p>
        </p:txBody>
      </p:sp>
      <p:graphicFrame>
        <p:nvGraphicFramePr>
          <p:cNvPr id="7" name="Content Placeholder 12"/>
          <p:cNvGraphicFramePr>
            <a:graphicFrameLocks/>
          </p:cNvGraphicFramePr>
          <p:nvPr/>
        </p:nvGraphicFramePr>
        <p:xfrm>
          <a:off x="609600" y="1524000"/>
          <a:ext cx="6858000" cy="492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244"/>
                <a:gridCol w="1696244"/>
                <a:gridCol w="1696244"/>
                <a:gridCol w="1769268"/>
              </a:tblGrid>
              <a:tr h="535840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 smtClean="0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</a:t>
                      </a:r>
                      <a:endParaRPr lang="en-US" dirty="0"/>
                    </a:p>
                  </a:txBody>
                  <a:tcPr/>
                </a:tc>
              </a:tr>
              <a:tr h="237543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decides who shall implement the administrative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decisions.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determines what is to  be done and when it is to be done</a:t>
                      </a:r>
                      <a:endParaRPr lang="en-US" dirty="0"/>
                    </a:p>
                  </a:txBody>
                  <a:tcPr/>
                </a:tc>
              </a:tr>
              <a:tr h="188736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Management is relevant at lower levels in the organization.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Administration refers to higher levels of management.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37E1C22C8E14CB5157F7CAD9B3DCE" ma:contentTypeVersion="6" ma:contentTypeDescription="Create a new document." ma:contentTypeScope="" ma:versionID="2c862b16bb9d0de7cbcd23de24ea4037">
  <xsd:schema xmlns:xsd="http://www.w3.org/2001/XMLSchema" xmlns:xs="http://www.w3.org/2001/XMLSchema" xmlns:p="http://schemas.microsoft.com/office/2006/metadata/properties" xmlns:ns2="60329ca8-d92b-4432-b978-0e2aaecaa50f" xmlns:ns3="c27432fd-309f-4b72-bf89-af276378d7a0" targetNamespace="http://schemas.microsoft.com/office/2006/metadata/properties" ma:root="true" ma:fieldsID="abb45a9240e7b44a57b2ea53acaa9ba3" ns2:_="" ns3:_="">
    <xsd:import namespace="60329ca8-d92b-4432-b978-0e2aaecaa50f"/>
    <xsd:import namespace="c27432fd-309f-4b72-bf89-af276378d7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329ca8-d92b-4432-b978-0e2aaecaa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432fd-309f-4b72-bf89-af276378d7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535B03-EDF1-4FD1-B193-CFFC77E5A5F3}"/>
</file>

<file path=customXml/itemProps2.xml><?xml version="1.0" encoding="utf-8"?>
<ds:datastoreItem xmlns:ds="http://schemas.openxmlformats.org/officeDocument/2006/customXml" ds:itemID="{0339F6D0-9B43-435C-B6CE-4B0C315BC406}"/>
</file>

<file path=customXml/itemProps3.xml><?xml version="1.0" encoding="utf-8"?>
<ds:datastoreItem xmlns:ds="http://schemas.openxmlformats.org/officeDocument/2006/customXml" ds:itemID="{BE20BCE3-EEF1-4F7B-A1F3-38692CBB98B1}"/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325</TotalTime>
  <Words>534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Opulent</vt:lpstr>
      <vt:lpstr>MANAGEMENT CONCEPTS DBA 5101</vt:lpstr>
      <vt:lpstr>   UNIT  - I Lesson- 1 Introduction  to Management</vt:lpstr>
      <vt:lpstr>Slide 3</vt:lpstr>
      <vt:lpstr>Slide 4</vt:lpstr>
      <vt:lpstr>Slide 5</vt:lpstr>
      <vt:lpstr>Slide 6</vt:lpstr>
      <vt:lpstr>Slide 7</vt:lpstr>
      <vt:lpstr>MANAGEMENT VERSUS  ADMINISTRATION</vt:lpstr>
      <vt:lpstr>MANAGEMENT VERSUS  ADMINISTRATION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Shalini</dc:creator>
  <cp:lastModifiedBy>Shalini</cp:lastModifiedBy>
  <cp:revision>49</cp:revision>
  <dcterms:created xsi:type="dcterms:W3CDTF">2020-06-05T14:50:23Z</dcterms:created>
  <dcterms:modified xsi:type="dcterms:W3CDTF">2020-08-15T15:03:49Z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0x0101001F537E1C22C8E14CB5157F7CAD9B3DCE</vt:lpwstr>
  </property>
</Properties>
</file>