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335" r:id="rId5"/>
    <p:sldId id="257" r:id="rId6"/>
    <p:sldId id="258" r:id="rId7"/>
    <p:sldId id="259" r:id="rId8"/>
    <p:sldId id="339" r:id="rId9"/>
    <p:sldId id="260" r:id="rId10"/>
    <p:sldId id="262" r:id="rId11"/>
    <p:sldId id="264" r:id="rId12"/>
    <p:sldId id="340" r:id="rId13"/>
    <p:sldId id="261" r:id="rId14"/>
    <p:sldId id="341" r:id="rId15"/>
    <p:sldId id="265" r:id="rId16"/>
    <p:sldId id="342" r:id="rId17"/>
    <p:sldId id="266" r:id="rId18"/>
    <p:sldId id="278" r:id="rId19"/>
    <p:sldId id="267" r:id="rId20"/>
    <p:sldId id="268" r:id="rId21"/>
    <p:sldId id="269" r:id="rId22"/>
    <p:sldId id="270" r:id="rId23"/>
    <p:sldId id="271" r:id="rId24"/>
    <p:sldId id="279" r:id="rId25"/>
    <p:sldId id="272" r:id="rId26"/>
    <p:sldId id="273" r:id="rId27"/>
    <p:sldId id="274" r:id="rId28"/>
    <p:sldId id="275" r:id="rId29"/>
    <p:sldId id="280" r:id="rId30"/>
    <p:sldId id="276" r:id="rId31"/>
    <p:sldId id="277" r:id="rId32"/>
    <p:sldId id="343" r:id="rId33"/>
    <p:sldId id="281" r:id="rId34"/>
    <p:sldId id="283" r:id="rId35"/>
    <p:sldId id="284" r:id="rId36"/>
    <p:sldId id="285" r:id="rId37"/>
    <p:sldId id="282" r:id="rId38"/>
    <p:sldId id="286"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44" r:id="rId55"/>
    <p:sldId id="305" r:id="rId56"/>
    <p:sldId id="306" r:id="rId57"/>
    <p:sldId id="345" r:id="rId58"/>
    <p:sldId id="307" r:id="rId59"/>
    <p:sldId id="308" r:id="rId60"/>
    <p:sldId id="309" r:id="rId61"/>
    <p:sldId id="346" r:id="rId62"/>
    <p:sldId id="310" r:id="rId63"/>
    <p:sldId id="311" r:id="rId64"/>
    <p:sldId id="312" r:id="rId65"/>
    <p:sldId id="313" r:id="rId66"/>
    <p:sldId id="314" r:id="rId67"/>
    <p:sldId id="347" r:id="rId68"/>
    <p:sldId id="315" r:id="rId69"/>
    <p:sldId id="348"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33" r:id="rId84"/>
    <p:sldId id="331" r:id="rId85"/>
    <p:sldId id="332" r:id="rId86"/>
    <p:sldId id="338"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897A9A-7A51-4ABD-ABCD-9D0AF1DB5A24}" v="1" dt="2021-09-24T08:25:34.7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07"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8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BARAJ P" userId="S::2129mba0466@cdeannauniv.in::94d53038-038a-4847-abe5-bfb565e1f99a" providerId="AD" clId="Web-{E3897A9A-7A51-4ABD-ABCD-9D0AF1DB5A24}"/>
    <pc:docChg chg="modSld">
      <pc:chgData name="INBARAJ P" userId="S::2129mba0466@cdeannauniv.in::94d53038-038a-4847-abe5-bfb565e1f99a" providerId="AD" clId="Web-{E3897A9A-7A51-4ABD-ABCD-9D0AF1DB5A24}" dt="2021-09-24T08:25:34.792" v="0" actId="1076"/>
      <pc:docMkLst>
        <pc:docMk/>
      </pc:docMkLst>
      <pc:sldChg chg="modSp">
        <pc:chgData name="INBARAJ P" userId="S::2129mba0466@cdeannauniv.in::94d53038-038a-4847-abe5-bfb565e1f99a" providerId="AD" clId="Web-{E3897A9A-7A51-4ABD-ABCD-9D0AF1DB5A24}" dt="2021-09-24T08:25:34.792" v="0" actId="1076"/>
        <pc:sldMkLst>
          <pc:docMk/>
          <pc:sldMk cId="0" sldId="335"/>
        </pc:sldMkLst>
        <pc:spChg chg="mod">
          <ac:chgData name="INBARAJ P" userId="S::2129mba0466@cdeannauniv.in::94d53038-038a-4847-abe5-bfb565e1f99a" providerId="AD" clId="Web-{E3897A9A-7A51-4ABD-ABCD-9D0AF1DB5A24}" dt="2021-09-24T08:25:34.792" v="0" actId="1076"/>
          <ac:spMkLst>
            <pc:docMk/>
            <pc:sldMk cId="0" sldId="335"/>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9/24/2021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1D8BD707-D9CF-40AE-B4C6-C98DA3205C09}" type="datetimeFigureOut">
              <a:rPr lang="en-US" smtClean="0"/>
              <a:pPr/>
              <a:t>9/24/2021</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9/24/2021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9/24/2021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9/24/2021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cliffsnotes.com/study-guides/principles-of-management/the-evolution-of-management-thought/behavioral-management-theory"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cliffsnotes.com/study-guides/principles-of-management/the-evolution-of-management-thought/behavioral-management-theory"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managementstudyhq.com/schools-of-management-thought.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managementstudyhq.com/4P-of-marketing-mix.htm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dirty="0"/>
              <a:t>MANAGEMENT CONCEPTS</a:t>
            </a:r>
            <a:br>
              <a:rPr lang="en-US" dirty="0"/>
            </a:br>
            <a:r>
              <a:rPr lang="en-US" dirty="0"/>
              <a:t>DBA 5101</a:t>
            </a:r>
          </a:p>
        </p:txBody>
      </p:sp>
      <p:sp>
        <p:nvSpPr>
          <p:cNvPr id="7" name="Subtitle 6"/>
          <p:cNvSpPr>
            <a:spLocks noGrp="1"/>
          </p:cNvSpPr>
          <p:nvPr>
            <p:ph type="subTitle" idx="1"/>
          </p:nvPr>
        </p:nvSpPr>
        <p:spPr>
          <a:xfrm>
            <a:off x="3354442" y="3554241"/>
            <a:ext cx="5114778" cy="1101248"/>
          </a:xfrm>
        </p:spPr>
        <p:txBody>
          <a:bodyPr/>
          <a:lstStyle/>
          <a:p>
            <a:pPr algn="ctr"/>
            <a:r>
              <a:rPr lang="en-US" sz="2400" dirty="0">
                <a:latin typeface="Times New Roman" pitchFamily="18" charset="0"/>
                <a:cs typeface="Times New Roman" pitchFamily="18" charset="0"/>
              </a:rPr>
              <a:t>UNIT  - I</a:t>
            </a:r>
            <a:br>
              <a:rPr lang="en-US" sz="2400" dirty="0">
                <a:latin typeface="Times New Roman" pitchFamily="18" charset="0"/>
                <a:cs typeface="Times New Roman" pitchFamily="18" charset="0"/>
              </a:rPr>
            </a:br>
            <a:r>
              <a:rPr lang="en-US" sz="2400">
                <a:latin typeface="Times New Roman" pitchFamily="18" charset="0"/>
                <a:cs typeface="Times New Roman" pitchFamily="18" charset="0"/>
              </a:rPr>
              <a:t>Lesson-  2</a:t>
            </a:r>
            <a:br>
              <a:rPr lang="en-US" sz="2400">
                <a:latin typeface="Times New Roman" pitchFamily="18" charset="0"/>
                <a:cs typeface="Times New Roman" pitchFamily="18" charset="0"/>
              </a:rPr>
            </a:br>
            <a:r>
              <a:rPr lang="en-US" sz="2400" i="1">
                <a:latin typeface="Times New Roman" pitchFamily="18" charset="0"/>
                <a:cs typeface="Times New Roman" pitchFamily="18" charset="0"/>
              </a:rPr>
              <a:t>Evolution of</a:t>
            </a:r>
            <a:r>
              <a:rPr lang="en-US" sz="2400">
                <a:latin typeface="Times New Roman" pitchFamily="18" charset="0"/>
                <a:cs typeface="Times New Roman" pitchFamily="18" charset="0"/>
              </a:rPr>
              <a:t> Management Thought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04800"/>
            <a:ext cx="7239000" cy="6150936"/>
          </a:xfrm>
        </p:spPr>
        <p:txBody>
          <a:bodyPr>
            <a:normAutofit/>
          </a:bodyPr>
          <a:lstStyle/>
          <a:p>
            <a:pPr fontAlgn="base">
              <a:buNone/>
            </a:pPr>
            <a:r>
              <a:rPr lang="en-US" dirty="0"/>
              <a:t>c. Rules, regulations and procedures- </a:t>
            </a:r>
          </a:p>
          <a:p>
            <a:pPr algn="just" fontAlgn="base"/>
            <a:r>
              <a:rPr lang="en-US" dirty="0"/>
              <a:t>  The </a:t>
            </a:r>
            <a:r>
              <a:rPr lang="en-US" dirty="0" err="1"/>
              <a:t>behaviour</a:t>
            </a:r>
            <a:r>
              <a:rPr lang="en-US" dirty="0"/>
              <a:t> of employees is regulated through a set of rules. </a:t>
            </a:r>
          </a:p>
          <a:p>
            <a:pPr algn="just" fontAlgn="base"/>
            <a:r>
              <a:rPr lang="en-US" dirty="0"/>
              <a:t>The emphasis is on consistency. </a:t>
            </a:r>
          </a:p>
          <a:p>
            <a:pPr algn="just" fontAlgn="base"/>
            <a:r>
              <a:rPr lang="en-US" dirty="0"/>
              <a:t>Employees are expected to follow these rules strictly. </a:t>
            </a:r>
          </a:p>
          <a:p>
            <a:pPr algn="just" fontAlgn="base"/>
            <a:r>
              <a:rPr lang="en-US" dirty="0"/>
              <a:t>They have to be applied in an impersonal and objective manner.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fontAlgn="base">
              <a:buNone/>
            </a:pPr>
            <a:r>
              <a:rPr lang="en-US" dirty="0"/>
              <a:t>d. Records-</a:t>
            </a:r>
          </a:p>
          <a:p>
            <a:pPr algn="just" fontAlgn="base"/>
            <a:r>
              <a:rPr lang="en-US" dirty="0"/>
              <a:t>   Proper records have to be kept for everything. </a:t>
            </a:r>
          </a:p>
          <a:p>
            <a:pPr algn="just" fontAlgn="base"/>
            <a:r>
              <a:rPr lang="en-US" dirty="0"/>
              <a:t>Files have to be maintained to record the decisions and activities of the </a:t>
            </a:r>
            <a:r>
              <a:rPr lang="en-US" dirty="0" err="1"/>
              <a:t>organisation</a:t>
            </a:r>
            <a:r>
              <a:rPr lang="en-US" dirty="0"/>
              <a:t> on a day-to-day basis for future use.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fontAlgn="base">
              <a:buNone/>
            </a:pPr>
            <a:r>
              <a:rPr lang="en-US" dirty="0"/>
              <a:t>e. Impersonal relationships-</a:t>
            </a:r>
          </a:p>
          <a:p>
            <a:pPr algn="just" fontAlgn="base"/>
            <a:r>
              <a:rPr lang="en-US" dirty="0"/>
              <a:t>Everything should proceed according to rules. </a:t>
            </a:r>
          </a:p>
          <a:p>
            <a:pPr algn="just" fontAlgn="base"/>
            <a:r>
              <a:rPr lang="en-US" dirty="0"/>
              <a:t>There is no room for personal involvement, emotions and sentiments.</a:t>
            </a:r>
          </a:p>
          <a:p>
            <a:pPr algn="just" fontAlgn="base"/>
            <a:r>
              <a:rPr lang="en-US" dirty="0"/>
              <a:t> If an employee comes late, whether he is a manager or a peon, the rule must be same for all. </a:t>
            </a:r>
          </a:p>
          <a:p>
            <a:pPr algn="just" fontAlgn="base"/>
            <a:r>
              <a:rPr lang="en-US" dirty="0"/>
              <a:t>The decisions must be governed by rational considerations rather than personal factors.</a:t>
            </a:r>
          </a:p>
          <a:p>
            <a:pPr>
              <a:buNone/>
            </a:pPr>
            <a:br>
              <a:rPr lang="en-US" dirty="0"/>
            </a:b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fontAlgn="base">
              <a:buNone/>
            </a:pPr>
            <a:r>
              <a:rPr lang="en-US" dirty="0"/>
              <a:t>f. Administrative class- </a:t>
            </a:r>
          </a:p>
          <a:p>
            <a:pPr algn="just" fontAlgn="base"/>
            <a:r>
              <a:rPr lang="en-US" dirty="0"/>
              <a:t>   Bureaucracies generally have administrative class responsible for coordinating the work.</a:t>
            </a:r>
          </a:p>
          <a:p>
            <a:pPr algn="just" fontAlgn="base"/>
            <a:r>
              <a:rPr lang="en-US" dirty="0"/>
              <a:t> Known as bureaucrats, these officials are selected (rewarded and promoted) on the basis of their competence and skills.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239000" cy="6303336"/>
          </a:xfrm>
        </p:spPr>
        <p:txBody>
          <a:bodyPr>
            <a:normAutofit/>
          </a:bodyPr>
          <a:lstStyle/>
          <a:p>
            <a:pPr fontAlgn="base">
              <a:buNone/>
            </a:pPr>
            <a:r>
              <a:rPr lang="en-US" b="1" dirty="0"/>
              <a:t>2. Scientific Management:</a:t>
            </a:r>
          </a:p>
          <a:p>
            <a:pPr fontAlgn="base">
              <a:buNone/>
            </a:pPr>
            <a:endParaRPr lang="en-US" b="1" dirty="0"/>
          </a:p>
          <a:p>
            <a:pPr algn="just" fontAlgn="base"/>
            <a:r>
              <a:rPr lang="en-US" dirty="0"/>
              <a:t>F.W. Taylor (1856-1915) an engineer at Bethlehem Steel Company in Pennsylvania, focused on analyzing jobs and redesigning them so that they could be accomplished more efficiently.</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fontScale="92500" lnSpcReduction="10000"/>
          </a:bodyPr>
          <a:lstStyle/>
          <a:p>
            <a:pPr algn="just" fontAlgn="base"/>
            <a:r>
              <a:rPr lang="en-US" b="1" dirty="0"/>
              <a:t>As he searched for the best way to maximize performance, he developed scientific management principles, including the following:</a:t>
            </a:r>
            <a:endParaRPr lang="en-US" dirty="0"/>
          </a:p>
          <a:p>
            <a:pPr fontAlgn="base">
              <a:buNone/>
            </a:pPr>
            <a:r>
              <a:rPr lang="en-US" b="1" dirty="0"/>
              <a:t>Principles of Scientific Management:</a:t>
            </a:r>
            <a:endParaRPr lang="en-US" dirty="0"/>
          </a:p>
          <a:p>
            <a:pPr algn="just" fontAlgn="base">
              <a:buNone/>
            </a:pPr>
            <a:r>
              <a:rPr lang="en-US" dirty="0"/>
              <a:t>I. Each task must be scientifically designed so that it can replace the old, rule- of-thumb methods. (a broadly accurate guide or principle, based on practice rather then theory)</a:t>
            </a:r>
          </a:p>
          <a:p>
            <a:pPr algn="just" fontAlgn="base">
              <a:buNone/>
            </a:pPr>
            <a:r>
              <a:rPr lang="en-US" dirty="0"/>
              <a:t>II. Workers must be scientifically selected and trained so that they can be more productive on their jobs.</a:t>
            </a:r>
          </a:p>
          <a:p>
            <a:pPr algn="just" fontAlgn="base">
              <a:buNone/>
            </a:pPr>
            <a:r>
              <a:rPr lang="en-US" dirty="0"/>
              <a:t>III. Bring the scientifically designed jobs and workers together so that there will be a match between them.</a:t>
            </a:r>
          </a:p>
          <a:p>
            <a:pPr algn="just" fontAlgn="base">
              <a:buNone/>
            </a:pPr>
            <a:r>
              <a:rPr lang="en-US" dirty="0"/>
              <a:t>IV. There must be division of labour and cooperation between management and workers.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algn="just" fontAlgn="base"/>
            <a:r>
              <a:rPr lang="en-US" dirty="0"/>
              <a:t>Taylor stressed the importance of employee welfare as well as production efficiency.</a:t>
            </a:r>
          </a:p>
          <a:p>
            <a:pPr algn="just" fontAlgn="base"/>
            <a:r>
              <a:rPr lang="en-US" dirty="0"/>
              <a:t> To boost up productivity, wage incentives based on performance (differential piece rate system) were introduced. </a:t>
            </a:r>
          </a:p>
          <a:p>
            <a:pPr algn="just" fontAlgn="base"/>
            <a:r>
              <a:rPr lang="en-US" dirty="0"/>
              <a:t>The emphasis was on maximum output with min­imum effort through elimination of waste and inefficiency at the shop floor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fontAlgn="base">
              <a:buNone/>
            </a:pPr>
            <a:r>
              <a:rPr lang="en-US" b="1" dirty="0"/>
              <a:t>Techniques of Scientific Management:</a:t>
            </a:r>
            <a:endParaRPr lang="en-US" dirty="0"/>
          </a:p>
          <a:p>
            <a:pPr fontAlgn="base">
              <a:buNone/>
            </a:pPr>
            <a:r>
              <a:rPr lang="en-US" b="1" dirty="0"/>
              <a:t>(a) Scientific Task Planning:</a:t>
            </a:r>
            <a:endParaRPr lang="en-US" dirty="0"/>
          </a:p>
          <a:p>
            <a:pPr algn="just" fontAlgn="base"/>
            <a:r>
              <a:rPr lang="en-US" dirty="0"/>
              <a:t>Scientific task is the amount of work which an average worker can perform during a day under normal working conditions (called as a fair day’s work). </a:t>
            </a:r>
          </a:p>
          <a:p>
            <a:pPr algn="just" fontAlgn="base"/>
            <a:r>
              <a:rPr lang="en-US" dirty="0"/>
              <a:t>Management should decide in advance as to what work is to be done, how, when, where and by whom. </a:t>
            </a:r>
          </a:p>
          <a:p>
            <a:pPr algn="just" fontAlgn="base"/>
            <a:r>
              <a:rPr lang="en-US" dirty="0"/>
              <a:t>The ultimate goal is to see that work is done in a logical sequence promoting maximum efficiency.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fontScale="92500" lnSpcReduction="10000"/>
          </a:bodyPr>
          <a:lstStyle/>
          <a:p>
            <a:pPr fontAlgn="base">
              <a:buNone/>
            </a:pPr>
            <a:r>
              <a:rPr lang="en-US" b="1" dirty="0"/>
              <a:t>(b) Time and Motion Studies:</a:t>
            </a:r>
            <a:endParaRPr lang="en-US" dirty="0"/>
          </a:p>
          <a:p>
            <a:pPr algn="just" fontAlgn="base"/>
            <a:r>
              <a:rPr lang="en-US" dirty="0"/>
              <a:t>Time and motion studies have been advocated by Taylor with a view to isolate the wasteful and unproductive motions on the job. </a:t>
            </a:r>
          </a:p>
          <a:p>
            <a:pPr algn="just" fontAlgn="base"/>
            <a:r>
              <a:rPr lang="en-US" dirty="0"/>
              <a:t>The time study would indicate the minimum time required to do a given job. </a:t>
            </a:r>
          </a:p>
          <a:p>
            <a:pPr algn="just" fontAlgn="base"/>
            <a:r>
              <a:rPr lang="en-US" dirty="0"/>
              <a:t>The time taken by workers to do a job is being recorded first and this information is being used to develop a time standard.</a:t>
            </a:r>
          </a:p>
          <a:p>
            <a:pPr algn="just" fontAlgn="base"/>
            <a:r>
              <a:rPr lang="en-US" dirty="0"/>
              <a:t>Time standard is the period of time that an average worker should take to do a job. </a:t>
            </a:r>
          </a:p>
          <a:p>
            <a:pPr algn="just" fontAlgn="base"/>
            <a:r>
              <a:rPr lang="en-US" dirty="0"/>
              <a:t>Motion study is carried out to find out the best sequence of motions to do a job. </a:t>
            </a:r>
          </a:p>
          <a:p>
            <a:pPr algn="just" fontAlgn="base"/>
            <a:r>
              <a:rPr lang="en-US" dirty="0"/>
              <a:t>Managers, in the end, are charged with the task of planning the work through the above studies and workers are expected to implement the same.</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fontAlgn="base">
              <a:buNone/>
            </a:pPr>
            <a:r>
              <a:rPr lang="en-US" b="1" dirty="0"/>
              <a:t>(c) Standardization:</a:t>
            </a:r>
            <a:endParaRPr lang="en-US" dirty="0"/>
          </a:p>
          <a:p>
            <a:pPr algn="just" fontAlgn="base"/>
            <a:r>
              <a:rPr lang="en-US" dirty="0"/>
              <a:t>Under scientific management, standards have to be set in advance for the task, materials, work methods, quality, time and cost, working conditions, etc. </a:t>
            </a:r>
          </a:p>
          <a:p>
            <a:pPr algn="just" fontAlgn="base"/>
            <a:r>
              <a:rPr lang="en-US" dirty="0"/>
              <a:t>This helps in simplifying the process of production, reducing wasteful use of resources, improving quality of work etc.</a:t>
            </a:r>
          </a:p>
          <a:p>
            <a:pPr>
              <a:buNone/>
            </a:pPr>
            <a:endParaRPr lang="en-US" dirty="0"/>
          </a:p>
          <a:p>
            <a:pPr>
              <a:buNone/>
            </a:pPr>
            <a:endParaRPr lang="en-US" dirty="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sz="3600" dirty="0">
                <a:latin typeface="Times New Roman" pitchFamily="18" charset="0"/>
                <a:cs typeface="Times New Roman" pitchFamily="18" charset="0"/>
              </a:rPr>
              <a:t>UNIT  - I</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Lesson - 2</a:t>
            </a:r>
            <a:br>
              <a:rPr lang="en-US" sz="3600" dirty="0">
                <a:latin typeface="Times New Roman" pitchFamily="18" charset="0"/>
                <a:cs typeface="Times New Roman" pitchFamily="18" charset="0"/>
              </a:rPr>
            </a:br>
            <a:r>
              <a:rPr lang="en-US" sz="3600" i="1" cap="none" dirty="0">
                <a:latin typeface="Times New Roman" pitchFamily="18" charset="0"/>
                <a:cs typeface="Times New Roman" pitchFamily="18" charset="0"/>
              </a:rPr>
              <a:t>Evolution of</a:t>
            </a:r>
            <a:r>
              <a:rPr lang="en-US" sz="3600" cap="none" dirty="0">
                <a:latin typeface="Times New Roman" pitchFamily="18" charset="0"/>
                <a:cs typeface="Times New Roman" pitchFamily="18" charset="0"/>
              </a:rPr>
              <a:t> Management Thought</a:t>
            </a:r>
            <a:endParaRPr lang="en-US" dirty="0"/>
          </a:p>
        </p:txBody>
      </p:sp>
      <p:sp>
        <p:nvSpPr>
          <p:cNvPr id="4" name="Content Placeholder 3"/>
          <p:cNvSpPr>
            <a:spLocks noGrp="1"/>
          </p:cNvSpPr>
          <p:nvPr>
            <p:ph idx="1"/>
          </p:nvPr>
        </p:nvSpPr>
        <p:spPr/>
        <p:txBody>
          <a:bodyPr/>
          <a:lstStyle/>
          <a:p>
            <a:pPr algn="ctr">
              <a:buNone/>
            </a:pPr>
            <a:r>
              <a:rPr lang="en-US" b="1" dirty="0"/>
              <a:t>Classical Theory</a:t>
            </a:r>
          </a:p>
          <a:p>
            <a:pPr>
              <a:buNone/>
            </a:pPr>
            <a:endParaRPr lang="en-US" dirty="0"/>
          </a:p>
          <a:p>
            <a:pPr algn="just"/>
            <a:r>
              <a:rPr lang="en-US" dirty="0"/>
              <a:t>The term ‘classical’ means something traditionally accepted or long-established.</a:t>
            </a:r>
          </a:p>
          <a:p>
            <a:pPr algn="just"/>
            <a:r>
              <a:rPr lang="en-US" dirty="0"/>
              <a:t> It does not mean that classical views are static and time bound that must be dis­pensed with.</a:t>
            </a:r>
            <a:endParaRPr lang="en-US" dirty="0">
              <a:latin typeface="Agency FB"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fontScale="92500"/>
          </a:bodyPr>
          <a:lstStyle/>
          <a:p>
            <a:pPr fontAlgn="base">
              <a:buNone/>
            </a:pPr>
            <a:r>
              <a:rPr lang="en-US" b="1" dirty="0"/>
              <a:t>(d) Differential Piece Rate System:</a:t>
            </a:r>
            <a:endParaRPr lang="en-US" dirty="0"/>
          </a:p>
          <a:p>
            <a:pPr algn="just" fontAlgn="base"/>
            <a:r>
              <a:rPr lang="en-US" dirty="0"/>
              <a:t>Taylor advocated differential piece rate system based on actual performance of the worker.</a:t>
            </a:r>
          </a:p>
          <a:p>
            <a:pPr algn="just" fontAlgn="base"/>
            <a:r>
              <a:rPr lang="en-US" dirty="0"/>
              <a:t> In this scheme, a worker who completes the normal work gets wages at higher rate per piece than a worker who fails to complete the same within the time limit set by management.</a:t>
            </a:r>
          </a:p>
          <a:p>
            <a:pPr algn="just" fontAlgn="base"/>
            <a:r>
              <a:rPr lang="en-US" dirty="0"/>
              <a:t>For example, each worker who produced 10 machine nuts (normal work) would be paid the standard wage of Rs. 2 per piece, and those below the normal work may get Rs. 1.5 per piece. </a:t>
            </a:r>
          </a:p>
          <a:p>
            <a:pPr algn="just" fontAlgn="base"/>
            <a:r>
              <a:rPr lang="en-US" dirty="0"/>
              <a:t>Thus, there is considerable difference in wages between those who complete the job and those who do not complete.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dirty="0"/>
              <a:t>Each worker is pitted against every other worker in an unhealthy competitive scheme to make more and earn more.</a:t>
            </a:r>
          </a:p>
          <a:p>
            <a:pPr algn="just"/>
            <a:r>
              <a:rPr lang="en-US" dirty="0"/>
              <a:t> In the long-run, this will have a telling effect on the health of the worker.</a:t>
            </a:r>
          </a:p>
          <a:p>
            <a:pPr algn="just"/>
            <a:r>
              <a:rPr lang="en-US" dirty="0"/>
              <a:t> More damagingly, this scheme would divide the working class permanently.</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fontAlgn="base">
              <a:buNone/>
            </a:pPr>
            <a:r>
              <a:rPr lang="en-US" b="1" dirty="0"/>
              <a:t>(e) Functional Foremanship:</a:t>
            </a:r>
            <a:endParaRPr lang="en-US" dirty="0"/>
          </a:p>
          <a:p>
            <a:pPr algn="just" fontAlgn="base"/>
            <a:r>
              <a:rPr lang="en-US" dirty="0"/>
              <a:t>In order to achieve better production control, Taylor advocated functional foremanship where the factory is divided into several components, each in charge of a specialist, namely, route clerk, instruction card clerk, cost and time clerk, gang boss, speed boss, inspector, repair boss and shop disciplinarian.</a:t>
            </a:r>
          </a:p>
          <a:p>
            <a:pPr algn="just" fontAlgn="base"/>
            <a:r>
              <a:rPr lang="en-US" dirty="0"/>
              <a:t>These functional specialists perform the planning function and provide expert advice to workers. </a:t>
            </a:r>
          </a:p>
          <a:p>
            <a:pPr algn="just" fontAlgn="base"/>
            <a:r>
              <a:rPr lang="en-US" dirty="0"/>
              <a:t>They plan the work for employees and help employees in improving results. </a:t>
            </a:r>
          </a:p>
          <a:p>
            <a:pPr algn="just" fontAlgn="base"/>
            <a:r>
              <a:rPr lang="en-US" dirty="0"/>
              <a:t>The workers are expected to implement the commands of functional specialists.</a:t>
            </a:r>
          </a:p>
          <a:p>
            <a:pPr>
              <a:buNone/>
            </a:pPr>
            <a:endParaRPr lang="en-US" dirty="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fontAlgn="base">
              <a:buNone/>
            </a:pPr>
            <a:r>
              <a:rPr lang="en-US" b="1" u="sng" dirty="0"/>
              <a:t>3. Administrative Theory</a:t>
            </a:r>
            <a:r>
              <a:rPr lang="en-US" b="1" dirty="0"/>
              <a:t>:</a:t>
            </a:r>
          </a:p>
          <a:p>
            <a:pPr fontAlgn="base">
              <a:buNone/>
            </a:pPr>
            <a:endParaRPr lang="en-US" b="1" dirty="0"/>
          </a:p>
          <a:p>
            <a:pPr algn="just" fontAlgn="base"/>
            <a:r>
              <a:rPr lang="en-US" dirty="0"/>
              <a:t>Henry Fayol (1841-1925)—a mining engineer with a French company—was a pioneer in the study of the principles and functions of management. </a:t>
            </a:r>
          </a:p>
          <a:p>
            <a:pPr algn="just" fontAlgn="base"/>
            <a:r>
              <a:rPr lang="en-US" dirty="0"/>
              <a:t>He drew a clear distinction between operating and management activities.</a:t>
            </a:r>
          </a:p>
          <a:p>
            <a:pPr>
              <a:buNone/>
            </a:pPr>
            <a:br>
              <a:rPr lang="en-US" dirty="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fontAlgn="base">
              <a:buNone/>
            </a:pPr>
            <a:r>
              <a:rPr lang="en-US" b="1" dirty="0"/>
              <a:t>   Fayol has divided activities of an industrial undertaking into the following six broad</a:t>
            </a:r>
            <a:r>
              <a:rPr lang="en-US" dirty="0"/>
              <a:t> </a:t>
            </a:r>
            <a:r>
              <a:rPr lang="en-US" b="1" dirty="0"/>
              <a:t>groups:</a:t>
            </a:r>
            <a:endParaRPr lang="en-US" dirty="0"/>
          </a:p>
          <a:p>
            <a:pPr fontAlgn="base">
              <a:buNone/>
            </a:pPr>
            <a:r>
              <a:rPr lang="en-US" dirty="0"/>
              <a:t>(1) Technical (Production);</a:t>
            </a:r>
          </a:p>
          <a:p>
            <a:pPr fontAlgn="base">
              <a:buNone/>
            </a:pPr>
            <a:r>
              <a:rPr lang="en-US" dirty="0"/>
              <a:t>(2) Commercial (Purchases and Sales);</a:t>
            </a:r>
          </a:p>
          <a:p>
            <a:pPr fontAlgn="base">
              <a:buNone/>
            </a:pPr>
            <a:r>
              <a:rPr lang="en-US" dirty="0"/>
              <a:t>(3) Financial (Funding and Controlling Capital);</a:t>
            </a:r>
          </a:p>
          <a:p>
            <a:pPr fontAlgn="base">
              <a:buNone/>
            </a:pPr>
            <a:r>
              <a:rPr lang="en-US" dirty="0"/>
              <a:t>(4) Security (Protection);</a:t>
            </a:r>
          </a:p>
          <a:p>
            <a:pPr fontAlgn="base">
              <a:buNone/>
            </a:pPr>
            <a:r>
              <a:rPr lang="en-US" dirty="0"/>
              <a:t>(5) Accounting including Statistics (Balance Sheet, Costing, Records); and</a:t>
            </a:r>
          </a:p>
          <a:p>
            <a:pPr fontAlgn="base">
              <a:buNone/>
            </a:pPr>
            <a:r>
              <a:rPr lang="en-US" dirty="0"/>
              <a:t>(6) Managerial (Planning, Organising, Commanding, Co-</a:t>
            </a:r>
            <a:r>
              <a:rPr lang="en-US" dirty="0" err="1"/>
              <a:t>ordinating</a:t>
            </a:r>
            <a:r>
              <a:rPr lang="en-US" dirty="0"/>
              <a:t> and Controlling)</a:t>
            </a:r>
          </a:p>
          <a:p>
            <a:pPr>
              <a:buNone/>
            </a:pPr>
            <a:br>
              <a:rPr lang="en-US" dirty="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fontAlgn="base"/>
            <a:r>
              <a:rPr lang="en-US" dirty="0"/>
              <a:t>Administration for him is one of the major functions.</a:t>
            </a:r>
          </a:p>
          <a:p>
            <a:pPr fontAlgn="base"/>
            <a:r>
              <a:rPr lang="en-US" dirty="0"/>
              <a:t> He emphasised that managerial ability is demanded from the top position in the managerial hierarchy.</a:t>
            </a:r>
          </a:p>
          <a:p>
            <a:pPr fontAlgn="base"/>
            <a:r>
              <a:rPr lang="en-US" dirty="0"/>
              <a:t> At higher levels, he emphasised, it is the managerial skill which assumes greater importance than the technical skill.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lnSpcReduction="10000"/>
          </a:bodyPr>
          <a:lstStyle/>
          <a:p>
            <a:pPr fontAlgn="base">
              <a:buNone/>
            </a:pPr>
            <a:r>
              <a:rPr lang="en-US" b="1" dirty="0"/>
              <a:t>Management Qualities and Training:</a:t>
            </a:r>
            <a:endParaRPr lang="en-US" dirty="0"/>
          </a:p>
          <a:p>
            <a:pPr algn="just" fontAlgn="base"/>
            <a:r>
              <a:rPr lang="en-US" dirty="0"/>
              <a:t>Fayol has enumerated certain managerial qualities.</a:t>
            </a:r>
          </a:p>
          <a:p>
            <a:pPr algn="just" fontAlgn="base"/>
            <a:r>
              <a:rPr lang="en-US" dirty="0"/>
              <a:t> According to him every manager should possess the qualities enumerated by him for better performance and good results.</a:t>
            </a:r>
          </a:p>
          <a:p>
            <a:pPr algn="just" fontAlgn="base">
              <a:buNone/>
            </a:pPr>
            <a:r>
              <a:rPr lang="en-US" b="1" dirty="0"/>
              <a:t>He has divided the said qualities into the</a:t>
            </a:r>
          </a:p>
          <a:p>
            <a:pPr algn="just" fontAlgn="base">
              <a:buNone/>
            </a:pPr>
            <a:r>
              <a:rPr lang="en-US" b="1" dirty="0"/>
              <a:t>following four major categories:</a:t>
            </a:r>
            <a:endParaRPr lang="en-US" dirty="0"/>
          </a:p>
          <a:p>
            <a:pPr fontAlgn="base">
              <a:buNone/>
            </a:pPr>
            <a:r>
              <a:rPr lang="en-US" dirty="0"/>
              <a:t>(1) Physical Qualities;</a:t>
            </a:r>
          </a:p>
          <a:p>
            <a:pPr fontAlgn="base">
              <a:buNone/>
            </a:pPr>
            <a:r>
              <a:rPr lang="en-US" dirty="0"/>
              <a:t>(2) Mental Qualities;</a:t>
            </a:r>
          </a:p>
          <a:p>
            <a:pPr fontAlgn="base">
              <a:buNone/>
            </a:pPr>
            <a:r>
              <a:rPr lang="en-US" dirty="0"/>
              <a:t>(3) Moral Qualities; and</a:t>
            </a:r>
          </a:p>
          <a:p>
            <a:pPr fontAlgn="base">
              <a:buNone/>
            </a:pPr>
            <a:r>
              <a:rPr lang="en-US" dirty="0"/>
              <a:t>(4) General Knowledge and Experience.</a:t>
            </a:r>
          </a:p>
          <a:p>
            <a:pPr>
              <a:buNone/>
            </a:pPr>
            <a:br>
              <a:rPr lang="en-US" dirty="0"/>
            </a:br>
            <a:endParaRPr lang="en-US" dirty="0"/>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fontScale="92500" lnSpcReduction="10000"/>
          </a:bodyPr>
          <a:lstStyle/>
          <a:p>
            <a:pPr fontAlgn="base">
              <a:buNone/>
            </a:pPr>
            <a:r>
              <a:rPr lang="en-US" b="1" dirty="0"/>
              <a:t>(1) Physical Qualities:</a:t>
            </a:r>
            <a:endParaRPr lang="en-US" dirty="0"/>
          </a:p>
          <a:p>
            <a:pPr algn="just" fontAlgn="base"/>
            <a:r>
              <a:rPr lang="en-US" dirty="0"/>
              <a:t>A manager, as per the enumeration of Fayol, should possess the following physical qualities;</a:t>
            </a:r>
          </a:p>
          <a:p>
            <a:pPr fontAlgn="base">
              <a:buNone/>
            </a:pPr>
            <a:r>
              <a:rPr lang="en-US" dirty="0"/>
              <a:t> (a) a good physique,</a:t>
            </a:r>
          </a:p>
          <a:p>
            <a:pPr fontAlgn="base">
              <a:buNone/>
            </a:pPr>
            <a:r>
              <a:rPr lang="en-US" dirty="0"/>
              <a:t> (b) sound health,</a:t>
            </a:r>
          </a:p>
          <a:p>
            <a:pPr fontAlgn="base">
              <a:buNone/>
            </a:pPr>
            <a:r>
              <a:rPr lang="en-US" dirty="0"/>
              <a:t> (c) smart, active and energetic, and</a:t>
            </a:r>
          </a:p>
          <a:p>
            <a:pPr fontAlgn="base">
              <a:buNone/>
            </a:pPr>
            <a:r>
              <a:rPr lang="en-US" dirty="0"/>
              <a:t> (d) good external personality.</a:t>
            </a:r>
          </a:p>
          <a:p>
            <a:pPr fontAlgn="base"/>
            <a:r>
              <a:rPr lang="en-US" dirty="0"/>
              <a:t>Physical qualities make the manager sturdy; stout, quick, pleasing and attractive.</a:t>
            </a:r>
          </a:p>
          <a:p>
            <a:pPr fontAlgn="base"/>
            <a:r>
              <a:rPr lang="en-US" dirty="0"/>
              <a:t> A dashing man attracts his fellow being towards him without much of efforts.</a:t>
            </a:r>
          </a:p>
          <a:p>
            <a:pPr fontAlgn="base"/>
            <a:r>
              <a:rPr lang="en-US" dirty="0"/>
              <a:t> He is more convincing and confident. </a:t>
            </a:r>
          </a:p>
          <a:p>
            <a:pPr fontAlgn="base"/>
            <a:r>
              <a:rPr lang="en-US" dirty="0"/>
              <a:t>He is more sure of extracting good work from his workers and satisfying them by his conduct, treatment and </a:t>
            </a:r>
            <a:r>
              <a:rPr lang="en-US" dirty="0" err="1"/>
              <a:t>behaviour</a:t>
            </a:r>
            <a:r>
              <a:rPr lang="en-US" dirty="0"/>
              <a:t>.</a:t>
            </a:r>
          </a:p>
          <a:p>
            <a:pPr fontAlgn="base">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fontAlgn="base">
              <a:buNone/>
            </a:pPr>
            <a:r>
              <a:rPr lang="en-US" b="1" dirty="0"/>
              <a:t>(2) Mental Qualities:</a:t>
            </a:r>
            <a:endParaRPr lang="en-US" dirty="0"/>
          </a:p>
          <a:p>
            <a:pPr fontAlgn="base"/>
            <a:r>
              <a:rPr lang="en-US" dirty="0"/>
              <a:t>A manager should have the following mental qualities in him; </a:t>
            </a:r>
          </a:p>
          <a:p>
            <a:pPr marL="514350" indent="-514350" fontAlgn="base">
              <a:buAutoNum type="alphaLcParenBoth"/>
            </a:pPr>
            <a:r>
              <a:rPr lang="en-US" dirty="0"/>
              <a:t>must be agile,</a:t>
            </a:r>
          </a:p>
          <a:p>
            <a:pPr marL="514350" indent="-514350" fontAlgn="base">
              <a:buAutoNum type="alphaLcParenBoth"/>
            </a:pPr>
            <a:r>
              <a:rPr lang="en-US" dirty="0"/>
              <a:t>intelligent,</a:t>
            </a:r>
          </a:p>
          <a:p>
            <a:pPr marL="514350" indent="-514350" fontAlgn="base">
              <a:buAutoNum type="alphaLcParenBoth"/>
            </a:pPr>
            <a:r>
              <a:rPr lang="en-US" dirty="0"/>
              <a:t>wise, and </a:t>
            </a:r>
          </a:p>
          <a:p>
            <a:pPr marL="514350" indent="-514350" fontAlgn="base">
              <a:buAutoNum type="alphaLcParenBoth"/>
            </a:pPr>
            <a:r>
              <a:rPr lang="en-US" dirty="0"/>
              <a:t>quick.</a:t>
            </a:r>
          </a:p>
          <a:p>
            <a:pPr marL="514350" indent="-514350" fontAlgn="base">
              <a:buAutoNum type="alphaLcParenBoth"/>
            </a:pPr>
            <a:endParaRPr lang="en-US" dirty="0"/>
          </a:p>
          <a:p>
            <a:pPr marL="514350" indent="-514350" algn="just" fontAlgn="base"/>
            <a:r>
              <a:rPr lang="en-US" dirty="0"/>
              <a:t>Mental qualities make the manager assertive and extracting without hurting the feelings of his workers and without jeopardising the human relations.</a:t>
            </a:r>
          </a:p>
          <a:p>
            <a:pPr algn="just" fontAlgn="base"/>
            <a:r>
              <a:rPr lang="en-US" dirty="0"/>
              <a:t>  He quickly wins over his subordinates as          well as his opponents.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lgn="just" fontAlgn="base"/>
            <a:r>
              <a:rPr lang="en-US" dirty="0"/>
              <a:t>He proves a better leader and command respects both from his sub-ordinates as well as from his colleagues. </a:t>
            </a:r>
          </a:p>
          <a:p>
            <a:pPr algn="just" fontAlgn="base"/>
            <a:r>
              <a:rPr lang="en-US" dirty="0"/>
              <a:t>He remains in good books of his superiors which again is helpful in commanding respect from all in the organisation.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04800"/>
            <a:ext cx="7239000" cy="6150936"/>
          </a:xfrm>
        </p:spPr>
        <p:txBody>
          <a:bodyPr/>
          <a:lstStyle/>
          <a:p>
            <a:pPr fontAlgn="base">
              <a:buNone/>
            </a:pPr>
            <a:r>
              <a:rPr lang="en-US" b="1" dirty="0"/>
              <a:t>Some of the elements of classical theory are still with us, in one form or another:</a:t>
            </a:r>
            <a:endParaRPr lang="en-US" dirty="0"/>
          </a:p>
          <a:p>
            <a:pPr fontAlgn="base">
              <a:buNone/>
            </a:pPr>
            <a:r>
              <a:rPr lang="en-US" dirty="0"/>
              <a:t>	(a) Inter-related functions- </a:t>
            </a:r>
          </a:p>
          <a:p>
            <a:pPr algn="just" fontAlgn="base"/>
            <a:r>
              <a:rPr lang="en-US" dirty="0"/>
              <a:t>   Management consists of several inter-related and inter-dependent functions such as planning, organising, staffing, directing and controlling.</a:t>
            </a:r>
          </a:p>
          <a:p>
            <a:pPr fontAlgn="base">
              <a:buNone/>
            </a:pPr>
            <a:r>
              <a:rPr lang="en-US" dirty="0"/>
              <a:t>	(b) Universal principles of management- </a:t>
            </a:r>
          </a:p>
          <a:p>
            <a:pPr algn="just" fontAlgn="base"/>
            <a:r>
              <a:rPr lang="en-US" dirty="0"/>
              <a:t>   It is possible to understand, study and practice management quite effortlessly and to facilitate this classical writers (Taylor, Fayol, Weber etc.) developed certain principles—purely based on experience.</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fontAlgn="base">
              <a:buNone/>
            </a:pPr>
            <a:r>
              <a:rPr lang="en-US" b="1" dirty="0"/>
              <a:t>(3) Moral Qualities:</a:t>
            </a:r>
            <a:endParaRPr lang="en-US" dirty="0"/>
          </a:p>
          <a:p>
            <a:pPr fontAlgn="base"/>
            <a:r>
              <a:rPr lang="en-US" dirty="0"/>
              <a:t>A manager should possess the following moral qualities, They are – </a:t>
            </a:r>
          </a:p>
          <a:p>
            <a:pPr marL="514350" indent="-514350" fontAlgn="base">
              <a:buAutoNum type="alphaLcParenBoth"/>
            </a:pPr>
            <a:r>
              <a:rPr lang="en-US" dirty="0"/>
              <a:t>initiative,</a:t>
            </a:r>
          </a:p>
          <a:p>
            <a:pPr marL="514350" indent="-514350" fontAlgn="base">
              <a:buAutoNum type="alphaLcParenBoth"/>
            </a:pPr>
            <a:r>
              <a:rPr lang="en-US" dirty="0"/>
              <a:t>honest </a:t>
            </a:r>
          </a:p>
          <a:p>
            <a:pPr marL="514350" indent="-514350" fontAlgn="base">
              <a:buAutoNum type="alphaLcParenBoth"/>
            </a:pPr>
            <a:r>
              <a:rPr lang="en-US" dirty="0"/>
              <a:t>man of determination, and</a:t>
            </a:r>
          </a:p>
          <a:p>
            <a:pPr marL="514350" indent="-514350" fontAlgn="base">
              <a:buAutoNum type="alphaLcParenBoth"/>
            </a:pPr>
            <a:r>
              <a:rPr lang="en-US" dirty="0"/>
              <a:t>a responsible worker of integrity.</a:t>
            </a:r>
          </a:p>
          <a:p>
            <a:pPr marL="514350" indent="-514350" algn="just" fontAlgn="base"/>
            <a:r>
              <a:rPr lang="en-US" dirty="0"/>
              <a:t> Moral qualities in a manager are the qualities with the help of which he can himself become an example for others working with or under him. </a:t>
            </a:r>
          </a:p>
          <a:p>
            <a:pPr marL="514350" indent="-514350" algn="just" fontAlgn="base"/>
            <a:r>
              <a:rPr lang="en-US" dirty="0"/>
              <a:t>These qualities bring him respect and his decisions an easy acceptability.</a:t>
            </a:r>
          </a:p>
          <a:p>
            <a:endParaRPr lang="en-US" dirty="0"/>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fontAlgn="base">
              <a:buNone/>
            </a:pPr>
            <a:r>
              <a:rPr lang="en-US" b="1" dirty="0"/>
              <a:t>(4) General Knowledge and Experience:</a:t>
            </a:r>
            <a:endParaRPr lang="en-US" dirty="0"/>
          </a:p>
          <a:p>
            <a:pPr algn="just" fontAlgn="base"/>
            <a:r>
              <a:rPr lang="en-US" dirty="0"/>
              <a:t>An experienced manager having rich general knowledge is an asset to any orgnisation.</a:t>
            </a:r>
          </a:p>
          <a:p>
            <a:pPr algn="just" fontAlgn="base"/>
            <a:r>
              <a:rPr lang="en-US" dirty="0"/>
              <a:t> A manager should know all about his organisation and the enterprise. </a:t>
            </a:r>
          </a:p>
          <a:p>
            <a:pPr algn="just" fontAlgn="base"/>
            <a:r>
              <a:rPr lang="en-US" dirty="0"/>
              <a:t>He should not be necessarily expert in all the fields but he should have adequate knowledge about his job and about the jobs which others are handling.</a:t>
            </a:r>
          </a:p>
          <a:p>
            <a:pPr algn="just" fontAlgn="base"/>
            <a:r>
              <a:rPr lang="en-US" dirty="0"/>
              <a:t> This ensures better co-ordination and smooth running of the enterprise.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fontAlgn="base">
              <a:buNone/>
            </a:pPr>
            <a:r>
              <a:rPr lang="en-US" b="1" dirty="0"/>
              <a:t>Emphasis on Training and Experience</a:t>
            </a:r>
            <a:r>
              <a:rPr lang="en-US" dirty="0"/>
              <a:t> – </a:t>
            </a:r>
          </a:p>
          <a:p>
            <a:pPr fontAlgn="base"/>
            <a:endParaRPr lang="en-US" dirty="0"/>
          </a:p>
          <a:p>
            <a:pPr fontAlgn="base"/>
            <a:r>
              <a:rPr lang="en-US" dirty="0"/>
              <a:t>Henri Fayol was not satisfied with what he described as managerial qualities. </a:t>
            </a:r>
          </a:p>
          <a:p>
            <a:pPr fontAlgn="base"/>
            <a:r>
              <a:rPr lang="en-US" dirty="0"/>
              <a:t>He went a step further. </a:t>
            </a:r>
          </a:p>
          <a:p>
            <a:pPr fontAlgn="base"/>
            <a:r>
              <a:rPr lang="en-US" dirty="0"/>
              <a:t>He emphasised that no one is born with all the qualities or some of the qualities he has enumerated as managerial qualities.</a:t>
            </a:r>
          </a:p>
          <a:p>
            <a:pPr fontAlgn="base"/>
            <a:r>
              <a:rPr lang="en-US" dirty="0"/>
              <a:t> He was of the view that these qualities may be developed.</a:t>
            </a:r>
          </a:p>
          <a:p>
            <a:endParaRPr lang="en-US" dirty="0"/>
          </a:p>
          <a:p>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dirty="0"/>
              <a:t>They may also be acquired through experience. </a:t>
            </a:r>
          </a:p>
          <a:p>
            <a:pPr algn="just"/>
            <a:r>
              <a:rPr lang="en-US" dirty="0"/>
              <a:t>Training for the acquisition of these qualities, for Fayol is a necessity. </a:t>
            </a:r>
          </a:p>
          <a:p>
            <a:pPr algn="just"/>
            <a:r>
              <a:rPr lang="en-US" dirty="0"/>
              <a:t>Key for success in managerial job is training and experience. </a:t>
            </a:r>
          </a:p>
          <a:p>
            <a:pPr algn="just"/>
            <a:r>
              <a:rPr lang="en-US" dirty="0"/>
              <a:t>In this respect, Fayol is considered not only the father of management but also was responsible for the introduction of training as an important concept in modern management theory and practice.</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20040"/>
            <a:ext cx="7239000" cy="518160"/>
          </a:xfrm>
        </p:spPr>
        <p:txBody>
          <a:bodyPr/>
          <a:lstStyle/>
          <a:p>
            <a:r>
              <a:rPr lang="en-US" sz="2800" cap="none" dirty="0">
                <a:solidFill>
                  <a:schemeClr val="tx1"/>
                </a:solidFill>
                <a:latin typeface="Times New Roman" pitchFamily="18" charset="0"/>
                <a:cs typeface="Times New Roman" pitchFamily="18" charset="0"/>
              </a:rPr>
              <a:t>Taylor vs Fayol</a:t>
            </a:r>
            <a:endParaRPr lang="en-US" sz="2800"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219200"/>
          <a:ext cx="7467600" cy="4767452"/>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818514">
                <a:tc>
                  <a:txBody>
                    <a:bodyPr/>
                    <a:lstStyle/>
                    <a:p>
                      <a:r>
                        <a:rPr kumimoji="0" lang="en-US" b="1" i="0" kern="1200" cap="all" dirty="0">
                          <a:solidFill>
                            <a:schemeClr val="lt1"/>
                          </a:solidFill>
                          <a:latin typeface="+mn-lt"/>
                          <a:ea typeface="+mn-ea"/>
                          <a:cs typeface="+mn-cs"/>
                        </a:rPr>
                        <a:t>BASIS FOR COMPARISON</a:t>
                      </a:r>
                      <a:endParaRPr lang="en-US" dirty="0"/>
                    </a:p>
                  </a:txBody>
                  <a:tcPr/>
                </a:tc>
                <a:tc>
                  <a:txBody>
                    <a:bodyPr/>
                    <a:lstStyle/>
                    <a:p>
                      <a:endParaRPr kumimoji="0" lang="en-US" b="1" i="0" kern="1200" cap="all" dirty="0">
                        <a:solidFill>
                          <a:schemeClr val="lt1"/>
                        </a:solidFill>
                        <a:latin typeface="+mn-lt"/>
                        <a:ea typeface="+mn-ea"/>
                        <a:cs typeface="+mn-cs"/>
                      </a:endParaRPr>
                    </a:p>
                    <a:p>
                      <a:r>
                        <a:rPr kumimoji="0" lang="en-US" b="1" i="0" kern="1200" cap="all" dirty="0">
                          <a:solidFill>
                            <a:schemeClr val="lt1"/>
                          </a:solidFill>
                          <a:latin typeface="+mn-lt"/>
                          <a:ea typeface="+mn-ea"/>
                          <a:cs typeface="+mn-cs"/>
                        </a:rPr>
                        <a:t>HENRY FAYOL</a:t>
                      </a:r>
                      <a:endParaRPr lang="en-US" dirty="0"/>
                    </a:p>
                  </a:txBody>
                  <a:tcPr/>
                </a:tc>
                <a:tc>
                  <a:txBody>
                    <a:bodyPr/>
                    <a:lstStyle/>
                    <a:p>
                      <a:pPr algn="ctr" fontAlgn="ctr"/>
                      <a:r>
                        <a:rPr lang="en-US" b="1" cap="all" dirty="0"/>
                        <a:t>F.W. TAYLOR</a:t>
                      </a:r>
                    </a:p>
                  </a:txBody>
                  <a:tcPr marL="76200" marR="76200" marT="76200" marB="76200" anchor="ctr"/>
                </a:tc>
                <a:extLst>
                  <a:ext uri="{0D108BD9-81ED-4DB2-BD59-A6C34878D82A}">
                    <a16:rowId xmlns:a16="http://schemas.microsoft.com/office/drawing/2014/main" val="10000"/>
                  </a:ext>
                </a:extLst>
              </a:tr>
              <a:tr h="474218">
                <a:tc>
                  <a:txBody>
                    <a:bodyPr/>
                    <a:lstStyle/>
                    <a:p>
                      <a:pPr algn="l" fontAlgn="t"/>
                      <a:r>
                        <a:rPr lang="en-US" dirty="0"/>
                        <a:t>Meaning</a:t>
                      </a:r>
                    </a:p>
                  </a:txBody>
                  <a:tcPr marL="76200" marR="76200" marT="76200" marB="76200"/>
                </a:tc>
                <a:tc>
                  <a:txBody>
                    <a:bodyPr/>
                    <a:lstStyle/>
                    <a:p>
                      <a:pPr algn="l" fontAlgn="t"/>
                      <a:r>
                        <a:rPr lang="en-US" dirty="0"/>
                        <a:t>Henry Fayol, is a father of modern management who laid down fourteen principles of management, for improving overall administration.</a:t>
                      </a:r>
                    </a:p>
                  </a:txBody>
                  <a:tcPr marL="76200" marR="76200" marT="76200" marB="76200"/>
                </a:tc>
                <a:tc>
                  <a:txBody>
                    <a:bodyPr/>
                    <a:lstStyle/>
                    <a:p>
                      <a:pPr algn="l" fontAlgn="t"/>
                      <a:r>
                        <a:rPr lang="en-US" dirty="0"/>
                        <a:t>F.W. Taylor, is a father of scientific management who introduced four principles of management, for increasing overall productivity.</a:t>
                      </a:r>
                    </a:p>
                  </a:txBody>
                  <a:tcPr marL="76200" marR="76200" marT="76200" marB="76200"/>
                </a:tc>
                <a:extLst>
                  <a:ext uri="{0D108BD9-81ED-4DB2-BD59-A6C34878D82A}">
                    <a16:rowId xmlns:a16="http://schemas.microsoft.com/office/drawing/2014/main" val="10001"/>
                  </a:ext>
                </a:extLst>
              </a:tr>
              <a:tr h="474218">
                <a:tc>
                  <a:txBody>
                    <a:bodyPr/>
                    <a:lstStyle/>
                    <a:p>
                      <a:pPr algn="l" fontAlgn="t"/>
                      <a:r>
                        <a:rPr lang="en-US" dirty="0"/>
                        <a:t>Concept</a:t>
                      </a:r>
                    </a:p>
                  </a:txBody>
                  <a:tcPr marL="76200" marR="76200" marT="76200" marB="76200"/>
                </a:tc>
                <a:tc>
                  <a:txBody>
                    <a:bodyPr/>
                    <a:lstStyle/>
                    <a:p>
                      <a:pPr algn="l" fontAlgn="t"/>
                      <a:r>
                        <a:rPr lang="en-US"/>
                        <a:t>General theory of administration</a:t>
                      </a:r>
                    </a:p>
                  </a:txBody>
                  <a:tcPr marL="76200" marR="76200" marT="76200" marB="76200"/>
                </a:tc>
                <a:tc>
                  <a:txBody>
                    <a:bodyPr/>
                    <a:lstStyle/>
                    <a:p>
                      <a:pPr algn="l" fontAlgn="t"/>
                      <a:r>
                        <a:rPr lang="en-US"/>
                        <a:t>Scientific Management</a:t>
                      </a:r>
                    </a:p>
                  </a:txBody>
                  <a:tcPr marL="76200" marR="76200" marT="76200" marB="76200"/>
                </a:tc>
                <a:extLst>
                  <a:ext uri="{0D108BD9-81ED-4DB2-BD59-A6C34878D82A}">
                    <a16:rowId xmlns:a16="http://schemas.microsoft.com/office/drawing/2014/main" val="10002"/>
                  </a:ext>
                </a:extLst>
              </a:tr>
              <a:tr h="474218">
                <a:tc>
                  <a:txBody>
                    <a:bodyPr/>
                    <a:lstStyle/>
                    <a:p>
                      <a:pPr algn="l" fontAlgn="t"/>
                      <a:r>
                        <a:rPr lang="en-US"/>
                        <a:t>Emphasis</a:t>
                      </a:r>
                    </a:p>
                  </a:txBody>
                  <a:tcPr marL="76200" marR="76200" marT="76200" marB="76200"/>
                </a:tc>
                <a:tc>
                  <a:txBody>
                    <a:bodyPr/>
                    <a:lstStyle/>
                    <a:p>
                      <a:pPr algn="l" fontAlgn="t"/>
                      <a:r>
                        <a:rPr lang="en-US"/>
                        <a:t>Top level management</a:t>
                      </a:r>
                    </a:p>
                  </a:txBody>
                  <a:tcPr marL="76200" marR="76200" marT="76200" marB="76200"/>
                </a:tc>
                <a:tc>
                  <a:txBody>
                    <a:bodyPr/>
                    <a:lstStyle/>
                    <a:p>
                      <a:pPr algn="l" fontAlgn="t"/>
                      <a:r>
                        <a:rPr lang="en-US"/>
                        <a:t>Low level management</a:t>
                      </a:r>
                    </a:p>
                  </a:txBody>
                  <a:tcPr marL="76200" marR="76200" marT="76200" marB="76200"/>
                </a:tc>
                <a:extLst>
                  <a:ext uri="{0D108BD9-81ED-4DB2-BD59-A6C34878D82A}">
                    <a16:rowId xmlns:a16="http://schemas.microsoft.com/office/drawing/2014/main" val="10003"/>
                  </a:ext>
                </a:extLst>
              </a:tr>
              <a:tr h="474218">
                <a:tc>
                  <a:txBody>
                    <a:bodyPr/>
                    <a:lstStyle/>
                    <a:p>
                      <a:pPr algn="l" fontAlgn="t"/>
                      <a:r>
                        <a:rPr lang="en-US" dirty="0"/>
                        <a:t>Applicability</a:t>
                      </a:r>
                    </a:p>
                  </a:txBody>
                  <a:tcPr marL="76200" marR="76200" marT="76200" marB="76200"/>
                </a:tc>
                <a:tc>
                  <a:txBody>
                    <a:bodyPr/>
                    <a:lstStyle/>
                    <a:p>
                      <a:pPr algn="l" fontAlgn="t"/>
                      <a:r>
                        <a:rPr lang="en-US" dirty="0"/>
                        <a:t>Universally applicable</a:t>
                      </a:r>
                    </a:p>
                  </a:txBody>
                  <a:tcPr marL="76200" marR="76200" marT="76200" marB="76200"/>
                </a:tc>
                <a:tc>
                  <a:txBody>
                    <a:bodyPr/>
                    <a:lstStyle/>
                    <a:p>
                      <a:pPr algn="l" fontAlgn="t"/>
                      <a:r>
                        <a:rPr lang="en-US" dirty="0"/>
                        <a:t>Applies to specialized organizations only.</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609600"/>
          <a:ext cx="7239000" cy="3230880"/>
        </p:xfrm>
        <a:graphic>
          <a:graphicData uri="http://schemas.openxmlformats.org/drawingml/2006/table">
            <a:tbl>
              <a:tblPr firstRow="1" bandRow="1">
                <a:tableStyleId>{5C22544A-7EE6-4342-B048-85BDC9FD1C3A}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70840">
                <a:tc>
                  <a:txBody>
                    <a:bodyPr/>
                    <a:lstStyle/>
                    <a:p>
                      <a:pPr algn="ctr" fontAlgn="ctr"/>
                      <a:r>
                        <a:rPr lang="en-US" b="1" cap="all" dirty="0"/>
                        <a:t>BASIS FOR COMPARISON</a:t>
                      </a:r>
                    </a:p>
                  </a:txBody>
                  <a:tcPr marL="76200" marR="76200" marT="76200" marB="76200" anchor="ctr"/>
                </a:tc>
                <a:tc>
                  <a:txBody>
                    <a:bodyPr/>
                    <a:lstStyle/>
                    <a:p>
                      <a:pPr algn="ctr" fontAlgn="ctr"/>
                      <a:r>
                        <a:rPr lang="en-US" b="1" cap="all" dirty="0"/>
                        <a:t>HENRY FAYOL</a:t>
                      </a:r>
                    </a:p>
                  </a:txBody>
                  <a:tcPr marL="76200" marR="76200" marT="76200" marB="76200" anchor="ctr"/>
                </a:tc>
                <a:tc>
                  <a:txBody>
                    <a:bodyPr/>
                    <a:lstStyle/>
                    <a:p>
                      <a:pPr algn="ctr" fontAlgn="ctr"/>
                      <a:r>
                        <a:rPr lang="en-US" b="1" cap="all"/>
                        <a:t>F.W. TAYLOR</a:t>
                      </a:r>
                    </a:p>
                  </a:txBody>
                  <a:tcPr marL="76200" marR="76200" marT="76200" marB="76200" anchor="ctr"/>
                </a:tc>
                <a:extLst>
                  <a:ext uri="{0D108BD9-81ED-4DB2-BD59-A6C34878D82A}">
                    <a16:rowId xmlns:a16="http://schemas.microsoft.com/office/drawing/2014/main" val="10000"/>
                  </a:ext>
                </a:extLst>
              </a:tr>
              <a:tr h="370840">
                <a:tc>
                  <a:txBody>
                    <a:bodyPr/>
                    <a:lstStyle/>
                    <a:p>
                      <a:pPr algn="l" fontAlgn="t"/>
                      <a:r>
                        <a:rPr lang="en-US" dirty="0"/>
                        <a:t>Basis of formation</a:t>
                      </a:r>
                    </a:p>
                  </a:txBody>
                  <a:tcPr marL="76200" marR="76200" marT="76200" marB="76200"/>
                </a:tc>
                <a:tc>
                  <a:txBody>
                    <a:bodyPr/>
                    <a:lstStyle/>
                    <a:p>
                      <a:pPr algn="l" fontAlgn="t"/>
                      <a:r>
                        <a:rPr lang="en-US"/>
                        <a:t>Personal Experience</a:t>
                      </a:r>
                    </a:p>
                  </a:txBody>
                  <a:tcPr marL="76200" marR="76200" marT="76200" marB="76200"/>
                </a:tc>
                <a:tc>
                  <a:txBody>
                    <a:bodyPr/>
                    <a:lstStyle/>
                    <a:p>
                      <a:pPr algn="l" fontAlgn="t"/>
                      <a:r>
                        <a:rPr lang="en-US"/>
                        <a:t>Observation and Experimentation</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t>Orientation</a:t>
                      </a:r>
                    </a:p>
                  </a:txBody>
                  <a:tcPr marL="76200" marR="76200" marT="76200" marB="76200"/>
                </a:tc>
                <a:tc>
                  <a:txBody>
                    <a:bodyPr/>
                    <a:lstStyle/>
                    <a:p>
                      <a:pPr algn="l" fontAlgn="t"/>
                      <a:r>
                        <a:rPr lang="en-US"/>
                        <a:t>Managerial function</a:t>
                      </a:r>
                    </a:p>
                  </a:txBody>
                  <a:tcPr marL="76200" marR="76200" marT="76200" marB="76200"/>
                </a:tc>
                <a:tc>
                  <a:txBody>
                    <a:bodyPr/>
                    <a:lstStyle/>
                    <a:p>
                      <a:pPr algn="l" fontAlgn="t"/>
                      <a:r>
                        <a:rPr lang="en-US"/>
                        <a:t>Production and Engineering</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a:t>System of Wage Payment</a:t>
                      </a:r>
                    </a:p>
                  </a:txBody>
                  <a:tcPr marL="76200" marR="76200" marT="76200" marB="76200"/>
                </a:tc>
                <a:tc>
                  <a:txBody>
                    <a:bodyPr/>
                    <a:lstStyle/>
                    <a:p>
                      <a:pPr algn="l" fontAlgn="t"/>
                      <a:r>
                        <a:rPr lang="en-US"/>
                        <a:t>Sharing of profit with managers.</a:t>
                      </a:r>
                    </a:p>
                  </a:txBody>
                  <a:tcPr marL="76200" marR="76200" marT="76200" marB="76200"/>
                </a:tc>
                <a:tc>
                  <a:txBody>
                    <a:bodyPr/>
                    <a:lstStyle/>
                    <a:p>
                      <a:pPr algn="l" fontAlgn="t"/>
                      <a:r>
                        <a:rPr lang="en-US"/>
                        <a:t>Differential Payment System</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a:t>Approach</a:t>
                      </a:r>
                    </a:p>
                  </a:txBody>
                  <a:tcPr marL="76200" marR="76200" marT="76200" marB="76200"/>
                </a:tc>
                <a:tc>
                  <a:txBody>
                    <a:bodyPr/>
                    <a:lstStyle/>
                    <a:p>
                      <a:pPr algn="l" fontAlgn="t"/>
                      <a:r>
                        <a:rPr lang="en-US"/>
                        <a:t>Manager's approach</a:t>
                      </a:r>
                    </a:p>
                  </a:txBody>
                  <a:tcPr marL="76200" marR="76200" marT="76200" marB="76200"/>
                </a:tc>
                <a:tc>
                  <a:txBody>
                    <a:bodyPr/>
                    <a:lstStyle/>
                    <a:p>
                      <a:pPr algn="l" fontAlgn="t"/>
                      <a:r>
                        <a:rPr lang="en-US" dirty="0"/>
                        <a:t>Engineer's approach</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b="1" dirty="0"/>
              <a:t>NEO-CLASSCAL THEORY</a:t>
            </a:r>
          </a:p>
          <a:p>
            <a:pPr algn="just" fontAlgn="base"/>
            <a:r>
              <a:rPr lang="en-US" i="1" dirty="0"/>
              <a:t>Neo-Classical theory is called human relations and behavioural science approach.</a:t>
            </a:r>
            <a:endParaRPr lang="en-US" dirty="0"/>
          </a:p>
          <a:p>
            <a:pPr algn="just" fontAlgn="base"/>
            <a:r>
              <a:rPr lang="en-US" i="1" dirty="0"/>
              <a:t>It is built on the base of classical theory.</a:t>
            </a:r>
          </a:p>
          <a:p>
            <a:pPr algn="just" fontAlgn="base"/>
            <a:r>
              <a:rPr lang="en-US" i="1" dirty="0"/>
              <a:t> It modified, improved and extended the classical theory. </a:t>
            </a:r>
          </a:p>
          <a:p>
            <a:pPr algn="just" fontAlgn="base"/>
            <a:r>
              <a:rPr lang="en-US" i="1" dirty="0"/>
              <a:t>Classical theory concentrated on job content and management of physical resources.</a:t>
            </a:r>
            <a:endParaRPr lang="en-US" dirty="0"/>
          </a:p>
          <a:p>
            <a:pPr algn="just" fontAlgn="base"/>
            <a:r>
              <a:rPr lang="en-US" i="1" dirty="0"/>
              <a:t>Neo-Classical theory gave greater emphasis to man behind the machine and stressed the importance of individual as well as group relationship in the plant or workplace.</a:t>
            </a:r>
            <a:endParaRPr lang="en-US" dirty="0"/>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endParaRPr lang="en-US" dirty="0"/>
          </a:p>
          <a:p>
            <a:pPr algn="just"/>
            <a:r>
              <a:rPr lang="en-US" dirty="0"/>
              <a:t>F.W. Taylor through his experiments increased production by rationalizing it. </a:t>
            </a:r>
          </a:p>
          <a:p>
            <a:pPr algn="just"/>
            <a:r>
              <a:rPr lang="en-US" dirty="0"/>
              <a:t>Elton Mayo and his followers sought to increase production by humanizing it through behavioural experiments popularly known as Hawthorne Experiments/Studies. </a:t>
            </a:r>
          </a:p>
          <a:p>
            <a:pPr algn="just"/>
            <a:r>
              <a:rPr lang="en-US" dirty="0"/>
              <a:t>The fact remains that an exposure to the study of organizational </a:t>
            </a:r>
            <a:r>
              <a:rPr lang="en-US" dirty="0" err="1"/>
              <a:t>behaviour</a:t>
            </a:r>
            <a:r>
              <a:rPr lang="en-US" dirty="0"/>
              <a:t> will remain incomplete without a mention of Hawthorne studies/experiments.</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fontScale="92500" lnSpcReduction="10000"/>
          </a:bodyPr>
          <a:lstStyle/>
          <a:p>
            <a:pPr algn="just"/>
            <a:r>
              <a:rPr lang="en-US" dirty="0"/>
              <a:t>In November 1924, a team of researcher-professors from the renowned Harward Business School of the U.S.A. began investigating into the human aspects of work and working condition at the Hawthrone plant of Western Electric Company, Chicago. </a:t>
            </a:r>
          </a:p>
          <a:p>
            <a:pPr algn="just"/>
            <a:r>
              <a:rPr lang="en-US" dirty="0"/>
              <a:t>The company was producing bells and other electric equipments for telephone industry. </a:t>
            </a:r>
          </a:p>
          <a:p>
            <a:pPr algn="just"/>
            <a:r>
              <a:rPr lang="en-US" dirty="0"/>
              <a:t>Prominent professors included in the research team were Elton Mayo (Psychologist), Roethlisberger and Whilehead (Sociologists) and William Dickson (company representative). </a:t>
            </a:r>
          </a:p>
          <a:p>
            <a:pPr algn="just"/>
            <a:r>
              <a:rPr lang="en-US" dirty="0"/>
              <a:t>The team conducted four separate experimental and behavioural studies over a seven-year period. </a:t>
            </a:r>
          </a:p>
          <a:p>
            <a:pPr algn="just"/>
            <a:r>
              <a:rPr lang="en-US" dirty="0"/>
              <a:t>These were :</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ctr">
              <a:buNone/>
            </a:pPr>
            <a:r>
              <a:rPr lang="en-US" b="1" dirty="0"/>
              <a:t>Hawthorne Experiments</a:t>
            </a:r>
          </a:p>
          <a:p>
            <a:pPr algn="just">
              <a:buNone/>
            </a:pPr>
            <a:r>
              <a:rPr lang="en-US" b="1" dirty="0"/>
              <a:t>1. Illumination Experiments </a:t>
            </a:r>
            <a:r>
              <a:rPr lang="en-US" dirty="0"/>
              <a:t>(1924-27) to find out the effect of illumination (light) on worker productivity.</a:t>
            </a:r>
          </a:p>
          <a:p>
            <a:pPr algn="just">
              <a:buNone/>
            </a:pPr>
            <a:r>
              <a:rPr lang="en-US" dirty="0"/>
              <a:t>2. </a:t>
            </a:r>
            <a:r>
              <a:rPr lang="en-US" b="1" dirty="0"/>
              <a:t>Relay Assembly Test Room Experiments </a:t>
            </a:r>
            <a:r>
              <a:rPr lang="en-US" dirty="0"/>
              <a:t>(1927-28) to find out the effects of changes in number of work hours and related working conditions on worker productivity.</a:t>
            </a:r>
          </a:p>
          <a:p>
            <a:pPr algn="just">
              <a:buNone/>
            </a:pPr>
            <a:r>
              <a:rPr lang="en-US" b="1" dirty="0"/>
              <a:t>3. Experiments in Interviewing Workers </a:t>
            </a:r>
            <a:r>
              <a:rPr lang="en-US" dirty="0"/>
              <a:t>(1928-30) to find out workers attitudes and sentiments towards work.</a:t>
            </a:r>
          </a:p>
          <a:p>
            <a:pPr algn="just">
              <a:buNone/>
            </a:pPr>
            <a:r>
              <a:rPr lang="en-US" b="1" dirty="0"/>
              <a:t>4. Bank Wiring Room Experiments </a:t>
            </a:r>
            <a:r>
              <a:rPr lang="en-US" dirty="0"/>
              <a:t>(1931-32) to find out social system of an organization.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04800"/>
            <a:ext cx="7239000" cy="6150936"/>
          </a:xfrm>
        </p:spPr>
        <p:txBody>
          <a:bodyPr>
            <a:normAutofit/>
          </a:bodyPr>
          <a:lstStyle/>
          <a:p>
            <a:pPr lvl="1" fontAlgn="base">
              <a:buNone/>
            </a:pPr>
            <a:r>
              <a:rPr lang="en-US" dirty="0"/>
              <a:t>(c) Bureaucratic structure- </a:t>
            </a:r>
          </a:p>
          <a:p>
            <a:pPr algn="just" fontAlgn="base"/>
            <a:r>
              <a:rPr lang="en-US" dirty="0"/>
              <a:t>  Traditional theory prescribed that organisations be built around work to be done. </a:t>
            </a:r>
          </a:p>
          <a:p>
            <a:pPr algn="just" fontAlgn="base"/>
            <a:r>
              <a:rPr lang="en-US" dirty="0"/>
              <a:t>Work is cut into small parcels and handed over to people having requisite qualifications. </a:t>
            </a:r>
          </a:p>
          <a:p>
            <a:pPr algn="just" fontAlgn="base"/>
            <a:r>
              <a:rPr lang="en-US" dirty="0"/>
              <a:t>The work is supervised and controlled by a common superior following certain rules and regulations.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a:t>Human Relations: Key Concepts</a:t>
            </a:r>
          </a:p>
          <a:p>
            <a:r>
              <a:rPr lang="en-US" dirty="0"/>
              <a:t>Individual</a:t>
            </a:r>
          </a:p>
          <a:p>
            <a:r>
              <a:rPr lang="en-US" dirty="0"/>
              <a:t>Work Group</a:t>
            </a:r>
          </a:p>
          <a:p>
            <a:r>
              <a:rPr lang="en-US" dirty="0"/>
              <a:t>Work Environment</a:t>
            </a:r>
          </a:p>
          <a:p>
            <a:r>
              <a:rPr lang="en-US" dirty="0"/>
              <a:t>Leader</a:t>
            </a:r>
          </a:p>
          <a:p>
            <a:r>
              <a:rPr lang="en-US" dirty="0"/>
              <a:t>Participative Climate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800" b="0" dirty="0">
                <a:solidFill>
                  <a:schemeClr val="tx1"/>
                </a:solidFill>
                <a:latin typeface="Times New Roman" pitchFamily="18" charset="0"/>
                <a:cs typeface="Times New Roman" pitchFamily="18" charset="0"/>
              </a:rPr>
              <a:t>Refinement in Neo-classical Theory</a:t>
            </a:r>
          </a:p>
        </p:txBody>
      </p:sp>
      <p:pic>
        <p:nvPicPr>
          <p:cNvPr id="5" name="Content Placeholder 4" descr="Difference-Between-Classical-and-Neo-Classical-Theory-Tabular-Form.jpg"/>
          <p:cNvPicPr>
            <a:picLocks noGrp="1" noChangeAspect="1"/>
          </p:cNvPicPr>
          <p:nvPr>
            <p:ph idx="1"/>
          </p:nvPr>
        </p:nvPicPr>
        <p:blipFill>
          <a:blip r:embed="rId2"/>
          <a:stretch>
            <a:fillRect/>
          </a:stretch>
        </p:blipFill>
        <p:spPr>
          <a:xfrm>
            <a:off x="1769675" y="1609725"/>
            <a:ext cx="4614050" cy="4846638"/>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b="1" dirty="0"/>
              <a:t>Summary-</a:t>
            </a:r>
          </a:p>
          <a:p>
            <a:pPr>
              <a:buNone/>
            </a:pPr>
            <a:r>
              <a:rPr lang="en-US" b="1" dirty="0"/>
              <a:t> Classical Theory vs Neo Classical  Theory</a:t>
            </a:r>
          </a:p>
          <a:p>
            <a:r>
              <a:rPr lang="en-US" dirty="0"/>
              <a:t>The key difference between Classical and neo classical theory is that </a:t>
            </a:r>
          </a:p>
          <a:p>
            <a:r>
              <a:rPr lang="en-US" dirty="0"/>
              <a:t>The classical theory only considers physical and economic needs to satisfy an employee.</a:t>
            </a:r>
          </a:p>
          <a:p>
            <a:r>
              <a:rPr lang="en-US" dirty="0"/>
              <a:t>Whereas the neo classical theory, not only considers physical, economic needs, but also considers needs like job satisfaction and carrier development.</a:t>
            </a:r>
          </a:p>
          <a:p>
            <a:pPr>
              <a:buNone/>
            </a:pPr>
            <a:br>
              <a:rPr lang="en-US" dirty="0"/>
            </a:b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lstStyle/>
          <a:p>
            <a:pPr>
              <a:buNone/>
            </a:pPr>
            <a:r>
              <a:rPr lang="en-US" dirty="0"/>
              <a:t>Comparison between Human Relations and Scientific  Management</a:t>
            </a:r>
          </a:p>
          <a:p>
            <a:pPr>
              <a:buNone/>
            </a:pPr>
            <a:endParaRPr lang="en-US" dirty="0"/>
          </a:p>
        </p:txBody>
      </p:sp>
      <p:graphicFrame>
        <p:nvGraphicFramePr>
          <p:cNvPr id="4" name="Table 3"/>
          <p:cNvGraphicFramePr>
            <a:graphicFrameLocks noGrp="1"/>
          </p:cNvGraphicFramePr>
          <p:nvPr/>
        </p:nvGraphicFramePr>
        <p:xfrm>
          <a:off x="457200" y="1397000"/>
          <a:ext cx="7239000" cy="329692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r>
                        <a:rPr lang="en-US" dirty="0"/>
                        <a:t>Human Relations</a:t>
                      </a:r>
                    </a:p>
                  </a:txBody>
                  <a:tcPr/>
                </a:tc>
                <a:tc>
                  <a:txBody>
                    <a:bodyPr/>
                    <a:lstStyle/>
                    <a:p>
                      <a:r>
                        <a:rPr lang="en-US" dirty="0"/>
                        <a:t>Scientific</a:t>
                      </a:r>
                      <a:r>
                        <a:rPr lang="en-US" baseline="0" dirty="0"/>
                        <a:t> Management</a:t>
                      </a:r>
                      <a:endParaRPr lang="en-US" dirty="0"/>
                    </a:p>
                  </a:txBody>
                  <a:tcPr/>
                </a:tc>
                <a:extLst>
                  <a:ext uri="{0D108BD9-81ED-4DB2-BD59-A6C34878D82A}">
                    <a16:rowId xmlns:a16="http://schemas.microsoft.com/office/drawing/2014/main" val="10000"/>
                  </a:ext>
                </a:extLst>
              </a:tr>
              <a:tr h="370840">
                <a:tc>
                  <a:txBody>
                    <a:bodyPr/>
                    <a:lstStyle/>
                    <a:p>
                      <a:r>
                        <a:rPr kumimoji="0" lang="en-US" b="0" i="0" kern="1200" dirty="0">
                          <a:solidFill>
                            <a:schemeClr val="dk1"/>
                          </a:solidFill>
                          <a:latin typeface="+mn-lt"/>
                          <a:ea typeface="+mn-ea"/>
                          <a:cs typeface="+mn-cs"/>
                        </a:rPr>
                        <a:t>Emphasize on motivation of workers by both financial rewards and a range of social factors (e.g. praise, a sense of belonging, feelings of achievement and pride in one’s work).</a:t>
                      </a:r>
                      <a:endParaRPr lang="en-US" dirty="0"/>
                    </a:p>
                  </a:txBody>
                  <a:tcPr/>
                </a:tc>
                <a:tc>
                  <a:txBody>
                    <a:bodyPr/>
                    <a:lstStyle/>
                    <a:p>
                      <a:r>
                        <a:rPr kumimoji="0" lang="en-US" b="0" i="0" kern="1200" dirty="0">
                          <a:solidFill>
                            <a:schemeClr val="dk1"/>
                          </a:solidFill>
                          <a:latin typeface="+mn-lt"/>
                          <a:ea typeface="+mn-ea"/>
                          <a:cs typeface="+mn-cs"/>
                        </a:rPr>
                        <a:t>Emphasizes on efficiency productivity by motivating workers with monetary rewards.</a:t>
                      </a:r>
                      <a:endParaRPr lang="en-US" dirty="0"/>
                    </a:p>
                  </a:txBody>
                  <a:tcPr/>
                </a:tc>
                <a:extLst>
                  <a:ext uri="{0D108BD9-81ED-4DB2-BD59-A6C34878D82A}">
                    <a16:rowId xmlns:a16="http://schemas.microsoft.com/office/drawing/2014/main" val="10001"/>
                  </a:ext>
                </a:extLst>
              </a:tr>
              <a:tr h="370840">
                <a:tc>
                  <a:txBody>
                    <a:bodyPr/>
                    <a:lstStyle/>
                    <a:p>
                      <a:r>
                        <a:rPr kumimoji="0" lang="en-US" b="0" i="0" kern="1200" dirty="0">
                          <a:solidFill>
                            <a:schemeClr val="dk1"/>
                          </a:solidFill>
                          <a:latin typeface="+mn-lt"/>
                          <a:ea typeface="+mn-ea"/>
                          <a:cs typeface="+mn-cs"/>
                        </a:rPr>
                        <a:t>More concern on the workers’ need, which will change over the years. </a:t>
                      </a:r>
                      <a:endParaRPr lang="en-US" dirty="0"/>
                    </a:p>
                  </a:txBody>
                  <a:tcPr/>
                </a:tc>
                <a:tc>
                  <a:txBody>
                    <a:bodyPr/>
                    <a:lstStyle/>
                    <a:p>
                      <a:r>
                        <a:rPr kumimoji="0" lang="en-US" b="0" i="0" kern="1200" dirty="0">
                          <a:solidFill>
                            <a:schemeClr val="dk1"/>
                          </a:solidFill>
                          <a:latin typeface="+mn-lt"/>
                          <a:ea typeface="+mn-ea"/>
                          <a:cs typeface="+mn-cs"/>
                        </a:rPr>
                        <a:t> Looks for the efficiency of productivity of the workers.</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buNone/>
            </a:pPr>
            <a:r>
              <a:rPr lang="en-US" dirty="0"/>
              <a:t>Criticisms</a:t>
            </a:r>
          </a:p>
          <a:p>
            <a:endParaRPr lang="en-US" dirty="0"/>
          </a:p>
          <a:p>
            <a:r>
              <a:rPr lang="en-US" dirty="0"/>
              <a:t>Philosophy</a:t>
            </a:r>
          </a:p>
          <a:p>
            <a:r>
              <a:rPr lang="en-US" dirty="0"/>
              <a:t>Scientific validity</a:t>
            </a:r>
          </a:p>
          <a:p>
            <a:r>
              <a:rPr lang="en-US" dirty="0"/>
              <a:t>Short-sighted</a:t>
            </a:r>
          </a:p>
          <a:p>
            <a:r>
              <a:rPr lang="en-US" dirty="0"/>
              <a:t>Over concern with happiness</a:t>
            </a:r>
          </a:p>
          <a:p>
            <a:r>
              <a:rPr lang="en-US" dirty="0"/>
              <a:t>Anti-individualist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fontScale="92500"/>
          </a:bodyPr>
          <a:lstStyle/>
          <a:p>
            <a:pPr>
              <a:buNone/>
            </a:pPr>
            <a:r>
              <a:rPr lang="en-US" dirty="0"/>
              <a:t>VARIOUS APPROACHES TO MANAGEMENT</a:t>
            </a:r>
          </a:p>
          <a:p>
            <a:pPr>
              <a:buNone/>
            </a:pPr>
            <a:endParaRPr lang="en-US" dirty="0"/>
          </a:p>
          <a:p>
            <a:pPr>
              <a:buNone/>
            </a:pPr>
            <a:r>
              <a:rPr lang="en-US" dirty="0"/>
              <a:t>1.Behavioural Sciences Approach</a:t>
            </a:r>
          </a:p>
          <a:p>
            <a:pPr algn="just"/>
            <a:r>
              <a:rPr lang="en-US" dirty="0"/>
              <a:t>The behavioral approach to management focuses on human relations and employee well-being. </a:t>
            </a:r>
          </a:p>
          <a:p>
            <a:pPr algn="just"/>
            <a:r>
              <a:rPr lang="en-US" dirty="0"/>
              <a:t>Rather than simply setting tasks and demanding that they be completed, the behavioral-style manager helps create conditions that keep workers satisfied and motivated.</a:t>
            </a:r>
          </a:p>
          <a:p>
            <a:pPr algn="just"/>
            <a:r>
              <a:rPr lang="en-US" dirty="0"/>
              <a:t> Social factors and psychological motivations take on more importance than financial incentives. </a:t>
            </a:r>
          </a:p>
          <a:p>
            <a:pPr algn="just"/>
            <a:r>
              <a:rPr lang="en-US" dirty="0"/>
              <a:t>This approach assumes the worker wants to work, and that if the manager provides the right environment, productivity will follow.</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r>
              <a:rPr lang="en-US" b="1" dirty="0"/>
              <a:t>Human relations</a:t>
            </a:r>
            <a:r>
              <a:rPr lang="en-US" dirty="0"/>
              <a:t> is defined as the study of group behavior for the purpose of improving interpersonal relationships, as among employees.</a:t>
            </a:r>
          </a:p>
          <a:p>
            <a:endParaRPr lang="en-US" dirty="0"/>
          </a:p>
          <a:p>
            <a:r>
              <a:rPr lang="en-US" b="1" dirty="0"/>
              <a:t>Human resources</a:t>
            </a:r>
            <a:r>
              <a:rPr lang="en-US" dirty="0"/>
              <a:t> is a business function / department that encompasses the overseeing of employees - from benefits, policies and procedures, employee issues, and more.</a:t>
            </a:r>
          </a:p>
          <a:p>
            <a:pPr>
              <a:buNone/>
            </a:pPr>
            <a:br>
              <a:rPr lang="en-US" dirty="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buNone/>
            </a:pPr>
            <a:r>
              <a:rPr lang="en-US" dirty="0"/>
              <a:t>2. Quantitative Approach</a:t>
            </a:r>
          </a:p>
          <a:p>
            <a:pPr>
              <a:buNone/>
            </a:pPr>
            <a:endParaRPr lang="en-US" dirty="0"/>
          </a:p>
          <a:p>
            <a:pPr algn="just"/>
            <a:r>
              <a:rPr lang="en-US" dirty="0"/>
              <a:t>During World War II, mathematicians, physicists, and other scientists joined together to solve military problems. </a:t>
            </a:r>
          </a:p>
          <a:p>
            <a:pPr algn="just"/>
            <a:r>
              <a:rPr lang="en-US" dirty="0"/>
              <a:t>The quantitative school of management is a result of the research conducted during World War II. </a:t>
            </a:r>
          </a:p>
          <a:p>
            <a:pPr algn="just"/>
            <a:r>
              <a:rPr lang="en-US" dirty="0"/>
              <a:t>The </a:t>
            </a:r>
            <a:r>
              <a:rPr lang="en-US" b="1" dirty="0"/>
              <a:t>quantitative approach</a:t>
            </a:r>
            <a:r>
              <a:rPr lang="en-US" dirty="0"/>
              <a:t> to management involves the use of quantitative techniques, such as statistics, information models, and computer simulations, to improve decision making.</a:t>
            </a:r>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r>
              <a:rPr lang="en-US" dirty="0"/>
              <a:t>Three main branches are:</a:t>
            </a:r>
          </a:p>
          <a:p>
            <a:endParaRPr lang="en-US" dirty="0"/>
          </a:p>
          <a:p>
            <a:pPr algn="just"/>
            <a:r>
              <a:rPr lang="en-US" dirty="0"/>
              <a:t>1. </a:t>
            </a:r>
            <a:r>
              <a:rPr lang="en-US" b="1" dirty="0"/>
              <a:t>The management science</a:t>
            </a:r>
            <a:r>
              <a:rPr lang="en-US" dirty="0"/>
              <a:t> school emerged to treat the problems associated with global warfare. </a:t>
            </a:r>
          </a:p>
          <a:p>
            <a:pPr algn="just"/>
            <a:r>
              <a:rPr lang="en-US" dirty="0"/>
              <a:t>Today, this view encourages managers to use mathematics, statistics, and other quantitative techniques to make management decisions.</a:t>
            </a:r>
          </a:p>
          <a:p>
            <a:pPr algn="just"/>
            <a:r>
              <a:rPr lang="en-US" dirty="0"/>
              <a:t>Managers can use computer models to figure out the best way to do something — saving both money and time. Managers use several science applications.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r>
              <a:rPr lang="en-US" dirty="0"/>
              <a:t>Mathematical forecasting helps make projections that are useful in the planning process.</a:t>
            </a:r>
          </a:p>
          <a:p>
            <a:pPr algn="just"/>
            <a:r>
              <a:rPr lang="en-US" dirty="0"/>
              <a:t>Inventory modeling helps control inventories by mathematically establishing how and when to order a product.</a:t>
            </a:r>
          </a:p>
          <a:p>
            <a:pPr algn="just"/>
            <a:r>
              <a:rPr lang="en-US" dirty="0"/>
              <a:t>Queuing theory helps allocate service personnel or workstations to minimize customer waiting and service cost.</a:t>
            </a:r>
          </a:p>
          <a:p>
            <a:pPr>
              <a:buNone/>
            </a:pP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fontAlgn="base">
              <a:buNone/>
            </a:pPr>
            <a:r>
              <a:rPr lang="en-US" dirty="0"/>
              <a:t>	(d) Reward-punishment nexus-</a:t>
            </a:r>
          </a:p>
          <a:p>
            <a:pPr algn="just" fontAlgn="base"/>
            <a:r>
              <a:rPr lang="en-US" dirty="0"/>
              <a:t>  “Follow the rules, obey the orders, show the results and get the rewards” Juicy carrots for those who run the race ahead of others and those who fall behind are severely penalized. </a:t>
            </a:r>
          </a:p>
          <a:p>
            <a:pPr algn="just" fontAlgn="base"/>
            <a:r>
              <a:rPr lang="en-US" dirty="0"/>
              <a:t>Great emphasis was also put on efficient use of resources while producing results.</a:t>
            </a:r>
          </a:p>
          <a:p>
            <a:pPr>
              <a:buNone/>
            </a:pPr>
            <a:endParaRPr lang="en-US"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a:buNone/>
            </a:pPr>
            <a:r>
              <a:rPr lang="en-US" dirty="0"/>
              <a:t>2. </a:t>
            </a:r>
            <a:r>
              <a:rPr lang="en-US" b="1" dirty="0"/>
              <a:t>Operations management</a:t>
            </a:r>
            <a:r>
              <a:rPr lang="en-US" dirty="0"/>
              <a:t> is a narrow branch of the quantitative approach to management.</a:t>
            </a:r>
          </a:p>
          <a:p>
            <a:pPr algn="just"/>
            <a:r>
              <a:rPr lang="en-US" dirty="0"/>
              <a:t> It focuses on managing the process of transforming materials, labor, and capital into useful goods and/or services. </a:t>
            </a:r>
          </a:p>
          <a:p>
            <a:pPr algn="just"/>
            <a:r>
              <a:rPr lang="en-US" dirty="0"/>
              <a:t>The product outputs can be either goods or services; effective operations management is a concern for both manufacturing and service organizations.</a:t>
            </a:r>
          </a:p>
          <a:p>
            <a:pPr algn="just">
              <a:buNone/>
            </a:pPr>
            <a:r>
              <a:rPr lang="en-US" dirty="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dirty="0"/>
              <a:t>The resource inputs, or factors of production, include the wide variety of raw materials, technologies, capital information, and people needed to create finished products.</a:t>
            </a:r>
          </a:p>
          <a:p>
            <a:pPr algn="just"/>
            <a:r>
              <a:rPr lang="en-US" dirty="0"/>
              <a:t> The transformation process, in turn, is the actual set of operations or activities through which various resources are utilized to produce finished goods or services of value to customers or clients.</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fontScale="92500" lnSpcReduction="10000"/>
          </a:bodyPr>
          <a:lstStyle/>
          <a:p>
            <a:pPr algn="just"/>
            <a:r>
              <a:rPr lang="en-US" dirty="0"/>
              <a:t>Operations management today pays close attention to the demands of quality, customer service, and competition.</a:t>
            </a:r>
          </a:p>
          <a:p>
            <a:r>
              <a:rPr lang="en-US" dirty="0"/>
              <a:t> The process begins with attention to the needs of customers:</a:t>
            </a:r>
          </a:p>
          <a:p>
            <a:pPr>
              <a:buNone/>
            </a:pPr>
            <a:endParaRPr lang="en-US" dirty="0"/>
          </a:p>
          <a:p>
            <a:pPr>
              <a:buNone/>
            </a:pPr>
            <a:r>
              <a:rPr lang="en-US" dirty="0"/>
              <a:t>   What do they want? </a:t>
            </a:r>
          </a:p>
          <a:p>
            <a:pPr>
              <a:buNone/>
            </a:pPr>
            <a:r>
              <a:rPr lang="en-US" dirty="0"/>
              <a:t>   Where do they want it? </a:t>
            </a:r>
          </a:p>
          <a:p>
            <a:pPr>
              <a:buNone/>
            </a:pPr>
            <a:r>
              <a:rPr lang="en-US" dirty="0"/>
              <a:t>   When do they want it? </a:t>
            </a:r>
          </a:p>
          <a:p>
            <a:pPr>
              <a:buNone/>
            </a:pPr>
            <a:endParaRPr lang="en-US" dirty="0"/>
          </a:p>
          <a:p>
            <a:pPr algn="just"/>
            <a:r>
              <a:rPr lang="en-US" dirty="0"/>
              <a:t>Based on the answers to these questions, managers line up resources and take any action necessary to meet customer expectations.</a:t>
            </a:r>
          </a:p>
          <a:p>
            <a:pPr>
              <a:buNone/>
            </a:pPr>
            <a:br>
              <a:rPr lang="en-US" dirty="0"/>
            </a:b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r>
              <a:rPr lang="en-US" dirty="0"/>
              <a:t>3. </a:t>
            </a:r>
            <a:r>
              <a:rPr lang="en-US" b="1" dirty="0"/>
              <a:t>Management information systems</a:t>
            </a:r>
            <a:r>
              <a:rPr lang="en-US" dirty="0"/>
              <a:t> (MIS) is the most recent subfield of the quantitative school. </a:t>
            </a:r>
          </a:p>
          <a:p>
            <a:pPr algn="just"/>
            <a:r>
              <a:rPr lang="en-US" dirty="0"/>
              <a:t>A management information system organizes past, present, and projected data from both internal and external sources and processes it into usable information, which it then makes available to managers at all organizational levels. </a:t>
            </a:r>
          </a:p>
          <a:p>
            <a:pPr algn="just"/>
            <a:r>
              <a:rPr lang="en-US" dirty="0"/>
              <a:t>The information systems are also able to organize data into usable and accessible formats. </a:t>
            </a:r>
          </a:p>
          <a:p>
            <a:pPr algn="just"/>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lgn="just"/>
            <a:r>
              <a:rPr lang="en-US" dirty="0"/>
              <a:t>As a result, managers can identify alternatives quickly, evaluate alternatives by using a spreadsheet program, pose a series of “what‐if” questions, and finally, select the best alternatives based on the answers to these questions.</a:t>
            </a:r>
          </a:p>
          <a:p>
            <a:pPr>
              <a:buNone/>
            </a:pPr>
            <a:br>
              <a:rPr lang="en-US" dirty="0"/>
            </a:b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buNone/>
            </a:pPr>
            <a:r>
              <a:rPr lang="en-US" dirty="0"/>
              <a:t>3. Systems Approach</a:t>
            </a:r>
          </a:p>
          <a:p>
            <a:pPr algn="just"/>
            <a:r>
              <a:rPr lang="en-US" dirty="0"/>
              <a:t>The systems theory encourages managers to look at the organization from a broader perspective.</a:t>
            </a:r>
          </a:p>
          <a:p>
            <a:pPr algn="just"/>
            <a:r>
              <a:rPr lang="en-US" dirty="0"/>
              <a:t> Managers are beginning to recognize the various parts of the organization, and, in particular, the interrelations of the parts.</a:t>
            </a:r>
          </a:p>
          <a:p>
            <a:pPr algn="just"/>
            <a:r>
              <a:rPr lang="en-US" dirty="0"/>
              <a:t>Contemporary system theorists find it helpful to analyze the effectiveness of organizations according to the degree that they are open or closed. </a:t>
            </a:r>
          </a:p>
          <a:p>
            <a:pPr algn="just"/>
            <a:r>
              <a:rPr lang="en-US" dirty="0"/>
              <a:t>The following terminology is important to your understanding of the systems approach:</a:t>
            </a:r>
          </a:p>
          <a:p>
            <a:pPr>
              <a:buNone/>
            </a:pPr>
            <a:endParaRPr lang="en-US" dirty="0"/>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fontScale="92500" lnSpcReduction="10000"/>
          </a:bodyPr>
          <a:lstStyle/>
          <a:p>
            <a:pPr lvl="0" algn="just"/>
            <a:r>
              <a:rPr lang="en-US" dirty="0"/>
              <a:t>An organization that interacts little with its external environment (outside environment) and therefore receives little feedback from it is called a </a:t>
            </a:r>
            <a:r>
              <a:rPr lang="en-US" b="1" dirty="0"/>
              <a:t>closed system.</a:t>
            </a:r>
            <a:endParaRPr lang="en-US" dirty="0"/>
          </a:p>
          <a:p>
            <a:pPr lvl="0" algn="just"/>
            <a:r>
              <a:rPr lang="en-US" dirty="0"/>
              <a:t>An </a:t>
            </a:r>
            <a:r>
              <a:rPr lang="en-US" b="1" dirty="0"/>
              <a:t>open system,</a:t>
            </a:r>
            <a:r>
              <a:rPr lang="en-US" dirty="0"/>
              <a:t> in contrast, interacts continually with its environment. Therefore, it is well informed about changes within its surroundings and its position relative to these changes.</a:t>
            </a:r>
          </a:p>
          <a:p>
            <a:pPr lvl="0" algn="just"/>
            <a:r>
              <a:rPr lang="en-US" dirty="0"/>
              <a:t>A </a:t>
            </a:r>
            <a:r>
              <a:rPr lang="en-US" b="1" dirty="0"/>
              <a:t>subsystem</a:t>
            </a:r>
            <a:r>
              <a:rPr lang="en-US" dirty="0"/>
              <a:t> is any system that is part of a larger one.</a:t>
            </a:r>
          </a:p>
          <a:p>
            <a:pPr lvl="0" algn="just"/>
            <a:r>
              <a:rPr lang="en-US" b="1" dirty="0"/>
              <a:t>Entropy</a:t>
            </a:r>
            <a:r>
              <a:rPr lang="en-US" dirty="0"/>
              <a:t> is the tendency of systems to deteriorate or break down over time.</a:t>
            </a:r>
          </a:p>
          <a:p>
            <a:pPr lvl="0" algn="just"/>
            <a:r>
              <a:rPr lang="en-US" b="1" dirty="0"/>
              <a:t>Synergy</a:t>
            </a:r>
            <a:r>
              <a:rPr lang="en-US" dirty="0"/>
              <a:t> is the ability of the whole system to equal more than the sum of its parts.</a:t>
            </a:r>
          </a:p>
          <a:p>
            <a:pPr>
              <a:buNone/>
            </a:pPr>
            <a:br>
              <a:rPr lang="en-US" dirty="0">
                <a:hlinkClick r:id="rId2"/>
              </a:rPr>
            </a:br>
            <a:endParaRPr lang="en-US" dirty="0"/>
          </a:p>
          <a:p>
            <a:pPr>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buNone/>
            </a:pPr>
            <a:r>
              <a:rPr lang="en-US" dirty="0"/>
              <a:t>Contingency Approach ( Situational)</a:t>
            </a:r>
          </a:p>
          <a:p>
            <a:pPr>
              <a:buNone/>
            </a:pPr>
            <a:endParaRPr lang="en-US" dirty="0"/>
          </a:p>
          <a:p>
            <a:pPr algn="just"/>
            <a:r>
              <a:rPr lang="en-US" dirty="0"/>
              <a:t>The contingency approach to management is based on the idea that there is no single best way to manage. </a:t>
            </a:r>
          </a:p>
          <a:p>
            <a:pPr algn="just"/>
            <a:r>
              <a:rPr lang="en-US" dirty="0"/>
              <a:t>Contingency refers to the immediate contingent circumstances.</a:t>
            </a:r>
          </a:p>
          <a:p>
            <a:pPr algn="just"/>
            <a:r>
              <a:rPr lang="en-US" dirty="0"/>
              <a:t> Effective organizations must tailor their planning, organizing, leading, and controlling to their particular circumstances. </a:t>
            </a:r>
          </a:p>
          <a:p>
            <a:pPr>
              <a:buNone/>
            </a:pPr>
            <a:br>
              <a:rPr lang="en-US" dirty="0"/>
            </a:br>
            <a:r>
              <a:rPr lang="en-US" dirty="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a:r>
              <a:rPr lang="en-US" dirty="0"/>
              <a:t>In other words, managers should identify the conditions of a task, the requirements of the management job, and people involved as parts of a complete management situation. </a:t>
            </a:r>
          </a:p>
          <a:p>
            <a:pPr algn="just"/>
            <a:r>
              <a:rPr lang="en-US" dirty="0"/>
              <a:t>The leaders must then work to integrate all these facets into a solution that is most appropriate for a specific circumstance.</a:t>
            </a:r>
          </a:p>
          <a:p>
            <a:pPr>
              <a:buNone/>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fontScale="92500" lnSpcReduction="10000"/>
          </a:bodyPr>
          <a:lstStyle/>
          <a:p>
            <a:pPr fontAlgn="base">
              <a:buNone/>
            </a:pPr>
            <a:r>
              <a:rPr lang="en-US" b="1" dirty="0"/>
              <a:t>Features of Contingency Theory:</a:t>
            </a:r>
          </a:p>
          <a:p>
            <a:pPr algn="just" fontAlgn="base">
              <a:buNone/>
            </a:pPr>
            <a:r>
              <a:rPr lang="en-US" dirty="0"/>
              <a:t>1. Management is situational in nature. The technique of management depends on complexity of the situation.</a:t>
            </a:r>
          </a:p>
          <a:p>
            <a:pPr algn="just" fontAlgn="base">
              <a:buNone/>
            </a:pPr>
            <a:r>
              <a:rPr lang="en-US" dirty="0"/>
              <a:t>2. It is the ‘if and ‘then ‘approach to management, ‘If’ represents the independent variable and ‘then’ represents the dependent management variable or the technique to be adopted in that situation. </a:t>
            </a:r>
          </a:p>
          <a:p>
            <a:pPr algn="just" fontAlgn="base">
              <a:buNone/>
            </a:pPr>
            <a:r>
              <a:rPr lang="en-US" dirty="0"/>
              <a:t>  ‘If’ workers have strong physiological needs, ‘then’ financial motivators should be adopted and ‘If’ they have strong higher-order needs, ‘then’ non-financial motivators should be adopted.</a:t>
            </a:r>
          </a:p>
          <a:p>
            <a:pPr>
              <a:buNone/>
            </a:pP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04800"/>
            <a:ext cx="7239000" cy="6150936"/>
          </a:xfrm>
        </p:spPr>
        <p:txBody>
          <a:bodyPr/>
          <a:lstStyle/>
          <a:p>
            <a:pPr>
              <a:buNone/>
            </a:pPr>
            <a:r>
              <a:rPr lang="en-US" dirty="0"/>
              <a:t>The classical theory developed in three streams-</a:t>
            </a:r>
          </a:p>
          <a:p>
            <a:pPr marL="514350" indent="-514350">
              <a:buFont typeface="+mj-lt"/>
              <a:buAutoNum type="arabicPeriod"/>
            </a:pPr>
            <a:r>
              <a:rPr lang="en-US" dirty="0"/>
              <a:t> Bureaucracy (Weber),</a:t>
            </a:r>
          </a:p>
          <a:p>
            <a:pPr marL="514350" indent="-514350">
              <a:buFont typeface="+mj-lt"/>
              <a:buAutoNum type="arabicPeriod"/>
            </a:pPr>
            <a:r>
              <a:rPr lang="en-US" dirty="0"/>
              <a:t> Administrative Theory (Fayol), and </a:t>
            </a:r>
          </a:p>
          <a:p>
            <a:pPr marL="514350" indent="-514350">
              <a:buFont typeface="+mj-lt"/>
              <a:buAutoNum type="arabicPeriod"/>
            </a:pPr>
            <a:r>
              <a:rPr lang="en-US" dirty="0"/>
              <a:t>Scientific Management (Taylor).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fontScale="92500"/>
          </a:bodyPr>
          <a:lstStyle/>
          <a:p>
            <a:pPr algn="just" fontAlgn="base">
              <a:buNone/>
            </a:pPr>
            <a:r>
              <a:rPr lang="en-US" dirty="0"/>
              <a:t>3. Management principles are not universal in nature as there is no best style of management. </a:t>
            </a:r>
          </a:p>
          <a:p>
            <a:pPr algn="just" fontAlgn="base">
              <a:buNone/>
            </a:pPr>
            <a:r>
              <a:rPr lang="en-US" dirty="0"/>
              <a:t>   Management is situational and managerial actions depend upon the environmental circumstances.</a:t>
            </a:r>
          </a:p>
          <a:p>
            <a:pPr algn="just" fontAlgn="base">
              <a:buNone/>
            </a:pPr>
            <a:r>
              <a:rPr lang="en-US" dirty="0"/>
              <a:t>4. It helps in understanding the complex organisations as it focuses on multivariate nature of organisations. </a:t>
            </a:r>
          </a:p>
          <a:p>
            <a:pPr algn="just" fontAlgn="base">
              <a:buNone/>
            </a:pPr>
            <a:r>
              <a:rPr lang="en-US" dirty="0"/>
              <a:t>   It helps an organisation to operate under different environmental conditions. </a:t>
            </a:r>
          </a:p>
          <a:p>
            <a:pPr algn="just" fontAlgn="base">
              <a:buNone/>
            </a:pPr>
            <a:r>
              <a:rPr lang="en-US" dirty="0"/>
              <a:t>   Rather than having a specific solution to solve problems, it provides a framework where every solution depends upon the environmental conditions. </a:t>
            </a:r>
          </a:p>
          <a:p>
            <a:pPr algn="just" fontAlgn="base">
              <a:buNone/>
            </a:pPr>
            <a:r>
              <a:rPr lang="en-US"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lgn="just" fontAlgn="base">
              <a:buNone/>
            </a:pPr>
            <a:r>
              <a:rPr lang="en-US" dirty="0"/>
              <a:t>   Same problem can have different solutions at different points of time and different problems can have same solution at the same point of time.</a:t>
            </a:r>
          </a:p>
          <a:p>
            <a:pPr algn="just" fontAlgn="base">
              <a:buNone/>
            </a:pPr>
            <a:r>
              <a:rPr lang="en-US" dirty="0"/>
              <a:t> 5. It provides insight into </a:t>
            </a:r>
            <a:r>
              <a:rPr lang="en-US" dirty="0" err="1"/>
              <a:t>organisation’s</a:t>
            </a:r>
            <a:r>
              <a:rPr lang="en-US" dirty="0"/>
              <a:t> adaptability to both internal and external environment. It is a matter of fitting the internal environment to its external environment.</a:t>
            </a:r>
          </a:p>
          <a:p>
            <a:pPr>
              <a:buNone/>
            </a:pPr>
            <a:br>
              <a:rPr lang="en-US" dirty="0"/>
            </a:br>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fontScale="92500" lnSpcReduction="20000"/>
          </a:bodyPr>
          <a:lstStyle/>
          <a:p>
            <a:pPr fontAlgn="base">
              <a:buNone/>
            </a:pPr>
            <a:r>
              <a:rPr lang="en-US" b="1" dirty="0"/>
              <a:t>Evaluation of Contingency Theory:</a:t>
            </a:r>
          </a:p>
          <a:p>
            <a:pPr fontAlgn="base">
              <a:buNone/>
            </a:pPr>
            <a:r>
              <a:rPr lang="en-US" b="1" dirty="0"/>
              <a:t>This theory has proved useful for practicing managers as:</a:t>
            </a:r>
            <a:endParaRPr lang="en-US" dirty="0"/>
          </a:p>
          <a:p>
            <a:pPr fontAlgn="base">
              <a:buNone/>
            </a:pPr>
            <a:endParaRPr lang="en-US" cap="all" dirty="0"/>
          </a:p>
          <a:p>
            <a:pPr algn="just" fontAlgn="base">
              <a:buNone/>
            </a:pPr>
            <a:r>
              <a:rPr lang="en-US" dirty="0"/>
              <a:t>1. It is an integration of different schools of thought; classical, behavioural and systems approach. </a:t>
            </a:r>
          </a:p>
          <a:p>
            <a:pPr algn="just" fontAlgn="base">
              <a:buNone/>
            </a:pPr>
            <a:r>
              <a:rPr lang="en-US" dirty="0"/>
              <a:t>   It integrates the principles of different schools of thought and applies them contingent upon the needs of the situation.</a:t>
            </a:r>
          </a:p>
          <a:p>
            <a:pPr algn="just" fontAlgn="base">
              <a:buNone/>
            </a:pPr>
            <a:r>
              <a:rPr lang="en-US" dirty="0"/>
              <a:t>2. It is pragmatic in nature as solution to every problem is found after analysing the situation.</a:t>
            </a:r>
          </a:p>
          <a:p>
            <a:pPr algn="just" fontAlgn="base">
              <a:buNone/>
            </a:pPr>
            <a:r>
              <a:rPr lang="en-US" dirty="0"/>
              <a:t>3. It follows the technique of multivariate analysis.        It thinks of all possible variables or factors that affect the situation and adopts the best.</a:t>
            </a:r>
          </a:p>
          <a:p>
            <a:pPr>
              <a:buNone/>
            </a:pPr>
            <a:endParaRPr lang="en-US" dirty="0"/>
          </a:p>
          <a:p>
            <a:pPr>
              <a:buNone/>
            </a:pPr>
            <a:br>
              <a:rPr lang="en-US" dirty="0"/>
            </a:b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fontAlgn="base">
              <a:buNone/>
            </a:pPr>
            <a:r>
              <a:rPr lang="en-US" dirty="0"/>
              <a:t>4. It is adaptive in nature.</a:t>
            </a:r>
          </a:p>
          <a:p>
            <a:pPr algn="just" fontAlgn="base">
              <a:buNone/>
            </a:pPr>
            <a:r>
              <a:rPr lang="en-US" dirty="0"/>
              <a:t>   It does not presume a pre-designed structure of the organisation but adopts a structure that helps the organisation adapt to the environment.</a:t>
            </a:r>
          </a:p>
          <a:p>
            <a:pPr algn="just" fontAlgn="base">
              <a:buNone/>
            </a:pPr>
            <a:endParaRPr lang="en-US" cap="all" dirty="0"/>
          </a:p>
          <a:p>
            <a:pPr algn="just" fontAlgn="base">
              <a:buNone/>
            </a:pPr>
            <a:r>
              <a:rPr lang="en-US" dirty="0"/>
              <a:t>5. It helps to design the organisation structure and plan the information decision systems. </a:t>
            </a:r>
          </a:p>
          <a:p>
            <a:pPr algn="just" fontAlgn="base">
              <a:buNone/>
            </a:pPr>
            <a:r>
              <a:rPr lang="en-US" dirty="0"/>
              <a:t>   A small-sized organisation may be centralised and a large-sized organisation may be decentralised in structure.</a:t>
            </a:r>
          </a:p>
          <a:p>
            <a:pPr algn="just" fontAlgn="base">
              <a:buNone/>
            </a:pPr>
            <a:endParaRPr lang="en-US" dirty="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5846136"/>
          </a:xfrm>
        </p:spPr>
        <p:txBody>
          <a:bodyPr/>
          <a:lstStyle/>
          <a:p>
            <a:pPr algn="just" fontAlgn="base">
              <a:buNone/>
            </a:pPr>
            <a:r>
              <a:rPr lang="en-US" dirty="0"/>
              <a:t>6. It helps to devise motivational and leadership approaches to motivate the workers. </a:t>
            </a:r>
          </a:p>
          <a:p>
            <a:pPr algn="just" fontAlgn="base">
              <a:buNone/>
            </a:pPr>
            <a:r>
              <a:rPr lang="en-US" dirty="0"/>
              <a:t>   Autocratic style may be adopted to deal with unskilled workers and participative style to deal with skilled workers. </a:t>
            </a:r>
          </a:p>
          <a:p>
            <a:pPr algn="just" fontAlgn="base">
              <a:buNone/>
            </a:pPr>
            <a:r>
              <a:rPr lang="en-US" dirty="0"/>
              <a:t>   Contingency approach to management is considered as a leading branch of management thought today.</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fontScale="92500" lnSpcReduction="20000"/>
          </a:bodyPr>
          <a:lstStyle/>
          <a:p>
            <a:pPr fontAlgn="base">
              <a:buNone/>
            </a:pPr>
            <a:r>
              <a:rPr lang="en-US" b="1" dirty="0"/>
              <a:t>Limitations of Contingency Theory:</a:t>
            </a:r>
          </a:p>
          <a:p>
            <a:pPr fontAlgn="base">
              <a:buNone/>
            </a:pPr>
            <a:endParaRPr lang="en-US" dirty="0"/>
          </a:p>
          <a:p>
            <a:pPr algn="just" fontAlgn="base">
              <a:buNone/>
            </a:pPr>
            <a:r>
              <a:rPr lang="en-US" dirty="0"/>
              <a:t>    Despite the best that contingency theory offers to the management thought, it is not free from criticism.</a:t>
            </a:r>
          </a:p>
          <a:p>
            <a:pPr algn="just" fontAlgn="base">
              <a:buNone/>
            </a:pPr>
            <a:endParaRPr lang="en-US" b="1" dirty="0"/>
          </a:p>
          <a:p>
            <a:pPr algn="just" fontAlgn="base">
              <a:buNone/>
            </a:pPr>
            <a:r>
              <a:rPr lang="en-US" b="1" dirty="0"/>
              <a:t>The critics assert that:</a:t>
            </a:r>
            <a:endParaRPr lang="en-US" dirty="0"/>
          </a:p>
          <a:p>
            <a:pPr algn="just" fontAlgn="base">
              <a:buNone/>
            </a:pPr>
            <a:endParaRPr lang="en-US" cap="all" dirty="0"/>
          </a:p>
          <a:p>
            <a:pPr algn="just" fontAlgn="base">
              <a:buNone/>
            </a:pPr>
            <a:r>
              <a:rPr lang="en-US" dirty="0"/>
              <a:t>1. It does not follow the concept of ‘universality of principles’ which often apply to specific management situations.</a:t>
            </a:r>
          </a:p>
          <a:p>
            <a:pPr algn="just" fontAlgn="base">
              <a:buNone/>
            </a:pPr>
            <a:r>
              <a:rPr lang="en-US" dirty="0"/>
              <a:t>2. It is argued that what contingency theory asserts was asserted by Fayol also. </a:t>
            </a:r>
          </a:p>
          <a:p>
            <a:pPr algn="just" fontAlgn="base">
              <a:buNone/>
            </a:pPr>
            <a:r>
              <a:rPr lang="en-US" dirty="0"/>
              <a:t>   He also talked of flexibility of management principles. </a:t>
            </a:r>
          </a:p>
          <a:p>
            <a:pPr algn="just" fontAlgn="base">
              <a:buNone/>
            </a:pPr>
            <a:r>
              <a:rPr lang="en-US" dirty="0"/>
              <a:t>  Therefore, the theory has added nothing new to the management thought.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fontAlgn="base">
              <a:buNone/>
            </a:pPr>
            <a:r>
              <a:rPr lang="en-US" dirty="0"/>
              <a:t>3. As there is no definite solution to a problem, managers think of alternatives to arrive at the right choice. </a:t>
            </a:r>
          </a:p>
          <a:p>
            <a:pPr algn="just" fontAlgn="base">
              <a:buNone/>
            </a:pPr>
            <a:r>
              <a:rPr lang="en-US" dirty="0"/>
              <a:t>    This is costly in terms of time and money. </a:t>
            </a:r>
          </a:p>
          <a:p>
            <a:pPr algn="just" fontAlgn="base">
              <a:buNone/>
            </a:pPr>
            <a:r>
              <a:rPr lang="en-US" dirty="0"/>
              <a:t>    It also does not provide theoretical foundation upon which management principles will be based.</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normAutofit fontScale="92500"/>
          </a:bodyPr>
          <a:lstStyle/>
          <a:p>
            <a:pPr algn="just" fontAlgn="base">
              <a:buNone/>
            </a:pPr>
            <a:r>
              <a:rPr lang="en-US" dirty="0"/>
              <a:t>4. It is not possible for managers to determine all the factors relevant to the decision­ making situation.</a:t>
            </a:r>
          </a:p>
          <a:p>
            <a:pPr algn="just" fontAlgn="base">
              <a:buNone/>
            </a:pPr>
            <a:r>
              <a:rPr lang="en-US" dirty="0"/>
              <a:t>  Because of constraints of time, money and ability, managers can neither collect complete information about the environment nor analyse it completely.</a:t>
            </a:r>
          </a:p>
          <a:p>
            <a:pPr algn="just" fontAlgn="base">
              <a:buNone/>
            </a:pPr>
            <a:r>
              <a:rPr lang="en-US" dirty="0"/>
              <a:t>   Besides, it is not possible to establish perfect relationship amongst these factors. </a:t>
            </a:r>
          </a:p>
          <a:p>
            <a:pPr algn="just" fontAlgn="base">
              <a:buNone/>
            </a:pPr>
            <a:r>
              <a:rPr lang="en-US" dirty="0"/>
              <a:t>   Application of this theory may, therefore, be a complicated task as decisions are based on limited information.</a:t>
            </a:r>
          </a:p>
          <a:p>
            <a:pPr algn="just" fontAlgn="base">
              <a:buNone/>
            </a:pPr>
            <a:r>
              <a:rPr lang="en-US" dirty="0"/>
              <a:t>   These criticisms are only theoretical in nature. The theory contributes to the development of management thought if applied rationally.</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fontScale="92500" lnSpcReduction="20000"/>
          </a:bodyPr>
          <a:lstStyle/>
          <a:p>
            <a:pPr fontAlgn="base">
              <a:buNone/>
            </a:pPr>
            <a:r>
              <a:rPr lang="en-US" b="1" dirty="0"/>
              <a:t> Systems </a:t>
            </a:r>
            <a:r>
              <a:rPr lang="en-US" b="1" dirty="0" err="1"/>
              <a:t>vs</a:t>
            </a:r>
            <a:r>
              <a:rPr lang="en-US" b="1" dirty="0"/>
              <a:t> Contingency Approach!</a:t>
            </a:r>
            <a:endParaRPr lang="en-US" dirty="0"/>
          </a:p>
          <a:p>
            <a:pPr fontAlgn="base">
              <a:buNone/>
            </a:pPr>
            <a:r>
              <a:rPr lang="en-US" b="1" dirty="0"/>
              <a:t>Systems Approach:</a:t>
            </a:r>
            <a:endParaRPr lang="en-US" dirty="0"/>
          </a:p>
          <a:p>
            <a:pPr algn="just" fontAlgn="base">
              <a:buNone/>
            </a:pPr>
            <a:r>
              <a:rPr lang="en-US" dirty="0"/>
              <a:t>1. The emphasis is on interdepen­dence and interaction among sub-systems.</a:t>
            </a:r>
          </a:p>
          <a:p>
            <a:pPr algn="just" fontAlgn="base">
              <a:buNone/>
            </a:pPr>
            <a:r>
              <a:rPr lang="en-US" dirty="0"/>
              <a:t>2. The focus is on the internal environment and sub-systems of the organisation. </a:t>
            </a:r>
          </a:p>
          <a:p>
            <a:pPr algn="just" fontAlgn="base">
              <a:buNone/>
            </a:pPr>
            <a:r>
              <a:rPr lang="en-US" dirty="0"/>
              <a:t>3. It treats all organisations alike and the background of the organisation is not taken into account.</a:t>
            </a:r>
          </a:p>
          <a:p>
            <a:pPr algn="just" fontAlgn="base">
              <a:buNone/>
            </a:pPr>
            <a:r>
              <a:rPr lang="en-US" dirty="0"/>
              <a:t>4. The organisation interacts with the environment and adjusts as per the changes.  </a:t>
            </a:r>
          </a:p>
          <a:p>
            <a:pPr algn="just" fontAlgn="base">
              <a:buNone/>
            </a:pPr>
            <a:r>
              <a:rPr lang="en-US" dirty="0"/>
              <a:t>5. It provides a theoretical  model of understanding the organisation and its sub-systems.</a:t>
            </a:r>
          </a:p>
          <a:p>
            <a:pPr algn="just" fontAlgn="base">
              <a:buNone/>
            </a:pPr>
            <a:r>
              <a:rPr lang="en-US" dirty="0"/>
              <a:t>6. It is silent on the validity of classical principles of management.</a:t>
            </a:r>
          </a:p>
          <a:p>
            <a:pPr>
              <a:buNone/>
            </a:pPr>
            <a:br>
              <a:rPr lang="en-US" dirty="0">
                <a:hlinkClick r:id="rId2"/>
              </a:rPr>
            </a:br>
            <a:endParaRPr lang="en-US" dirty="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fontScale="92500"/>
          </a:bodyPr>
          <a:lstStyle/>
          <a:p>
            <a:pPr fontAlgn="base">
              <a:buNone/>
            </a:pPr>
            <a:r>
              <a:rPr lang="en-US" b="1" dirty="0"/>
              <a:t>Contingency Approach: </a:t>
            </a:r>
            <a:endParaRPr lang="en-US" dirty="0"/>
          </a:p>
          <a:p>
            <a:pPr fontAlgn="base">
              <a:buNone/>
            </a:pPr>
            <a:r>
              <a:rPr lang="en-US" dirty="0"/>
              <a:t>1. It emphasises the impact of environ­ment on organisational design and managerial style.</a:t>
            </a:r>
          </a:p>
          <a:p>
            <a:pPr fontAlgn="base">
              <a:buNone/>
            </a:pPr>
            <a:r>
              <a:rPr lang="en-US" dirty="0"/>
              <a:t>2. The focus is on external environment of the organisation.</a:t>
            </a:r>
          </a:p>
          <a:p>
            <a:pPr fontAlgn="base">
              <a:buNone/>
            </a:pPr>
            <a:r>
              <a:rPr lang="en-US" dirty="0"/>
              <a:t>3. Each organisation is taken as unique entity. Different organisations have different nature and face different situations.</a:t>
            </a:r>
          </a:p>
          <a:p>
            <a:pPr fontAlgn="base">
              <a:buNone/>
            </a:pPr>
            <a:r>
              <a:rPr lang="en-US" dirty="0"/>
              <a:t>4. The impact of the environment on organisation structure and mana­gerial style is the major concern of contingency approach.</a:t>
            </a:r>
          </a:p>
          <a:p>
            <a:pPr fontAlgn="base">
              <a:buNone/>
            </a:pPr>
            <a:r>
              <a:rPr lang="en-US" dirty="0"/>
              <a:t>5. It suggests practical solutions to organisational problems.</a:t>
            </a:r>
          </a:p>
          <a:p>
            <a:pPr fontAlgn="base">
              <a:buNone/>
            </a:pPr>
            <a:r>
              <a:rPr lang="en-US" dirty="0"/>
              <a:t>6. It rejects the blind application of classical principles of management.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marL="514350" indent="-514350">
              <a:buAutoNum type="arabicPeriod"/>
            </a:pPr>
            <a:r>
              <a:rPr lang="en-US" b="1" u="sng" dirty="0"/>
              <a:t>Bureaucracy</a:t>
            </a:r>
            <a:r>
              <a:rPr lang="en-US" b="1" dirty="0"/>
              <a:t>:</a:t>
            </a:r>
          </a:p>
          <a:p>
            <a:pPr marL="514350" indent="-514350">
              <a:buNone/>
            </a:pPr>
            <a:endParaRPr lang="en-US" b="1" dirty="0"/>
          </a:p>
          <a:p>
            <a:pPr fontAlgn="base"/>
            <a:r>
              <a:rPr lang="en-US" dirty="0"/>
              <a:t>Max Weber (1864—1920) introduced most of the concepts on bureaucratic organisations. </a:t>
            </a:r>
          </a:p>
          <a:p>
            <a:pPr algn="just" fontAlgn="base"/>
            <a:r>
              <a:rPr lang="en-US" dirty="0"/>
              <a:t>The word bureaucracy implies an organisation characterized by rules, procedures, impersonal relations, and elaborate and fairly rigid hierarchy of authority- responsibility relationships.</a:t>
            </a:r>
          </a:p>
          <a:p>
            <a:pPr algn="just" fontAlgn="base"/>
            <a:r>
              <a:rPr lang="en-US" dirty="0"/>
              <a:t> Weber has provided a number of features of bureaucratic structure.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fontScale="85000" lnSpcReduction="10000"/>
          </a:bodyPr>
          <a:lstStyle/>
          <a:p>
            <a:pPr>
              <a:buNone/>
            </a:pPr>
            <a:r>
              <a:rPr lang="en-US" dirty="0"/>
              <a:t>CONTRIBUTION OF SELECTED MANAGEMENT THINKERS</a:t>
            </a:r>
          </a:p>
          <a:p>
            <a:pPr>
              <a:buNone/>
            </a:pPr>
            <a:r>
              <a:rPr lang="en-US" dirty="0"/>
              <a:t>1. Contribution of Henry Fayol to Management Thought:</a:t>
            </a:r>
          </a:p>
          <a:p>
            <a:pPr algn="just" fontAlgn="base"/>
            <a:r>
              <a:rPr lang="en-US" dirty="0"/>
              <a:t>Henry Fayol (1841 -1925) was a French mining engineer who turned a leading industrialist and a successful manager.</a:t>
            </a:r>
          </a:p>
          <a:p>
            <a:pPr algn="just" fontAlgn="base"/>
            <a:r>
              <a:rPr lang="en-US" dirty="0"/>
              <a:t>He was a mining engineer in a French mining company and rose to the position of the Chief Managing Director.</a:t>
            </a:r>
          </a:p>
          <a:p>
            <a:pPr algn="just" fontAlgn="base"/>
            <a:r>
              <a:rPr lang="en-US" dirty="0"/>
              <a:t>His life-long experience, in the field of managing, was reproduced in a monograph titled ‘Administration Industrial and General’.</a:t>
            </a:r>
          </a:p>
          <a:p>
            <a:pPr algn="just" fontAlgn="base"/>
            <a:r>
              <a:rPr lang="en-US" dirty="0"/>
              <a:t> Fayol’s work gained popularity and was made known to scholars and practitioners of management; only when his monograph was published in English in the U.S.A. in 1949.</a:t>
            </a:r>
          </a:p>
          <a:p>
            <a:pPr>
              <a:buNone/>
            </a:pPr>
            <a:br>
              <a:rPr lang="en-US" dirty="0"/>
            </a:b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fontAlgn="base"/>
            <a:r>
              <a:rPr lang="en-US" dirty="0"/>
              <a:t>The most significant contribution by Fayol is the general principles of management listed by him, in his monograph titled ‘General and Industrial Administration. </a:t>
            </a:r>
          </a:p>
          <a:p>
            <a:pPr algn="just" fontAlgn="base"/>
            <a:r>
              <a:rPr lang="en-US" dirty="0"/>
              <a:t>Based on his long managerial experience, Fayol advocates fourteen general principles of management.</a:t>
            </a:r>
          </a:p>
          <a:p>
            <a:pPr algn="just" fontAlgn="base"/>
            <a:r>
              <a:rPr lang="en-US" dirty="0"/>
              <a:t>Due to his outstanding contribution to management, scholars accord him the status of the ‘father of modern management theory’.</a:t>
            </a:r>
          </a:p>
          <a:p>
            <a:pPr>
              <a:buNone/>
            </a:pPr>
            <a:br>
              <a:rPr lang="en-US" dirty="0"/>
            </a:b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fontScale="92500" lnSpcReduction="10000"/>
          </a:bodyPr>
          <a:lstStyle/>
          <a:p>
            <a:pPr>
              <a:buNone/>
            </a:pPr>
            <a:r>
              <a:rPr lang="en-US" dirty="0"/>
              <a:t>2. Contribution of </a:t>
            </a:r>
            <a:r>
              <a:rPr lang="en-US" dirty="0" err="1"/>
              <a:t>F.W.Taylor</a:t>
            </a:r>
            <a:r>
              <a:rPr lang="en-US" dirty="0"/>
              <a:t> to Management Thought:</a:t>
            </a:r>
          </a:p>
          <a:p>
            <a:pPr>
              <a:buNone/>
            </a:pPr>
            <a:endParaRPr lang="en-US" dirty="0"/>
          </a:p>
          <a:p>
            <a:pPr algn="just"/>
            <a:r>
              <a:rPr lang="en-US" dirty="0"/>
              <a:t>Frederick Taylor (1856-1915), developer of scientific   management. </a:t>
            </a:r>
          </a:p>
          <a:p>
            <a:pPr algn="just"/>
            <a:r>
              <a:rPr lang="en-US" b="1" dirty="0"/>
              <a:t>Scientific</a:t>
            </a:r>
            <a:r>
              <a:rPr lang="en-US" dirty="0"/>
              <a:t> </a:t>
            </a:r>
            <a:r>
              <a:rPr lang="en-US" b="1" dirty="0"/>
              <a:t>management </a:t>
            </a:r>
            <a:r>
              <a:rPr lang="en-US" dirty="0"/>
              <a:t>(also called</a:t>
            </a:r>
            <a:r>
              <a:rPr lang="en-US" b="1" dirty="0"/>
              <a:t> Taylorism </a:t>
            </a:r>
            <a:r>
              <a:rPr lang="en-US" dirty="0"/>
              <a:t>or the</a:t>
            </a:r>
            <a:r>
              <a:rPr lang="en-US" b="1" dirty="0"/>
              <a:t> Taylor system</a:t>
            </a:r>
            <a:r>
              <a:rPr lang="en-US" dirty="0"/>
              <a:t>) is a theory of management</a:t>
            </a:r>
            <a:r>
              <a:rPr lang="en-US" b="1" dirty="0"/>
              <a:t> </a:t>
            </a:r>
            <a:r>
              <a:rPr lang="en-US" dirty="0"/>
              <a:t>that analyzes and synthesizes workflows, with the objective of improving labor productivity. </a:t>
            </a:r>
          </a:p>
          <a:p>
            <a:pPr algn="just"/>
            <a:r>
              <a:rPr lang="en-US" dirty="0"/>
              <a:t>The core ideas of the theory were developed by Frederick Winslow Taylor in the 1880s and 1890s, and were first published in his monographs, </a:t>
            </a:r>
            <a:r>
              <a:rPr lang="en-US" i="1" dirty="0"/>
              <a:t>Shop Management </a:t>
            </a:r>
            <a:r>
              <a:rPr lang="en-US" dirty="0"/>
              <a:t>(1905) and </a:t>
            </a:r>
            <a:r>
              <a:rPr lang="en-US" i="1" dirty="0"/>
              <a:t>The Principles of Scientific Management</a:t>
            </a:r>
            <a:r>
              <a:rPr lang="en-US" dirty="0"/>
              <a:t> (1911).</a:t>
            </a:r>
          </a:p>
          <a:p>
            <a:pPr>
              <a:buNone/>
            </a:pPr>
            <a:r>
              <a:rPr lang="en-US" dirty="0"/>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lgn="just"/>
            <a:r>
              <a:rPr lang="en-US" dirty="0"/>
              <a:t>Taylor believed that decisions based upon tradition and rules of thumb should be replaced by precise procedures developed after careful study of an individual at work. </a:t>
            </a:r>
          </a:p>
          <a:p>
            <a:pPr algn="just"/>
            <a:r>
              <a:rPr lang="en-US" dirty="0"/>
              <a:t>Its application is contingent on a high level of managerial control over employee work practices.</a:t>
            </a:r>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fontScale="92500"/>
          </a:bodyPr>
          <a:lstStyle/>
          <a:p>
            <a:pPr>
              <a:buNone/>
            </a:pPr>
            <a:r>
              <a:rPr lang="en-US" dirty="0"/>
              <a:t>3. Contribution of Elton Mayo to the Development of Management Thought</a:t>
            </a:r>
          </a:p>
          <a:p>
            <a:pPr>
              <a:buNone/>
            </a:pPr>
            <a:endParaRPr lang="en-US" dirty="0"/>
          </a:p>
          <a:p>
            <a:pPr algn="just"/>
            <a:r>
              <a:rPr lang="en-US" dirty="0"/>
              <a:t>Elton Mayo's (1880-1949)contribution to management theory helped pave the way for modern human relations management methods.</a:t>
            </a:r>
          </a:p>
          <a:p>
            <a:pPr algn="just"/>
            <a:r>
              <a:rPr lang="en-US" dirty="0"/>
              <a:t>Based on his well-known Hawthorne experiments, Mayo's management theories grew from his observations of employee productivity levels under varying environmental conditions. </a:t>
            </a:r>
          </a:p>
          <a:p>
            <a:pPr algn="just"/>
            <a:r>
              <a:rPr lang="en-US" dirty="0"/>
              <a:t>His experiments drew a number of conclusions about the real source of employee motivation, laying the groundwork for later approaches to team building and group dynamics.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lnSpcReduction="10000"/>
          </a:bodyPr>
          <a:lstStyle/>
          <a:p>
            <a:r>
              <a:rPr lang="en-US" dirty="0"/>
              <a:t>Mayo management theory states that employees are motivated far more by relational factors such as attention and camaraderie than by monetary rewards or environmental factors such as lighting, humidity, etc.</a:t>
            </a:r>
            <a:br>
              <a:rPr lang="en-US" dirty="0"/>
            </a:br>
            <a:endParaRPr lang="en-US" dirty="0"/>
          </a:p>
          <a:p>
            <a:r>
              <a:rPr lang="en-US" dirty="0"/>
              <a:t>Elton Mayo developed a matrix which he used to illustrate the likelihood that a given team would be successful. </a:t>
            </a:r>
          </a:p>
          <a:p>
            <a:pPr algn="just"/>
            <a:r>
              <a:rPr lang="en-US" dirty="0"/>
              <a:t>His matrix demonstrates the role that varying combinations of group norms and group cohesiveness play in team effectiveness.</a:t>
            </a:r>
          </a:p>
          <a:p>
            <a:pPr>
              <a:buNone/>
            </a:pPr>
            <a:br>
              <a:rPr lang="en-US" dirty="0"/>
            </a:br>
            <a:endParaRPr lang="en-US" dirty="0"/>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fontScale="92500"/>
          </a:bodyPr>
          <a:lstStyle/>
          <a:p>
            <a:pPr>
              <a:buNone/>
            </a:pPr>
            <a:r>
              <a:rPr lang="en-US" dirty="0"/>
              <a:t>4. Contribution of Peter Drucker to the Development of Management Thought</a:t>
            </a:r>
          </a:p>
          <a:p>
            <a:endParaRPr lang="en-US" dirty="0"/>
          </a:p>
          <a:p>
            <a:pPr algn="just"/>
            <a:r>
              <a:rPr lang="en-US" dirty="0"/>
              <a:t>Peter F. Drucker (1909-2005)is a highly respected </a:t>
            </a:r>
            <a:r>
              <a:rPr lang="en-US" dirty="0">
                <a:hlinkClick r:id="rId2"/>
              </a:rPr>
              <a:t>management</a:t>
            </a:r>
            <a:r>
              <a:rPr lang="en-US" dirty="0"/>
              <a:t> thinker.</a:t>
            </a:r>
          </a:p>
          <a:p>
            <a:pPr algn="just"/>
            <a:r>
              <a:rPr lang="en-US" dirty="0"/>
              <a:t> He is a prolific writer and has published several books and articles on management practices. </a:t>
            </a:r>
          </a:p>
          <a:p>
            <a:pPr algn="just"/>
            <a:r>
              <a:rPr lang="en-US" dirty="0"/>
              <a:t>He is so versatile that there is hardly any area in management, which is not touched by him.</a:t>
            </a:r>
          </a:p>
          <a:p>
            <a:pPr algn="just"/>
            <a:r>
              <a:rPr lang="en-US" dirty="0"/>
              <a:t> He has drawn heavily from his consultancy experience spread over the last four to five decades. </a:t>
            </a:r>
          </a:p>
          <a:p>
            <a:pPr algn="just"/>
            <a:r>
              <a:rPr lang="en-US" dirty="0"/>
              <a:t>Drucker perhaps is the only Western management thinker who is admired by even the socialist block countries.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buNone/>
            </a:pPr>
            <a:r>
              <a:rPr lang="en-US" dirty="0"/>
              <a:t>Management as a Practice:</a:t>
            </a:r>
          </a:p>
          <a:p>
            <a:endParaRPr lang="en-US" dirty="0"/>
          </a:p>
          <a:p>
            <a:r>
              <a:rPr lang="en-US" dirty="0"/>
              <a:t>According to Drucker, management has two important functions, innovation and  </a:t>
            </a:r>
            <a:r>
              <a:rPr lang="en-US" dirty="0">
                <a:hlinkClick r:id="rId2"/>
              </a:rPr>
              <a:t>marketing</a:t>
            </a:r>
            <a:r>
              <a:rPr lang="en-US" dirty="0"/>
              <a:t>. </a:t>
            </a:r>
          </a:p>
          <a:p>
            <a:pPr algn="just"/>
            <a:r>
              <a:rPr lang="en-US" dirty="0"/>
              <a:t>He has treated management as a discipline as well as a profession.</a:t>
            </a:r>
          </a:p>
          <a:p>
            <a:pPr algn="just"/>
            <a:r>
              <a:rPr lang="en-US" dirty="0"/>
              <a:t> For him, management is more of a practice and is always goal oriented. </a:t>
            </a:r>
          </a:p>
          <a:p>
            <a:pPr algn="just"/>
            <a:r>
              <a:rPr lang="en-US" dirty="0"/>
              <a:t>His study on the purpose of business as the creation of the customer, if understood in the right manner, helps any organization to achieve success.</a:t>
            </a:r>
          </a:p>
          <a:p>
            <a:pPr>
              <a:buNone/>
            </a:pP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normAutofit lnSpcReduction="10000"/>
          </a:bodyPr>
          <a:lstStyle/>
          <a:p>
            <a:pPr>
              <a:buNone/>
            </a:pPr>
            <a:r>
              <a:rPr lang="en-US" dirty="0"/>
              <a:t>5. Contribution of Chester I. Barnard to the Development of Management Thought</a:t>
            </a:r>
          </a:p>
          <a:p>
            <a:pPr>
              <a:buNone/>
            </a:pPr>
            <a:endParaRPr lang="en-US" dirty="0"/>
          </a:p>
          <a:p>
            <a:pPr algn="just"/>
            <a:r>
              <a:rPr lang="en-US" b="1" dirty="0"/>
              <a:t>Chester Irving Barnard</a:t>
            </a:r>
            <a:r>
              <a:rPr lang="en-US" dirty="0"/>
              <a:t> (1886 – 1961) was an American business executive, public administrator, and the author of pioneering work in management theory and organizational studies.</a:t>
            </a:r>
          </a:p>
          <a:p>
            <a:pPr algn="just"/>
            <a:r>
              <a:rPr lang="en-US" dirty="0"/>
              <a:t> His landmark 1938 book, </a:t>
            </a:r>
            <a:r>
              <a:rPr lang="en-US" i="1" dirty="0"/>
              <a:t>The Functions of the Executive</a:t>
            </a:r>
            <a:r>
              <a:rPr lang="en-US" dirty="0"/>
              <a:t>, sets out a theory of organization and of the functions of executives in organizations. </a:t>
            </a:r>
          </a:p>
          <a:p>
            <a:pPr algn="just"/>
            <a:r>
              <a:rPr lang="en-US" dirty="0"/>
              <a:t>The book has been widely assigned in university courses in management theory and organizational sociology.</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lgn="just"/>
            <a:r>
              <a:rPr lang="en-US" dirty="0"/>
              <a:t> Barnard viewed organizations as systems of cooperation of human activity, and noted that they are typically short-lived.</a:t>
            </a:r>
          </a:p>
          <a:p>
            <a:pPr algn="just"/>
            <a:r>
              <a:rPr lang="en-US" dirty="0"/>
              <a:t> According to Barnard, organizations are generally not long-lived because they do not meet the two criteria necessary for survival: effectiveness and efficiency.</a:t>
            </a:r>
          </a:p>
          <a:p>
            <a:pPr>
              <a:buNone/>
            </a:pPr>
            <a:br>
              <a:rPr lang="en-US" dirty="0"/>
            </a:b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239000" cy="6303336"/>
          </a:xfrm>
        </p:spPr>
        <p:txBody>
          <a:bodyPr>
            <a:normAutofit/>
          </a:bodyPr>
          <a:lstStyle/>
          <a:p>
            <a:pPr fontAlgn="base">
              <a:buNone/>
            </a:pPr>
            <a:r>
              <a:rPr lang="en-US" b="1" dirty="0"/>
              <a:t>These are given below:</a:t>
            </a:r>
            <a:endParaRPr lang="en-US" dirty="0"/>
          </a:p>
          <a:p>
            <a:pPr fontAlgn="base">
              <a:buNone/>
            </a:pPr>
            <a:r>
              <a:rPr lang="en-US" dirty="0"/>
              <a:t>a. Hierarchy- </a:t>
            </a:r>
          </a:p>
          <a:p>
            <a:pPr algn="just" fontAlgn="base"/>
            <a:r>
              <a:rPr lang="en-US" dirty="0"/>
              <a:t> Hierarchy is a way of ranking various positions in descending order from top to bottom of an organisation.</a:t>
            </a:r>
          </a:p>
          <a:p>
            <a:pPr>
              <a:buNone/>
            </a:pPr>
            <a:br>
              <a:rPr lang="en-US" dirty="0"/>
            </a:br>
            <a:endParaRPr lang="en-US" b="1" dirty="0"/>
          </a:p>
          <a:p>
            <a:pPr>
              <a:buNone/>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a:buNone/>
            </a:pPr>
            <a:r>
              <a:rPr lang="en-US" dirty="0"/>
              <a:t>CONTEMPORARY MANAGEMENT PRACTICE</a:t>
            </a:r>
          </a:p>
          <a:p>
            <a:pPr>
              <a:buNone/>
            </a:pPr>
            <a:endParaRPr lang="en-US" dirty="0"/>
          </a:p>
          <a:p>
            <a:pPr marL="514350" indent="-514350">
              <a:buFont typeface="+mj-lt"/>
              <a:buAutoNum type="arabicPeriod"/>
            </a:pPr>
            <a:r>
              <a:rPr lang="en-US" dirty="0"/>
              <a:t>Quantitative Management</a:t>
            </a:r>
          </a:p>
          <a:p>
            <a:pPr marL="514350" indent="-514350">
              <a:buFont typeface="+mj-lt"/>
              <a:buAutoNum type="arabicPeriod"/>
            </a:pPr>
            <a:r>
              <a:rPr lang="en-US" dirty="0"/>
              <a:t>Organisational Behaviour</a:t>
            </a:r>
          </a:p>
          <a:p>
            <a:pPr marL="514350" indent="-514350">
              <a:buFont typeface="+mj-lt"/>
              <a:buAutoNum type="arabicPeriod"/>
            </a:pPr>
            <a:r>
              <a:rPr lang="en-US" dirty="0"/>
              <a:t>Systems Theory</a:t>
            </a:r>
          </a:p>
          <a:p>
            <a:pPr marL="514350" indent="-514350">
              <a:buFont typeface="+mj-lt"/>
              <a:buAutoNum type="arabicPeriod"/>
            </a:pPr>
            <a:r>
              <a:rPr lang="en-US" dirty="0"/>
              <a:t>Total Quality Management</a:t>
            </a:r>
          </a:p>
          <a:p>
            <a:pPr marL="514350" indent="-514350">
              <a:buFont typeface="+mj-lt"/>
              <a:buAutoNum type="arabicPeriod"/>
            </a:pPr>
            <a:r>
              <a:rPr lang="en-US" dirty="0"/>
              <a:t>Chaos Theory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buNone/>
            </a:pPr>
            <a:r>
              <a:rPr lang="en-US" dirty="0"/>
              <a:t>   PROBLEMS AND CONFLICTS IN MANAGEMENT THEORIES</a:t>
            </a:r>
          </a:p>
          <a:p>
            <a:r>
              <a:rPr lang="en-US" dirty="0"/>
              <a:t>The management of organizational conflict involves the diagnosis of and intervention in affective and substantive conflicts at the interpersonal, intragroup, and intergroup levels and the styles (strategies) used to handle these conflicts.</a:t>
            </a:r>
          </a:p>
          <a:p>
            <a:r>
              <a:rPr lang="en-US" dirty="0"/>
              <a:t> A diagnosis should indicate whether there is need for an intervention and the type of intervention needed.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normAutofit fontScale="92500" lnSpcReduction="10000"/>
          </a:bodyPr>
          <a:lstStyle/>
          <a:p>
            <a:r>
              <a:rPr lang="en-US" dirty="0"/>
              <a:t>  In general, an intervention is designed</a:t>
            </a:r>
          </a:p>
          <a:p>
            <a:pPr marL="514350" indent="-514350">
              <a:buAutoNum type="alphaLcParenBoth"/>
            </a:pPr>
            <a:r>
              <a:rPr lang="en-US" dirty="0"/>
              <a:t>to attain and maintain a moderate amount of substantive conflict in non routine tasks at various levels,</a:t>
            </a:r>
          </a:p>
          <a:p>
            <a:pPr marL="514350" indent="-514350">
              <a:buAutoNum type="alphaLcParenBoth"/>
            </a:pPr>
            <a:r>
              <a:rPr lang="en-US" dirty="0"/>
              <a:t> to reduce affective conflict at all levels, and </a:t>
            </a:r>
          </a:p>
          <a:p>
            <a:pPr marL="514350" indent="-514350">
              <a:buAutoNum type="alphaLcParenBoth"/>
            </a:pPr>
            <a:r>
              <a:rPr lang="en-US" dirty="0"/>
              <a:t> to enable the organizational members to select and use the appropriate styles of handling conflict so that various situations can be effectively dealt with.</a:t>
            </a:r>
          </a:p>
          <a:p>
            <a:pPr marL="514350" indent="-514350"/>
            <a:r>
              <a:rPr lang="en-US" dirty="0"/>
              <a:t> Organizational learning and effectiveness can be enhanced through an appropriate diagnosis of and process and structural interventions in conflict.</a:t>
            </a:r>
          </a:p>
          <a:p>
            <a:pPr>
              <a:buNone/>
            </a:pPr>
            <a:br>
              <a:rPr lang="en-US" dirty="0"/>
            </a:br>
            <a:endParaRPr lang="en-US" dirty="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7239000" cy="1143000"/>
          </a:xfrm>
        </p:spPr>
        <p:txBody>
          <a:bodyPr/>
          <a:lstStyle/>
          <a:p>
            <a:pPr algn="ctr"/>
            <a:r>
              <a:rPr lang="en-US" dirty="0"/>
              <a:t>Thank 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fontAlgn="base">
              <a:buNone/>
            </a:pPr>
            <a:r>
              <a:rPr lang="en-US" dirty="0"/>
              <a:t>b. Division of work- </a:t>
            </a:r>
          </a:p>
          <a:p>
            <a:pPr algn="just" fontAlgn="base"/>
            <a:r>
              <a:rPr lang="en-US" dirty="0"/>
              <a:t>  The total work is divided into </a:t>
            </a:r>
            <a:r>
              <a:rPr lang="en-US" dirty="0" err="1"/>
              <a:t>specialised</a:t>
            </a:r>
            <a:r>
              <a:rPr lang="en-US" dirty="0"/>
              <a:t> jobs.</a:t>
            </a:r>
          </a:p>
          <a:p>
            <a:pPr algn="just" fontAlgn="base"/>
            <a:r>
              <a:rPr lang="en-US" dirty="0"/>
              <a:t> Each person’s job is broken down into simple, routine and well-defined tasks.</a:t>
            </a:r>
          </a:p>
          <a:p>
            <a:pPr algn="just" fontAlgn="base"/>
            <a:r>
              <a:rPr lang="en-US" dirty="0"/>
              <a:t> Each employee knows his boundaries. </a:t>
            </a:r>
          </a:p>
          <a:p>
            <a:pPr algn="just" fontAlgn="base"/>
            <a:r>
              <a:rPr lang="en-US" dirty="0"/>
              <a:t>By doing the same type of work a number of times, he becomes an expert in course of time.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37E1C22C8E14CB5157F7CAD9B3DCE" ma:contentTypeVersion="6" ma:contentTypeDescription="Create a new document." ma:contentTypeScope="" ma:versionID="2c862b16bb9d0de7cbcd23de24ea4037">
  <xsd:schema xmlns:xsd="http://www.w3.org/2001/XMLSchema" xmlns:xs="http://www.w3.org/2001/XMLSchema" xmlns:p="http://schemas.microsoft.com/office/2006/metadata/properties" xmlns:ns2="60329ca8-d92b-4432-b978-0e2aaecaa50f" xmlns:ns3="c27432fd-309f-4b72-bf89-af276378d7a0" targetNamespace="http://schemas.microsoft.com/office/2006/metadata/properties" ma:root="true" ma:fieldsID="abb45a9240e7b44a57b2ea53acaa9ba3" ns2:_="" ns3:_="">
    <xsd:import namespace="60329ca8-d92b-4432-b978-0e2aaecaa50f"/>
    <xsd:import namespace="c27432fd-309f-4b72-bf89-af276378d7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329ca8-d92b-4432-b978-0e2aaecaa5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27432fd-309f-4b72-bf89-af276378d7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90D614-7F03-4104-8BF7-455BC153A734}"/>
</file>

<file path=customXml/itemProps2.xml><?xml version="1.0" encoding="utf-8"?>
<ds:datastoreItem xmlns:ds="http://schemas.openxmlformats.org/officeDocument/2006/customXml" ds:itemID="{4C35C089-79D7-4FC6-9014-10DE76F420F3}">
  <ds:schemaRefs>
    <ds:schemaRef ds:uri="http://schemas.microsoft.com/sharepoint/v3/contenttype/forms"/>
  </ds:schemaRefs>
</ds:datastoreItem>
</file>

<file path=customXml/itemProps3.xml><?xml version="1.0" encoding="utf-8"?>
<ds:datastoreItem xmlns:ds="http://schemas.openxmlformats.org/officeDocument/2006/customXml" ds:itemID="{EBE4AE95-6334-46D4-ABE5-78F9EF6E267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Opulent</Template>
  <TotalTime>723</TotalTime>
  <Words>4354</Words>
  <Application>Microsoft Office PowerPoint</Application>
  <PresentationFormat>On-screen Show (4:3)</PresentationFormat>
  <Paragraphs>439</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Opulent</vt:lpstr>
      <vt:lpstr>MANAGEMENT CONCEPTS DBA 5101</vt:lpstr>
      <vt:lpstr>UNIT  - I Lesson - 2 Evolution of Management Thought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Taylor vs Fayol</vt:lpstr>
      <vt:lpstr>PowerPoint Presentation</vt:lpstr>
      <vt:lpstr>PowerPoint Presentation</vt:lpstr>
      <vt:lpstr>PowerPoint Presentation</vt:lpstr>
      <vt:lpstr>PowerPoint Presentation</vt:lpstr>
      <vt:lpstr>PowerPoint Presentation</vt:lpstr>
      <vt:lpstr>PowerPoint Presentation</vt:lpstr>
      <vt:lpstr>Refinement in Neo-classical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CONCEPTS DBA 5101</dc:title>
  <dc:creator>Amma</dc:creator>
  <cp:lastModifiedBy>Shalini</cp:lastModifiedBy>
  <cp:revision>158</cp:revision>
  <dcterms:created xsi:type="dcterms:W3CDTF">2006-08-16T00:00:00Z</dcterms:created>
  <dcterms:modified xsi:type="dcterms:W3CDTF">2021-09-24T08:25:35Z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0x0101001F537E1C22C8E14CB5157F7CAD9B3DCE</vt:lpwstr>
  </property>
</Properties>
</file>