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73" r:id="rId3"/>
    <p:sldId id="261" r:id="rId4"/>
    <p:sldId id="275" r:id="rId5"/>
    <p:sldId id="258" r:id="rId6"/>
    <p:sldId id="262" r:id="rId7"/>
    <p:sldId id="263" r:id="rId8"/>
    <p:sldId id="264" r:id="rId9"/>
    <p:sldId id="265" r:id="rId10"/>
    <p:sldId id="266" r:id="rId11"/>
    <p:sldId id="267" r:id="rId12"/>
    <p:sldId id="268" r:id="rId13"/>
    <p:sldId id="269"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9/11/2020</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9/11/2020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9/11/2020</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9/11/2020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9/11/2020</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9/11/2020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9/11/2020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9/11/2020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9/11/2020</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9/11/2020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9/11/2020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9/11/2020</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dirty="0" smtClean="0"/>
              <a:t>MANAGEMENT CONCEPTS</a:t>
            </a:r>
            <a:br>
              <a:rPr lang="en-US" dirty="0" smtClean="0"/>
            </a:br>
            <a:r>
              <a:rPr lang="en-US" dirty="0" smtClean="0"/>
              <a:t>DBA 5101</a:t>
            </a:r>
            <a:endParaRPr lang="en-US" dirty="0"/>
          </a:p>
        </p:txBody>
      </p:sp>
      <p:sp>
        <p:nvSpPr>
          <p:cNvPr id="7" name="Subtitle 6"/>
          <p:cNvSpPr>
            <a:spLocks noGrp="1"/>
          </p:cNvSpPr>
          <p:nvPr>
            <p:ph type="subTitle" idx="1"/>
          </p:nvPr>
        </p:nvSpPr>
        <p:spPr/>
        <p:txBody>
          <a:bodyPr/>
          <a:lstStyle/>
          <a:p>
            <a:pPr algn="ctr"/>
            <a:r>
              <a:rPr lang="en-US" sz="2400" dirty="0" smtClean="0">
                <a:latin typeface="Times New Roman" pitchFamily="18" charset="0"/>
                <a:cs typeface="Times New Roman" pitchFamily="18" charset="0"/>
              </a:rPr>
              <a:t>UNIT  - I</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Lesson-  3</a:t>
            </a:r>
            <a:br>
              <a:rPr lang="en-US" sz="2400" dirty="0" smtClean="0">
                <a:latin typeface="Times New Roman" pitchFamily="18" charset="0"/>
                <a:cs typeface="Times New Roman" pitchFamily="18" charset="0"/>
              </a:rPr>
            </a:br>
            <a:r>
              <a:rPr lang="en-US" sz="2400" i="1" dirty="0" smtClean="0">
                <a:latin typeface="Times New Roman" pitchFamily="18" charset="0"/>
                <a:cs typeface="Times New Roman" pitchFamily="18" charset="0"/>
              </a:rPr>
              <a:t>Managing in Global Environment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buNone/>
            </a:pPr>
            <a:r>
              <a:rPr lang="en-US" dirty="0" smtClean="0"/>
              <a:t> Business Strategies of MNCs</a:t>
            </a:r>
          </a:p>
          <a:p>
            <a:pPr>
              <a:buNone/>
            </a:pPr>
            <a:endParaRPr lang="en-US" dirty="0" smtClean="0"/>
          </a:p>
          <a:p>
            <a:r>
              <a:rPr lang="en-US" dirty="0" smtClean="0"/>
              <a:t>Home Replication Strategy</a:t>
            </a:r>
          </a:p>
          <a:p>
            <a:r>
              <a:rPr lang="en-US" dirty="0" smtClean="0"/>
              <a:t>Multi-domestic Strategy</a:t>
            </a:r>
          </a:p>
          <a:p>
            <a:r>
              <a:rPr lang="en-US" dirty="0" smtClean="0"/>
              <a:t>Global Strategy</a:t>
            </a:r>
          </a:p>
          <a:p>
            <a:r>
              <a:rPr lang="en-US" dirty="0" smtClean="0"/>
              <a:t>Transnational Strategy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dirty="0" smtClean="0"/>
              <a:t> INTERNATIONALISATION STAGES</a:t>
            </a:r>
          </a:p>
          <a:p>
            <a:pPr>
              <a:buNone/>
            </a:pPr>
            <a:endParaRPr lang="en-US" dirty="0" smtClean="0"/>
          </a:p>
          <a:p>
            <a:pPr marL="514350" indent="-514350">
              <a:buFont typeface="+mj-lt"/>
              <a:buAutoNum type="arabicPeriod"/>
            </a:pPr>
            <a:r>
              <a:rPr lang="en-US" dirty="0" smtClean="0"/>
              <a:t>Export</a:t>
            </a:r>
          </a:p>
          <a:p>
            <a:pPr marL="514350" indent="-514350">
              <a:buFont typeface="+mj-lt"/>
              <a:buAutoNum type="arabicPeriod"/>
            </a:pPr>
            <a:r>
              <a:rPr lang="en-US" dirty="0" smtClean="0"/>
              <a:t>Licensing</a:t>
            </a:r>
          </a:p>
          <a:p>
            <a:pPr marL="514350" indent="-514350">
              <a:buFont typeface="+mj-lt"/>
              <a:buAutoNum type="arabicPeriod"/>
            </a:pPr>
            <a:r>
              <a:rPr lang="en-US" dirty="0" smtClean="0"/>
              <a:t>Franchising</a:t>
            </a:r>
          </a:p>
          <a:p>
            <a:pPr marL="514350" indent="-514350">
              <a:buFont typeface="+mj-lt"/>
              <a:buAutoNum type="arabicPeriod"/>
            </a:pPr>
            <a:r>
              <a:rPr lang="en-US" dirty="0" smtClean="0"/>
              <a:t>Manufacturing</a:t>
            </a:r>
          </a:p>
          <a:p>
            <a:pPr marL="514350" indent="-514350">
              <a:buFont typeface="+mj-lt"/>
              <a:buAutoNum type="arabicPeriod"/>
            </a:pPr>
            <a:r>
              <a:rPr lang="en-US" dirty="0" smtClean="0"/>
              <a:t>Management Contracts</a:t>
            </a:r>
          </a:p>
          <a:p>
            <a:pPr marL="514350" indent="-514350">
              <a:buFont typeface="+mj-lt"/>
              <a:buAutoNum type="arabicPeriod"/>
            </a:pPr>
            <a:r>
              <a:rPr lang="en-US" dirty="0" smtClean="0"/>
              <a:t>Turnkey Projects</a:t>
            </a:r>
          </a:p>
          <a:p>
            <a:pPr marL="514350" indent="-514350">
              <a:buFont typeface="+mj-lt"/>
              <a:buAutoNum type="arabicPeriod"/>
            </a:pPr>
            <a:r>
              <a:rPr lang="en-US" dirty="0" smtClean="0"/>
              <a:t>FDI (Foreign direct investment)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buNone/>
            </a:pPr>
            <a:r>
              <a:rPr lang="en-US" dirty="0" smtClean="0"/>
              <a:t> INTERNATIONAL ORGANISATION DESIGN</a:t>
            </a:r>
          </a:p>
          <a:p>
            <a:pPr>
              <a:buNone/>
            </a:pPr>
            <a:endParaRPr lang="en-US" dirty="0" smtClean="0"/>
          </a:p>
          <a:p>
            <a:pPr marL="514350" indent="-514350">
              <a:buAutoNum type="arabicPeriod"/>
            </a:pPr>
            <a:r>
              <a:rPr lang="en-US" dirty="0" smtClean="0"/>
              <a:t>Global Product Design</a:t>
            </a:r>
          </a:p>
          <a:p>
            <a:pPr marL="514350" indent="-514350">
              <a:buAutoNum type="arabicPeriod"/>
            </a:pPr>
            <a:r>
              <a:rPr lang="en-US" dirty="0" smtClean="0"/>
              <a:t>Global Area Design</a:t>
            </a:r>
          </a:p>
          <a:p>
            <a:pPr marL="514350" indent="-514350">
              <a:buFont typeface="Wingdings 2"/>
              <a:buAutoNum type="arabicPeriod"/>
            </a:pPr>
            <a:r>
              <a:rPr lang="en-US" dirty="0" smtClean="0"/>
              <a:t>Global Functional Design</a:t>
            </a:r>
          </a:p>
          <a:p>
            <a:pPr marL="514350" indent="-514350">
              <a:buFont typeface="Wingdings 2"/>
              <a:buAutoNum type="arabicPeriod"/>
            </a:pPr>
            <a:r>
              <a:rPr lang="en-US" dirty="0" smtClean="0"/>
              <a:t>Global Customer Design</a:t>
            </a:r>
          </a:p>
          <a:p>
            <a:pPr marL="514350" indent="-514350">
              <a:buFont typeface="Wingdings 2"/>
              <a:buAutoNum type="arabicPeriod"/>
            </a:pPr>
            <a:r>
              <a:rPr lang="en-US" dirty="0" smtClean="0"/>
              <a:t>Global Matrix Design</a:t>
            </a:r>
          </a:p>
          <a:p>
            <a:pPr marL="514350" indent="-514350">
              <a:buFont typeface="Wingdings 2"/>
              <a:buAutoNum type="arabicPeriod"/>
            </a:pPr>
            <a:r>
              <a:rPr lang="en-US" dirty="0" smtClean="0"/>
              <a:t>Hybrid Global Design</a:t>
            </a:r>
          </a:p>
          <a:p>
            <a:pPr marL="514350" indent="-514350">
              <a:buFont typeface="Wingdings 2"/>
              <a:buAutoNum type="arabicPeriod"/>
            </a:pPr>
            <a:endParaRPr lang="en-US" dirty="0" smtClean="0"/>
          </a:p>
          <a:p>
            <a:pPr marL="514350" indent="-514350">
              <a:buAutoNum type="arabicPeriod"/>
            </a:pPr>
            <a:endParaRPr lang="en-US" dirty="0" smtClean="0"/>
          </a:p>
          <a:p>
            <a:pPr marL="514350" indent="-514350">
              <a:buAutoNum type="arabicPeriod"/>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buNone/>
            </a:pPr>
            <a:r>
              <a:rPr lang="en-US" dirty="0" smtClean="0"/>
              <a:t>REGIONAL TRADING BLOCS</a:t>
            </a:r>
          </a:p>
          <a:p>
            <a:pPr>
              <a:buNone/>
            </a:pPr>
            <a:endParaRPr lang="en-US" dirty="0" smtClean="0"/>
          </a:p>
          <a:p>
            <a:pPr marL="514350" indent="-514350">
              <a:buAutoNum type="arabicPeriod"/>
            </a:pPr>
            <a:r>
              <a:rPr lang="en-US" dirty="0" smtClean="0"/>
              <a:t>European Union (EU)</a:t>
            </a:r>
          </a:p>
          <a:p>
            <a:pPr marL="514350" indent="-514350">
              <a:buAutoNum type="arabicPeriod"/>
            </a:pPr>
            <a:r>
              <a:rPr lang="en-US" dirty="0" smtClean="0"/>
              <a:t>North American Free Trade Agreement (NAFTA)</a:t>
            </a:r>
          </a:p>
          <a:p>
            <a:pPr marL="514350" indent="-514350">
              <a:buAutoNum type="arabicPeriod"/>
            </a:pPr>
            <a:r>
              <a:rPr lang="en-US" dirty="0" smtClean="0"/>
              <a:t>Association of South East Asian Nations (ASEAN)</a:t>
            </a:r>
          </a:p>
          <a:p>
            <a:pPr marL="514350" indent="-514350">
              <a:buAutoNum type="arabicPeriod"/>
            </a:pPr>
            <a:r>
              <a:rPr lang="en-US" dirty="0" smtClean="0"/>
              <a:t>South Asian Association for Regional Co-operation (SAARC)</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7239000" cy="1143000"/>
          </a:xfrm>
        </p:spPr>
        <p:txBody>
          <a:bodyPr/>
          <a:lstStyle/>
          <a:p>
            <a:pPr algn="ctr"/>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7242048" cy="1600200"/>
          </a:xfrm>
        </p:spPr>
        <p:txBody>
          <a:bodyPr>
            <a:normAutofit/>
          </a:bodyPr>
          <a:lstStyle/>
          <a:p>
            <a:pPr algn="ctr"/>
            <a:r>
              <a:rPr lang="en-US" dirty="0" smtClean="0"/>
              <a:t>MANAGEMENT CONCEPTS</a:t>
            </a:r>
            <a:br>
              <a:rPr lang="en-US" dirty="0" smtClean="0"/>
            </a:br>
            <a:r>
              <a:rPr lang="en-US" dirty="0" smtClean="0"/>
              <a:t>DBA 5101</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sz="3600" dirty="0" smtClean="0">
                <a:latin typeface="Times New Roman" pitchFamily="18" charset="0"/>
                <a:cs typeface="Times New Roman" pitchFamily="18" charset="0"/>
              </a:rPr>
              <a:t>UNIT  - I</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Lesson - 3</a:t>
            </a:r>
            <a:br>
              <a:rPr lang="en-US" sz="3600" dirty="0" smtClean="0">
                <a:latin typeface="Times New Roman" pitchFamily="18" charset="0"/>
                <a:cs typeface="Times New Roman" pitchFamily="18" charset="0"/>
              </a:rPr>
            </a:br>
            <a:r>
              <a:rPr lang="en-US" sz="3600" i="1" cap="none" dirty="0" smtClean="0">
                <a:latin typeface="Times New Roman" pitchFamily="18" charset="0"/>
                <a:cs typeface="Times New Roman" pitchFamily="18" charset="0"/>
              </a:rPr>
              <a:t>Managing in Global Environment</a:t>
            </a:r>
            <a:endParaRPr lang="en-US" dirty="0"/>
          </a:p>
        </p:txBody>
      </p:sp>
      <p:sp>
        <p:nvSpPr>
          <p:cNvPr id="4" name="Content Placeholder 3"/>
          <p:cNvSpPr>
            <a:spLocks noGrp="1"/>
          </p:cNvSpPr>
          <p:nvPr>
            <p:ph idx="1"/>
          </p:nvPr>
        </p:nvSpPr>
        <p:spPr/>
        <p:txBody>
          <a:bodyPr>
            <a:normAutofit/>
          </a:bodyPr>
          <a:lstStyle/>
          <a:p>
            <a:pPr>
              <a:buNone/>
            </a:pPr>
            <a:r>
              <a:rPr lang="en-US" dirty="0" smtClean="0">
                <a:latin typeface="Times New Roman" pitchFamily="18" charset="0"/>
                <a:cs typeface="Times New Roman" pitchFamily="18" charset="0"/>
              </a:rPr>
              <a:t>    INTERNATIONAL MANAGEMENT ORIENTATIONS (ERPG) </a:t>
            </a:r>
            <a:r>
              <a:rPr lang="en-US" dirty="0" smtClean="0">
                <a:latin typeface="Times New Roman" pitchFamily="18" charset="0"/>
                <a:cs typeface="Times New Roman" pitchFamily="18" charset="0"/>
              </a:rPr>
              <a:t>FRAMEWORK</a:t>
            </a:r>
            <a:endParaRPr lang="en-US" dirty="0" smtClean="0">
              <a:latin typeface="Times New Roman" pitchFamily="18" charset="0"/>
              <a:cs typeface="Times New Roman" pitchFamily="18" charset="0"/>
            </a:endParaRPr>
          </a:p>
          <a:p>
            <a:pPr marL="514350" indent="-514350" algn="just">
              <a:buAutoNum type="arabicPeriod"/>
            </a:pPr>
            <a:r>
              <a:rPr lang="en-US" dirty="0" smtClean="0">
                <a:latin typeface="Times New Roman" pitchFamily="18" charset="0"/>
                <a:cs typeface="Times New Roman" pitchFamily="18" charset="0"/>
              </a:rPr>
              <a:t>Ethnocentric – (</a:t>
            </a:r>
            <a:r>
              <a:rPr lang="en-US" dirty="0" smtClean="0"/>
              <a:t>evaluating other cultures according to preconceptions originating in the standards and customs of one's own culture</a:t>
            </a:r>
            <a:r>
              <a:rPr lang="en-US" dirty="0" smtClean="0"/>
              <a:t>.)</a:t>
            </a:r>
            <a:endParaRPr lang="en-US" dirty="0" smtClean="0">
              <a:latin typeface="Times New Roman" pitchFamily="18" charset="0"/>
              <a:cs typeface="Times New Roman" pitchFamily="18" charset="0"/>
            </a:endParaRPr>
          </a:p>
          <a:p>
            <a:pPr marL="514350" indent="-514350" algn="just">
              <a:buAutoNum type="arabicPeriod"/>
            </a:pPr>
            <a:r>
              <a:rPr lang="en-US" dirty="0" smtClean="0">
                <a:latin typeface="Times New Roman" pitchFamily="18" charset="0"/>
                <a:cs typeface="Times New Roman" pitchFamily="18" charset="0"/>
              </a:rPr>
              <a:t>Polycentric – (</a:t>
            </a:r>
            <a:r>
              <a:rPr lang="en-US" b="1" dirty="0" smtClean="0"/>
              <a:t>Polycentric</a:t>
            </a:r>
            <a:r>
              <a:rPr lang="en-US" dirty="0" smtClean="0"/>
              <a:t> is an English adjective, meaning "having more than one center," derived from the Greek words polús ("many") and kentrikós ("center</a:t>
            </a:r>
            <a:r>
              <a:rPr lang="en-US" dirty="0" smtClean="0"/>
              <a:t>").)</a:t>
            </a:r>
            <a:endParaRPr lang="en-US"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fontScale="92500"/>
          </a:bodyPr>
          <a:lstStyle/>
          <a:p>
            <a:pPr marL="514350" indent="-514350" algn="just">
              <a:buFont typeface="+mj-lt"/>
              <a:buAutoNum type="arabicPeriod" startAt="3"/>
            </a:pPr>
            <a:r>
              <a:rPr lang="en-US" dirty="0" smtClean="0">
                <a:latin typeface="Times New Roman" pitchFamily="18" charset="0"/>
                <a:cs typeface="Times New Roman" pitchFamily="18" charset="0"/>
              </a:rPr>
              <a:t>Regiocentric – (</a:t>
            </a:r>
            <a:r>
              <a:rPr lang="en-US" dirty="0" smtClean="0"/>
              <a:t>The</a:t>
            </a:r>
            <a:r>
              <a:rPr lang="en-US" dirty="0" smtClean="0"/>
              <a:t> </a:t>
            </a:r>
            <a:r>
              <a:rPr lang="en-US" b="1" dirty="0" smtClean="0"/>
              <a:t>Regiocentric</a:t>
            </a:r>
            <a:r>
              <a:rPr lang="en-US" dirty="0" smtClean="0"/>
              <a:t> Approach is an international recruitment method wherein the managers are selected from different countries lying within the geographic region of business. In other words, the managers are selected from within the region of the world that closely resembles the host country</a:t>
            </a:r>
            <a:r>
              <a:rPr lang="en-US" dirty="0" smtClean="0"/>
              <a:t>.)</a:t>
            </a:r>
            <a:endParaRPr lang="en-US" dirty="0" smtClean="0"/>
          </a:p>
          <a:p>
            <a:pPr marL="514350" indent="-514350" algn="just">
              <a:buFont typeface="+mj-lt"/>
              <a:buAutoNum type="arabicPeriod" startAt="4"/>
            </a:pPr>
            <a:r>
              <a:rPr lang="en-US" dirty="0" smtClean="0">
                <a:latin typeface="Times New Roman" pitchFamily="18" charset="0"/>
                <a:cs typeface="Times New Roman" pitchFamily="18" charset="0"/>
              </a:rPr>
              <a:t>Geocentric – (</a:t>
            </a:r>
            <a:r>
              <a:rPr lang="en-US" dirty="0" smtClean="0"/>
              <a:t>A company with a </a:t>
            </a:r>
            <a:r>
              <a:rPr lang="en-US" b="1" dirty="0" smtClean="0"/>
              <a:t>geocentric</a:t>
            </a:r>
            <a:r>
              <a:rPr lang="en-US" dirty="0" smtClean="0"/>
              <a:t> orientation views the entire world as a potential </a:t>
            </a:r>
            <a:r>
              <a:rPr lang="en-US" b="1" dirty="0" smtClean="0"/>
              <a:t>market</a:t>
            </a:r>
            <a:r>
              <a:rPr lang="en-US" dirty="0" smtClean="0"/>
              <a:t>. The basic assumption of this approach is that all human beings are alike. A </a:t>
            </a:r>
            <a:r>
              <a:rPr lang="en-US" b="1" dirty="0" smtClean="0"/>
              <a:t>geocentric</a:t>
            </a:r>
            <a:r>
              <a:rPr lang="en-US" dirty="0" smtClean="0"/>
              <a:t> company develops standardized </a:t>
            </a:r>
            <a:r>
              <a:rPr lang="en-US" b="1" dirty="0" smtClean="0"/>
              <a:t>marketing</a:t>
            </a:r>
            <a:r>
              <a:rPr lang="en-US" dirty="0" smtClean="0"/>
              <a:t> mix, projecting a uniform image of the company and its products for the </a:t>
            </a:r>
            <a:r>
              <a:rPr lang="en-US" b="1" dirty="0" smtClean="0"/>
              <a:t>global market</a:t>
            </a:r>
            <a:r>
              <a:rPr lang="en-US" dirty="0" smtClean="0"/>
              <a:t>.)</a:t>
            </a:r>
            <a:endParaRPr lang="en-US" dirty="0" smtClean="0">
              <a:latin typeface="Times New Roman" pitchFamily="18" charset="0"/>
              <a:cs typeface="Times New Roman" pitchFamily="18" charset="0"/>
            </a:endParaRPr>
          </a:p>
          <a:p>
            <a:pPr marL="514350" indent="-514350">
              <a:buAutoNum type="arabicPeriod" startAt="3"/>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smtClean="0"/>
              <a:t>FACTORS AFFECTING GLOBAL BUSINESS</a:t>
            </a:r>
          </a:p>
          <a:p>
            <a:pPr>
              <a:buNone/>
            </a:pPr>
            <a:endParaRPr lang="en-US" dirty="0" smtClean="0"/>
          </a:p>
          <a:p>
            <a:pPr marL="514350" indent="-514350">
              <a:buAutoNum type="arabicPeriod"/>
            </a:pPr>
            <a:r>
              <a:rPr lang="en-US" dirty="0" smtClean="0"/>
              <a:t>Political</a:t>
            </a:r>
          </a:p>
          <a:p>
            <a:pPr marL="514350" indent="-514350">
              <a:buAutoNum type="arabicPeriod"/>
            </a:pPr>
            <a:r>
              <a:rPr lang="en-US" dirty="0" smtClean="0"/>
              <a:t>Economic</a:t>
            </a:r>
          </a:p>
          <a:p>
            <a:pPr marL="514350" indent="-514350">
              <a:buAutoNum type="arabicPeriod"/>
            </a:pPr>
            <a:r>
              <a:rPr lang="en-US" dirty="0" smtClean="0"/>
              <a:t>Technological</a:t>
            </a:r>
          </a:p>
          <a:p>
            <a:pPr marL="514350" indent="-514350">
              <a:buAutoNum type="arabicPeriod"/>
            </a:pPr>
            <a:r>
              <a:rPr lang="en-US" dirty="0" smtClean="0"/>
              <a:t>Socio-cultural</a:t>
            </a:r>
          </a:p>
          <a:p>
            <a:r>
              <a:rPr lang="en-US" dirty="0" smtClean="0"/>
              <a:t>Ecological – (</a:t>
            </a:r>
            <a:r>
              <a:rPr lang="en-US" dirty="0" smtClean="0"/>
              <a:t>relating to or concerned with the relation of living organisms to one another and to their physical surroundings</a:t>
            </a:r>
            <a:r>
              <a:rPr lang="en-US" dirty="0" smtClean="0"/>
              <a:t>.)</a:t>
            </a:r>
            <a:endParaRPr lang="en-US" dirty="0" smtClean="0"/>
          </a:p>
          <a:p>
            <a:pPr>
              <a:buNone/>
            </a:pPr>
            <a:r>
              <a:rPr lang="en-US" dirty="0" smtClean="0"/>
              <a:t/>
            </a:r>
            <a:br>
              <a:rPr lang="en-US" dirty="0" smtClean="0"/>
            </a:br>
            <a:endParaRPr lang="en-US" dirty="0" smtClean="0"/>
          </a:p>
          <a:p>
            <a:pPr marL="514350" indent="-514350">
              <a:buAutoNum type="arabicPeriod"/>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buNone/>
            </a:pPr>
            <a:r>
              <a:rPr lang="en-US" dirty="0" smtClean="0"/>
              <a:t>   CONCEPT OF MULTINATIONAL CORPORATIONS (MNCS)</a:t>
            </a:r>
          </a:p>
          <a:p>
            <a:pPr>
              <a:buNone/>
            </a:pPr>
            <a:endParaRPr lang="en-US" dirty="0" smtClean="0"/>
          </a:p>
          <a:p>
            <a:pPr algn="just"/>
            <a:r>
              <a:rPr lang="en-US" dirty="0" smtClean="0"/>
              <a:t>A multinational corporation (MNC) has facilities and other assets in at least one country other than its home country.</a:t>
            </a:r>
          </a:p>
          <a:p>
            <a:pPr algn="just"/>
            <a:r>
              <a:rPr lang="en-US" dirty="0" smtClean="0"/>
              <a:t> A multinational company generally has offices and/or factories in different countries and a centralized head office where they coordinate global management. </a:t>
            </a:r>
          </a:p>
          <a:p>
            <a:pPr algn="just"/>
            <a:r>
              <a:rPr lang="en-US" dirty="0" smtClean="0"/>
              <a:t>These companies, also known as international, stateless, or transnational corporate organizations tend to have budgets that exceed those of many small countries.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buNone/>
            </a:pPr>
            <a:r>
              <a:rPr lang="en-US" dirty="0" smtClean="0"/>
              <a:t>   Characteristics of Multinational Companies (MNCs)</a:t>
            </a:r>
          </a:p>
          <a:p>
            <a:pPr>
              <a:buNone/>
            </a:pPr>
            <a:endParaRPr lang="en-US" dirty="0" smtClean="0"/>
          </a:p>
          <a:p>
            <a:pPr marL="514350" indent="-514350">
              <a:buAutoNum type="arabicPeriod"/>
            </a:pPr>
            <a:r>
              <a:rPr lang="en-US" dirty="0" smtClean="0"/>
              <a:t>Larger Dimension</a:t>
            </a:r>
          </a:p>
          <a:p>
            <a:pPr marL="514350" indent="-514350">
              <a:buAutoNum type="arabicPeriod"/>
            </a:pPr>
            <a:r>
              <a:rPr lang="en-US" dirty="0" smtClean="0"/>
              <a:t>Worldwide Operations</a:t>
            </a:r>
          </a:p>
          <a:p>
            <a:pPr marL="514350" indent="-514350">
              <a:buAutoNum type="arabicPeriod"/>
            </a:pPr>
            <a:r>
              <a:rPr lang="en-US" dirty="0" smtClean="0"/>
              <a:t>International  Management</a:t>
            </a:r>
          </a:p>
          <a:p>
            <a:pPr marL="514350" indent="-514350">
              <a:buAutoNum type="arabicPeriod"/>
            </a:pPr>
            <a:r>
              <a:rPr lang="en-US" dirty="0" smtClean="0"/>
              <a:t>Mobility of Resources</a:t>
            </a:r>
          </a:p>
          <a:p>
            <a:pPr marL="514350" indent="-514350">
              <a:buAutoNum type="arabicPeriod"/>
            </a:pPr>
            <a:r>
              <a:rPr lang="en-US" dirty="0" smtClean="0"/>
              <a:t>Integrated Activities</a:t>
            </a:r>
          </a:p>
          <a:p>
            <a:pPr marL="514350" indent="-514350">
              <a:buAutoNum type="arabicPeriod"/>
            </a:pPr>
            <a:r>
              <a:rPr lang="en-US" dirty="0" smtClean="0"/>
              <a:t>Several Forms</a:t>
            </a:r>
          </a:p>
          <a:p>
            <a:pPr marL="514350" indent="-514350">
              <a:buAutoNum type="arabicPeriod"/>
            </a:pPr>
            <a:endParaRPr lang="en-US" dirty="0" smtClean="0"/>
          </a:p>
          <a:p>
            <a:pPr marL="514350" indent="-514350">
              <a:buAutoNum type="arabicPeriod"/>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buNone/>
            </a:pPr>
            <a:r>
              <a:rPr lang="en-US" dirty="0" smtClean="0"/>
              <a:t>Managing Multinational Corporations</a:t>
            </a:r>
          </a:p>
          <a:p>
            <a:pPr>
              <a:buNone/>
            </a:pPr>
            <a:endParaRPr lang="en-US" dirty="0" smtClean="0"/>
          </a:p>
          <a:p>
            <a:pPr algn="just"/>
            <a:r>
              <a:rPr lang="en-US" dirty="0" smtClean="0"/>
              <a:t>Executing </a:t>
            </a:r>
            <a:r>
              <a:rPr lang="en-US" b="1" dirty="0" smtClean="0"/>
              <a:t>management</a:t>
            </a:r>
            <a:r>
              <a:rPr lang="en-US" dirty="0" smtClean="0"/>
              <a:t> control across borders is crucial for </a:t>
            </a:r>
            <a:r>
              <a:rPr lang="en-US" b="1" dirty="0" smtClean="0"/>
              <a:t>multinational</a:t>
            </a:r>
            <a:r>
              <a:rPr lang="en-US" dirty="0" smtClean="0"/>
              <a:t> companies (</a:t>
            </a:r>
            <a:r>
              <a:rPr lang="en-US" b="1" dirty="0" smtClean="0"/>
              <a:t>MNCs</a:t>
            </a:r>
            <a:r>
              <a:rPr lang="en-US" dirty="0" smtClean="0"/>
              <a:t>). </a:t>
            </a:r>
          </a:p>
          <a:p>
            <a:pPr algn="just"/>
            <a:r>
              <a:rPr lang="en-US" dirty="0" smtClean="0"/>
              <a:t>Various </a:t>
            </a:r>
            <a:r>
              <a:rPr lang="en-US" b="1" dirty="0" smtClean="0"/>
              <a:t>management</a:t>
            </a:r>
            <a:r>
              <a:rPr lang="en-US" dirty="0" smtClean="0"/>
              <a:t> control mechanisms serve to align foreign subsidiaries with corporate goals.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buNone/>
            </a:pPr>
            <a:r>
              <a:rPr lang="en-US" dirty="0" smtClean="0"/>
              <a:t> Management Functions in Multinationals</a:t>
            </a:r>
          </a:p>
          <a:p>
            <a:pPr>
              <a:buNone/>
            </a:pPr>
            <a:endParaRPr lang="en-US" dirty="0" smtClean="0"/>
          </a:p>
          <a:p>
            <a:pPr marL="514350" indent="-514350">
              <a:buAutoNum type="arabicPeriod"/>
            </a:pPr>
            <a:r>
              <a:rPr lang="en-US" dirty="0" smtClean="0"/>
              <a:t>Planning in the MNC</a:t>
            </a:r>
          </a:p>
          <a:p>
            <a:pPr marL="514350" indent="-514350">
              <a:buAutoNum type="arabicPeriod"/>
            </a:pPr>
            <a:r>
              <a:rPr lang="en-US" dirty="0" smtClean="0"/>
              <a:t>Organizing in the MNC</a:t>
            </a:r>
          </a:p>
          <a:p>
            <a:pPr marL="514350" indent="-514350">
              <a:buAutoNum type="arabicPeriod"/>
            </a:pPr>
            <a:r>
              <a:rPr lang="en-US" dirty="0" smtClean="0"/>
              <a:t>Staffing in MNC</a:t>
            </a:r>
          </a:p>
          <a:p>
            <a:pPr marL="514350" indent="-514350">
              <a:buAutoNum type="arabicPeriod"/>
            </a:pPr>
            <a:r>
              <a:rPr lang="en-US" dirty="0" smtClean="0"/>
              <a:t>Leading in the MNC</a:t>
            </a:r>
          </a:p>
          <a:p>
            <a:pPr marL="514350" indent="-514350">
              <a:buAutoNum type="arabicPeriod"/>
            </a:pPr>
            <a:r>
              <a:rPr lang="en-US" dirty="0" smtClean="0"/>
              <a:t>Controlling in MNC</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37E1C22C8E14CB5157F7CAD9B3DCE" ma:contentTypeVersion="6" ma:contentTypeDescription="Create a new document." ma:contentTypeScope="" ma:versionID="2c862b16bb9d0de7cbcd23de24ea4037">
  <xsd:schema xmlns:xsd="http://www.w3.org/2001/XMLSchema" xmlns:xs="http://www.w3.org/2001/XMLSchema" xmlns:p="http://schemas.microsoft.com/office/2006/metadata/properties" xmlns:ns2="60329ca8-d92b-4432-b978-0e2aaecaa50f" xmlns:ns3="c27432fd-309f-4b72-bf89-af276378d7a0" targetNamespace="http://schemas.microsoft.com/office/2006/metadata/properties" ma:root="true" ma:fieldsID="abb45a9240e7b44a57b2ea53acaa9ba3" ns2:_="" ns3:_="">
    <xsd:import namespace="60329ca8-d92b-4432-b978-0e2aaecaa50f"/>
    <xsd:import namespace="c27432fd-309f-4b72-bf89-af276378d7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329ca8-d92b-4432-b978-0e2aaecaa5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27432fd-309f-4b72-bf89-af276378d7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4C7DAC-50B5-40B5-B6A3-119183BE7F38}"/>
</file>

<file path=customXml/itemProps2.xml><?xml version="1.0" encoding="utf-8"?>
<ds:datastoreItem xmlns:ds="http://schemas.openxmlformats.org/officeDocument/2006/customXml" ds:itemID="{F4DE4431-5FBB-4730-9241-6044A20DF88B}"/>
</file>

<file path=customXml/itemProps3.xml><?xml version="1.0" encoding="utf-8"?>
<ds:datastoreItem xmlns:ds="http://schemas.openxmlformats.org/officeDocument/2006/customXml" ds:itemID="{E8FFFBA5-3010-4D6E-85A0-E91B9F568D61}"/>
</file>

<file path=docProps/app.xml><?xml version="1.0" encoding="utf-8"?>
<Properties xmlns="http://schemas.openxmlformats.org/officeDocument/2006/extended-properties" xmlns:vt="http://schemas.openxmlformats.org/officeDocument/2006/docPropsVTypes">
  <Template>Opulent</Template>
  <TotalTime>88</TotalTime>
  <Words>292</Words>
  <Application>Microsoft Office PowerPoint</Application>
  <PresentationFormat>On-screen Show (4:3)</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MANAGEMENT CONCEPTS DBA 5101</vt:lpstr>
      <vt:lpstr>MANAGEMENT CONCEPTS DBA 5101</vt:lpstr>
      <vt:lpstr>UNIT  - I Lesson - 3 Managing in Global Environment</vt:lpstr>
      <vt:lpstr>Slide 4</vt:lpstr>
      <vt:lpstr>Slide 5</vt:lpstr>
      <vt:lpstr>Slide 6</vt:lpstr>
      <vt:lpstr>Slide 7</vt:lpstr>
      <vt:lpstr>Slide 8</vt:lpstr>
      <vt:lpstr>Slide 9</vt:lpstr>
      <vt:lpstr>Slide 10</vt:lpstr>
      <vt:lpstr>Slide 11</vt:lpstr>
      <vt:lpstr>Slide 12</vt:lpstr>
      <vt:lpstr>Slide 13</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Amma</dc:creator>
  <cp:lastModifiedBy>Shalini</cp:lastModifiedBy>
  <cp:revision>33</cp:revision>
  <dcterms:created xsi:type="dcterms:W3CDTF">2006-08-16T00:00:00Z</dcterms:created>
  <dcterms:modified xsi:type="dcterms:W3CDTF">2020-09-11T17:44:11Z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0x0101001F537E1C22C8E14CB5157F7CAD9B3DCE</vt:lpwstr>
  </property>
</Properties>
</file>