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9" r:id="rId7"/>
    <p:sldId id="260" r:id="rId8"/>
    <p:sldId id="261" r:id="rId9"/>
    <p:sldId id="264" r:id="rId10"/>
    <p:sldId id="265" r:id="rId11"/>
    <p:sldId id="266" r:id="rId12"/>
    <p:sldId id="262" r:id="rId13"/>
    <p:sldId id="263"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307" r:id="rId42"/>
    <p:sldId id="294" r:id="rId43"/>
    <p:sldId id="295" r:id="rId44"/>
    <p:sldId id="308" r:id="rId45"/>
    <p:sldId id="296" r:id="rId46"/>
    <p:sldId id="297" r:id="rId47"/>
    <p:sldId id="298" r:id="rId48"/>
    <p:sldId id="299" r:id="rId49"/>
    <p:sldId id="309" r:id="rId50"/>
    <p:sldId id="310" r:id="rId51"/>
    <p:sldId id="311" r:id="rId52"/>
    <p:sldId id="312" r:id="rId53"/>
    <p:sldId id="313" r:id="rId54"/>
    <p:sldId id="300" r:id="rId55"/>
    <p:sldId id="301" r:id="rId56"/>
    <p:sldId id="30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A0035B-AFEA-432C-84CC-C5A58911CF89}" v="1" dt="2021-10-28T11:47:01.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N TK" userId="S::2129mba0261@cdeannauniv.in::d7981fe0-78d2-4445-867f-188fad38d5f1" providerId="AD" clId="Web-{DCA0035B-AFEA-432C-84CC-C5A58911CF89}"/>
    <pc:docChg chg="modSld">
      <pc:chgData name="RAMANAN TK" userId="S::2129mba0261@cdeannauniv.in::d7981fe0-78d2-4445-867f-188fad38d5f1" providerId="AD" clId="Web-{DCA0035B-AFEA-432C-84CC-C5A58911CF89}" dt="2021-10-28T11:47:01.291" v="0"/>
      <pc:docMkLst>
        <pc:docMk/>
      </pc:docMkLst>
      <pc:sldChg chg="addSp">
        <pc:chgData name="RAMANAN TK" userId="S::2129mba0261@cdeannauniv.in::d7981fe0-78d2-4445-867f-188fad38d5f1" providerId="AD" clId="Web-{DCA0035B-AFEA-432C-84CC-C5A58911CF89}" dt="2021-10-28T11:47:01.291" v="0"/>
        <pc:sldMkLst>
          <pc:docMk/>
          <pc:sldMk cId="0" sldId="256"/>
        </pc:sldMkLst>
        <pc:spChg chg="add">
          <ac:chgData name="RAMANAN TK" userId="S::2129mba0261@cdeannauniv.in::d7981fe0-78d2-4445-867f-188fad38d5f1" providerId="AD" clId="Web-{DCA0035B-AFEA-432C-84CC-C5A58911CF89}" dt="2021-10-28T11:47:01.291" v="0"/>
          <ac:spMkLst>
            <pc:docMk/>
            <pc:sldMk cId="0" sldId="256"/>
            <ac:spMk id="2" creationId="{44190929-841E-43B6-9A9C-689786FD53D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10/28/2021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10/28/2021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10/28/2021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tudy.com/academy/lesson/payback-analysis-formula-example-quiz.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a:t>MANAGEMENT CONCEPTS</a:t>
            </a:r>
            <a:br>
              <a:rPr lang="en-US" dirty="0"/>
            </a:br>
            <a:r>
              <a:rPr lang="en-US" dirty="0"/>
              <a:t>DBA 5101</a:t>
            </a:r>
          </a:p>
        </p:txBody>
      </p:sp>
      <p:sp>
        <p:nvSpPr>
          <p:cNvPr id="7" name="Subtitle 6"/>
          <p:cNvSpPr>
            <a:spLocks noGrp="1"/>
          </p:cNvSpPr>
          <p:nvPr>
            <p:ph type="subTitle" idx="1"/>
          </p:nvPr>
        </p:nvSpPr>
        <p:spPr/>
        <p:txBody>
          <a:bodyPr/>
          <a:lstStyle/>
          <a:p>
            <a:pPr algn="ctr"/>
            <a:r>
              <a:rPr lang="en-US" sz="2400" dirty="0">
                <a:latin typeface="Times New Roman" pitchFamily="18" charset="0"/>
                <a:cs typeface="Times New Roman" pitchFamily="18" charset="0"/>
              </a:rPr>
              <a:t>UNIT  -I </a:t>
            </a:r>
            <a:r>
              <a:rPr lang="en-US" sz="2400" dirty="0" err="1">
                <a:latin typeface="Times New Roman" pitchFamily="18" charset="0"/>
                <a:cs typeface="Times New Roman" pitchFamily="18" charset="0"/>
              </a:rPr>
              <a:t>I</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Lesson - 5</a:t>
            </a:r>
            <a:br>
              <a:rPr lang="en-US" sz="2400" dirty="0">
                <a:latin typeface="Times New Roman" pitchFamily="18" charset="0"/>
                <a:cs typeface="Times New Roman" pitchFamily="18" charset="0"/>
              </a:rPr>
            </a:br>
            <a:r>
              <a:rPr lang="en-US" sz="2400" i="1" dirty="0">
                <a:latin typeface="Times New Roman" pitchFamily="18" charset="0"/>
                <a:cs typeface="Times New Roman" pitchFamily="18" charset="0"/>
              </a:rPr>
              <a:t>Decision-Making</a:t>
            </a:r>
            <a:endParaRPr lang="en-US" dirty="0"/>
          </a:p>
        </p:txBody>
      </p:sp>
      <p:sp>
        <p:nvSpPr>
          <p:cNvPr id="2" name="TextBox 1">
            <a:extLst>
              <a:ext uri="{FF2B5EF4-FFF2-40B4-BE49-F238E27FC236}">
                <a16:creationId xmlns:a16="http://schemas.microsoft.com/office/drawing/2014/main" id="{44190929-841E-43B6-9A9C-689786FD53D6}"/>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buNone/>
            </a:pPr>
            <a:r>
              <a:rPr lang="en-US" dirty="0"/>
              <a:t>4. It involves certain commitment. Management is committed to every decision it takes.</a:t>
            </a:r>
          </a:p>
          <a:p>
            <a:pPr algn="just" fontAlgn="base">
              <a:buNone/>
            </a:pPr>
            <a:r>
              <a:rPr lang="en-US" dirty="0"/>
              <a:t>5. Decision making is the end product because it is preceded by discussions and deliberations.</a:t>
            </a:r>
          </a:p>
          <a:p>
            <a:pPr algn="just" fontAlgn="base">
              <a:buNone/>
            </a:pPr>
            <a:r>
              <a:rPr lang="en-US" dirty="0"/>
              <a:t>6. Decision making is aimed to achieve organisational goals.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391400" cy="6150936"/>
          </a:xfrm>
        </p:spPr>
        <p:txBody>
          <a:bodyPr>
            <a:normAutofit/>
          </a:bodyPr>
          <a:lstStyle/>
          <a:p>
            <a:pPr>
              <a:buNone/>
            </a:pPr>
            <a:r>
              <a:rPr lang="en-US" dirty="0"/>
              <a:t>2. Decision-making and Problem Solving</a:t>
            </a:r>
          </a:p>
          <a:p>
            <a:pPr algn="just"/>
            <a:r>
              <a:rPr lang="en-US" b="1" dirty="0"/>
              <a:t>Decision making</a:t>
            </a:r>
            <a:r>
              <a:rPr lang="en-US" dirty="0"/>
              <a:t> is a choice made by using one’s judgement. </a:t>
            </a:r>
          </a:p>
          <a:p>
            <a:pPr algn="just"/>
            <a:r>
              <a:rPr lang="en-US" dirty="0"/>
              <a:t>The art of making sound decisions is a particularly important skill for leaders and managers. </a:t>
            </a:r>
          </a:p>
          <a:p>
            <a:pPr algn="just"/>
            <a:r>
              <a:rPr lang="en-US" dirty="0"/>
              <a:t>You may need to make numerous decisions as part of the problem-solving process. </a:t>
            </a:r>
          </a:p>
          <a:p>
            <a:pPr algn="just"/>
            <a:r>
              <a:rPr lang="en-US" dirty="0"/>
              <a:t>And, of course, leaders and managers will need to use their decision-making skills to determine which solution to pursue. </a:t>
            </a:r>
          </a:p>
          <a:p>
            <a:pPr algn="just"/>
            <a:r>
              <a:rPr lang="en-US" dirty="0"/>
              <a:t>They will also typically need to confirm and set into motion next steps to fix the problem.</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b="1" dirty="0"/>
              <a:t>Problem solving</a:t>
            </a:r>
            <a:r>
              <a:rPr lang="en-US" dirty="0"/>
              <a:t> is an analytical process used to identify the possible solutions to the situation at hand. </a:t>
            </a:r>
          </a:p>
          <a:p>
            <a:pPr algn="just"/>
            <a:r>
              <a:rPr lang="en-US" dirty="0"/>
              <a:t>Making decisions is a part of problem solving. </a:t>
            </a:r>
          </a:p>
          <a:p>
            <a:pPr algn="just"/>
            <a:r>
              <a:rPr lang="en-US" dirty="0"/>
              <a:t>Problem solving is a complex process, and judgement calls – or decisions – will have to be made on the way.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decisions</a:t>
            </a:r>
          </a:p>
        </p:txBody>
      </p:sp>
      <p:sp>
        <p:nvSpPr>
          <p:cNvPr id="3" name="Content Placeholder 2"/>
          <p:cNvSpPr>
            <a:spLocks noGrp="1"/>
          </p:cNvSpPr>
          <p:nvPr>
            <p:ph idx="1"/>
          </p:nvPr>
        </p:nvSpPr>
        <p:spPr/>
        <p:txBody>
          <a:bodyPr>
            <a:normAutofit fontScale="92500"/>
          </a:bodyPr>
          <a:lstStyle/>
          <a:p>
            <a:pPr algn="just"/>
            <a:r>
              <a:rPr lang="en-US" b="1" dirty="0"/>
              <a:t>Decision</a:t>
            </a:r>
            <a:r>
              <a:rPr lang="en-US" dirty="0"/>
              <a:t>-</a:t>
            </a:r>
            <a:r>
              <a:rPr lang="en-US" b="1" dirty="0"/>
              <a:t>making</a:t>
            </a:r>
            <a:r>
              <a:rPr lang="en-US" dirty="0"/>
              <a:t> is the process of identifying and choosing alternatives based on the values, preferences and beliefs of the </a:t>
            </a:r>
            <a:r>
              <a:rPr lang="en-US" b="1" dirty="0"/>
              <a:t>decision</a:t>
            </a:r>
            <a:r>
              <a:rPr lang="en-US" dirty="0"/>
              <a:t>-</a:t>
            </a:r>
            <a:r>
              <a:rPr lang="en-US" b="1" dirty="0"/>
              <a:t>maker</a:t>
            </a:r>
            <a:r>
              <a:rPr lang="en-US" dirty="0"/>
              <a:t>.</a:t>
            </a:r>
          </a:p>
          <a:p>
            <a:pPr algn="just"/>
            <a:r>
              <a:rPr lang="en-US" b="1" dirty="0"/>
              <a:t>Decision making</a:t>
            </a:r>
            <a:r>
              <a:rPr lang="en-US" dirty="0"/>
              <a:t> is the process of </a:t>
            </a:r>
            <a:r>
              <a:rPr lang="en-US" b="1" dirty="0"/>
              <a:t>making</a:t>
            </a:r>
            <a:r>
              <a:rPr lang="en-US" dirty="0"/>
              <a:t> choices by identifying a </a:t>
            </a:r>
            <a:r>
              <a:rPr lang="en-US" b="1" dirty="0"/>
              <a:t>decision</a:t>
            </a:r>
            <a:r>
              <a:rPr lang="en-US" dirty="0"/>
              <a:t>, gathering information, and assessing alternative resolutions.</a:t>
            </a:r>
          </a:p>
          <a:p>
            <a:pPr algn="just"/>
            <a:r>
              <a:rPr lang="en-US" dirty="0"/>
              <a:t> Using a step-by-step </a:t>
            </a:r>
            <a:r>
              <a:rPr lang="en-US" b="1" dirty="0"/>
              <a:t>decision</a:t>
            </a:r>
            <a:r>
              <a:rPr lang="en-US" dirty="0"/>
              <a:t>-</a:t>
            </a:r>
            <a:r>
              <a:rPr lang="en-US" b="1" dirty="0"/>
              <a:t>making</a:t>
            </a:r>
            <a:r>
              <a:rPr lang="en-US" dirty="0"/>
              <a:t> process can help you make more deliberate, thoughtful </a:t>
            </a:r>
            <a:r>
              <a:rPr lang="en-US" b="1" dirty="0"/>
              <a:t>decisions</a:t>
            </a:r>
            <a:r>
              <a:rPr lang="en-US" dirty="0"/>
              <a:t> by organizing relevant information and defining alternatives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fontAlgn="base">
              <a:buNone/>
            </a:pPr>
            <a:r>
              <a:rPr lang="en-US" b="1" dirty="0"/>
              <a:t>	 Basic (Strategic)  and  Routine decisions:</a:t>
            </a:r>
          </a:p>
          <a:p>
            <a:pPr algn="just" fontAlgn="base"/>
            <a:r>
              <a:rPr lang="en-US" dirty="0"/>
              <a:t>Basic (Strategic) decisions are important which affect objectives, organisational goals and other important policy matters. </a:t>
            </a:r>
          </a:p>
          <a:p>
            <a:pPr algn="just" fontAlgn="base"/>
            <a:r>
              <a:rPr lang="en-US" dirty="0"/>
              <a:t>These decisions usually involve huge investments or funds. </a:t>
            </a:r>
          </a:p>
          <a:p>
            <a:pPr algn="just" fontAlgn="base"/>
            <a:r>
              <a:rPr lang="en-US" dirty="0"/>
              <a:t>These are non-repetitive in nature and are taken after careful analysis and evaluation of many alternatives. </a:t>
            </a:r>
          </a:p>
          <a:p>
            <a:pPr algn="just" fontAlgn="base"/>
            <a:r>
              <a:rPr lang="en-US" dirty="0"/>
              <a:t>These decisions are taken at the higher level of management.</a:t>
            </a:r>
          </a:p>
          <a:p>
            <a:pPr>
              <a:buNone/>
            </a:pPr>
            <a:br>
              <a:rPr lang="en-US" dirty="0"/>
            </a:b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a:t>Routine decisions are related to the general functioning of the organisation. </a:t>
            </a:r>
          </a:p>
          <a:p>
            <a:pPr algn="just"/>
            <a:r>
              <a:rPr lang="en-US" dirty="0"/>
              <a:t>They do not require much evaluation and analysis and can be taken quickly. </a:t>
            </a:r>
          </a:p>
          <a:p>
            <a:pPr algn="just"/>
            <a:r>
              <a:rPr lang="en-US" dirty="0"/>
              <a:t>Ample powers are delegated to lower ranks to take these decisions within the broad policy structure of the organisation.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buNone/>
            </a:pPr>
            <a:r>
              <a:rPr lang="en-US" b="1" dirty="0"/>
              <a:t>	Personal and Organisational decisions:</a:t>
            </a:r>
          </a:p>
          <a:p>
            <a:pPr algn="just" fontAlgn="base"/>
            <a:r>
              <a:rPr lang="en-US" dirty="0"/>
              <a:t>When an individual takes decision as an executive in the official capacity, it is known as organisational decision. </a:t>
            </a:r>
          </a:p>
          <a:p>
            <a:pPr algn="just" fontAlgn="base"/>
            <a:r>
              <a:rPr lang="en-US" dirty="0"/>
              <a:t>If decision is taken by the executive in the personal capacity (thereby affecting his personal life), it is known as personal decision.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a:t>Sometimes these decisions may affect functioning of the organisation also.</a:t>
            </a:r>
          </a:p>
          <a:p>
            <a:pPr algn="just" fontAlgn="base"/>
            <a:r>
              <a:rPr lang="en-US" dirty="0"/>
              <a:t> For example, if an executive leaves the organisation, it may affect the organisation. </a:t>
            </a:r>
          </a:p>
          <a:p>
            <a:pPr algn="just" fontAlgn="base"/>
            <a:r>
              <a:rPr lang="en-US" dirty="0"/>
              <a:t>The authority of taking organizational decisions may be delegated, whereas personal decisions cannot be delegated.</a:t>
            </a:r>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391400" cy="6150936"/>
          </a:xfrm>
        </p:spPr>
        <p:txBody>
          <a:bodyPr>
            <a:normAutofit/>
          </a:bodyPr>
          <a:lstStyle/>
          <a:p>
            <a:pPr fontAlgn="base">
              <a:buNone/>
            </a:pPr>
            <a:r>
              <a:rPr lang="en-US" b="1" dirty="0"/>
              <a:t>	 Programmed and non-programmed decisions:</a:t>
            </a:r>
          </a:p>
          <a:p>
            <a:pPr algn="just" fontAlgn="base"/>
            <a:r>
              <a:rPr lang="en-US" dirty="0"/>
              <a:t>Programmed decisions are concerned with the problems of repetitive nature or routine type matters.</a:t>
            </a:r>
          </a:p>
          <a:p>
            <a:pPr algn="just" fontAlgn="base"/>
            <a:r>
              <a:rPr lang="en-US" dirty="0"/>
              <a:t>A standard procedure is followed for tackling such problems. </a:t>
            </a:r>
          </a:p>
          <a:p>
            <a:pPr algn="just" fontAlgn="base"/>
            <a:r>
              <a:rPr lang="en-US" dirty="0"/>
              <a:t>These decisions are taken generally by lower level managers. Decisions of this type may pertain to e.g. purchase of raw material, granting leave to an employee and supply of goods and implements to the employees, etc. </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a:t>Non-programmed decisions relate to difficult situations for which there is no easy solution.</a:t>
            </a:r>
          </a:p>
          <a:p>
            <a:pPr algn="just" fontAlgn="base"/>
            <a:r>
              <a:rPr lang="en-US" dirty="0"/>
              <a:t>These matters are very important for the organisation. </a:t>
            </a:r>
          </a:p>
          <a:p>
            <a:pPr algn="just" fontAlgn="base"/>
            <a:r>
              <a:rPr lang="en-US" dirty="0"/>
              <a:t>For example, opening of a new branch of the organisation or a large number of employees absenting from the organisation or introducing new product in the market, etc., are the decisions which are normally taken at the higher level.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7242048" cy="1600200"/>
          </a:xfrm>
        </p:spPr>
        <p:txBody>
          <a:bodyPr>
            <a:normAutofit/>
          </a:bodyPr>
          <a:lstStyle/>
          <a:p>
            <a:pPr algn="ctr"/>
            <a:r>
              <a:rPr lang="en-US" dirty="0"/>
              <a:t>MANAGEMENT CONCEPTS</a:t>
            </a:r>
            <a:br>
              <a:rPr lang="en-US" dirty="0"/>
            </a:br>
            <a:r>
              <a:rPr lang="en-US" dirty="0"/>
              <a:t>DBA 5101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decision-making process</a:t>
            </a:r>
          </a:p>
        </p:txBody>
      </p:sp>
      <p:sp>
        <p:nvSpPr>
          <p:cNvPr id="3" name="Content Placeholder 2"/>
          <p:cNvSpPr>
            <a:spLocks noGrp="1"/>
          </p:cNvSpPr>
          <p:nvPr>
            <p:ph idx="1"/>
          </p:nvPr>
        </p:nvSpPr>
        <p:spPr/>
        <p:txBody>
          <a:bodyPr>
            <a:normAutofit fontScale="92500"/>
          </a:bodyPr>
          <a:lstStyle/>
          <a:p>
            <a:pPr>
              <a:buNone/>
            </a:pPr>
            <a:r>
              <a:rPr lang="en-US" dirty="0"/>
              <a:t>	Introduction</a:t>
            </a:r>
          </a:p>
          <a:p>
            <a:pPr algn="just"/>
            <a:r>
              <a:rPr lang="en-US" dirty="0"/>
              <a:t>Decision making is a daily activity for any human being. </a:t>
            </a:r>
          </a:p>
          <a:p>
            <a:pPr algn="just"/>
            <a:r>
              <a:rPr lang="en-US" dirty="0"/>
              <a:t>There is no exception about that. </a:t>
            </a:r>
          </a:p>
          <a:p>
            <a:pPr algn="just"/>
            <a:r>
              <a:rPr lang="en-US" dirty="0"/>
              <a:t>When it comes to business organizations, decision making is a habit and a process as well.</a:t>
            </a:r>
          </a:p>
          <a:p>
            <a:pPr algn="just"/>
            <a:r>
              <a:rPr lang="en-US" dirty="0"/>
              <a:t>Effective and successful decisions make profit to the company and unsuccessful ones make losses. </a:t>
            </a:r>
          </a:p>
          <a:p>
            <a:pPr algn="just"/>
            <a:r>
              <a:rPr lang="en-US" dirty="0"/>
              <a:t>Therefore, corporate decision making process is the most critical process in any organization.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a:t>In the decision making process, we choose one course of action from a few possible alternatives. </a:t>
            </a:r>
          </a:p>
          <a:p>
            <a:pPr algn="just"/>
            <a:r>
              <a:rPr lang="en-US" dirty="0"/>
              <a:t>In the process of decision making, we may use many tools, techniques and perceptions.</a:t>
            </a:r>
          </a:p>
          <a:p>
            <a:pPr algn="just"/>
            <a:r>
              <a:rPr lang="en-US" dirty="0"/>
              <a:t>In addition, we may make our own private decisions or may prefer a collective decision.</a:t>
            </a:r>
          </a:p>
          <a:p>
            <a:pPr algn="just"/>
            <a:r>
              <a:rPr lang="en-US" dirty="0"/>
              <a:t>Usually, decision making is hard. </a:t>
            </a:r>
          </a:p>
          <a:p>
            <a:pPr algn="just"/>
            <a:r>
              <a:rPr lang="en-US" dirty="0"/>
              <a:t>Majority of corporate decisions involve some level of dissatisfaction or conflict with another party.</a:t>
            </a:r>
          </a:p>
          <a:p>
            <a:pPr>
              <a:buNone/>
            </a:pPr>
            <a:br>
              <a:rPr lang="en-US" dirty="0"/>
            </a:b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chor="ctr">
            <a:normAutofit fontScale="90000"/>
          </a:bodyPr>
          <a:lstStyle/>
          <a:p>
            <a:pPr algn="ctr"/>
            <a:r>
              <a:rPr lang="en-US" sz="2000" b="0" dirty="0">
                <a:solidFill>
                  <a:schemeClr val="tx1"/>
                </a:solidFill>
              </a:rPr>
              <a:t>Steps of Decision Making Process</a:t>
            </a:r>
            <a:br>
              <a:rPr lang="en-US" sz="2000" b="0" dirty="0">
                <a:solidFill>
                  <a:schemeClr val="tx1"/>
                </a:solidFill>
              </a:rPr>
            </a:br>
            <a:endParaRPr lang="en-US" sz="2000" dirty="0">
              <a:solidFill>
                <a:schemeClr val="tx1"/>
              </a:solidFill>
            </a:endParaRPr>
          </a:p>
        </p:txBody>
      </p:sp>
      <p:pic>
        <p:nvPicPr>
          <p:cNvPr id="1026" name="Picture 2" descr="C:\Users\Public\Pictures\Sample Pictures\decision_making_process.jpg"/>
          <p:cNvPicPr>
            <a:picLocks noGrp="1" noChangeAspect="1" noChangeArrowheads="1"/>
          </p:cNvPicPr>
          <p:nvPr>
            <p:ph idx="1"/>
          </p:nvPr>
        </p:nvPicPr>
        <p:blipFill>
          <a:blip r:embed="rId2"/>
          <a:srcRect/>
          <a:stretch>
            <a:fillRect/>
          </a:stretch>
        </p:blipFill>
        <p:spPr bwMode="auto">
          <a:xfrm>
            <a:off x="1295400" y="533400"/>
            <a:ext cx="5334000" cy="6324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buNone/>
            </a:pPr>
            <a:r>
              <a:rPr lang="en-US" dirty="0"/>
              <a:t>	Step 1: Identification of the purpose of the decision</a:t>
            </a:r>
          </a:p>
          <a:p>
            <a:pPr algn="just"/>
            <a:r>
              <a:rPr lang="en-US" dirty="0"/>
              <a:t>In this step, the problem is thoroughly analysed. </a:t>
            </a:r>
          </a:p>
          <a:p>
            <a:pPr algn="just"/>
            <a:r>
              <a:rPr lang="en-US" dirty="0"/>
              <a:t>There are a couple of questions one should ask when it comes to identifying the purpose of the decision.</a:t>
            </a:r>
          </a:p>
          <a:p>
            <a:pPr algn="just"/>
            <a:r>
              <a:rPr lang="en-US" dirty="0"/>
              <a:t>What exactly is the problem?</a:t>
            </a:r>
          </a:p>
          <a:p>
            <a:pPr algn="just"/>
            <a:r>
              <a:rPr lang="en-US" dirty="0"/>
              <a:t>Why the problem should be solved?</a:t>
            </a:r>
          </a:p>
          <a:p>
            <a:pPr algn="just"/>
            <a:r>
              <a:rPr lang="en-US" dirty="0"/>
              <a:t>Who are the affected parties of the problem?</a:t>
            </a:r>
          </a:p>
          <a:p>
            <a:pPr algn="just"/>
            <a:r>
              <a:rPr lang="en-US" dirty="0"/>
              <a:t>Does the problem have a deadline or a specific time-line?</a:t>
            </a:r>
          </a:p>
          <a:p>
            <a:pPr>
              <a:buNone/>
            </a:pPr>
            <a:br>
              <a:rPr lang="en-US"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a:t>	Step 2: Information gathering</a:t>
            </a:r>
          </a:p>
          <a:p>
            <a:pPr algn="just"/>
            <a:r>
              <a:rPr lang="en-US" dirty="0"/>
              <a:t>A problem of an organization will have many stakeholders.</a:t>
            </a:r>
          </a:p>
          <a:p>
            <a:pPr algn="just"/>
            <a:r>
              <a:rPr lang="en-US" dirty="0"/>
              <a:t> In addition, there can be dozens of factors involved and affected by the problem.</a:t>
            </a:r>
          </a:p>
          <a:p>
            <a:pPr algn="just"/>
            <a:r>
              <a:rPr lang="en-US" dirty="0"/>
              <a:t>In the process of solving the problem, you will have to gather as much as information related to the factors and stakeholders involved in the problem.</a:t>
            </a:r>
          </a:p>
          <a:p>
            <a:pPr algn="just"/>
            <a:r>
              <a:rPr lang="en-US" dirty="0"/>
              <a:t> For the process of information gathering, tools such as 'Check Sheets' can be effectively used.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buNone/>
            </a:pPr>
            <a:r>
              <a:rPr lang="en-US" dirty="0"/>
              <a:t>	Step 3: Principles for judging the alternatives</a:t>
            </a:r>
          </a:p>
          <a:p>
            <a:pPr algn="just"/>
            <a:r>
              <a:rPr lang="en-US" dirty="0"/>
              <a:t>In this step, the baseline criteria for judging the alternatives should be set up.</a:t>
            </a:r>
          </a:p>
          <a:p>
            <a:pPr algn="just"/>
            <a:r>
              <a:rPr lang="en-US" dirty="0"/>
              <a:t> When it comes to defining the criteria, organizational goals as well as the corporate culture should be taken into consideration.</a:t>
            </a:r>
          </a:p>
          <a:p>
            <a:pPr algn="just"/>
            <a:r>
              <a:rPr lang="en-US" dirty="0"/>
              <a:t>As an example, profit is one of the main concerns in every decision making process. </a:t>
            </a:r>
          </a:p>
          <a:p>
            <a:pPr algn="just"/>
            <a:r>
              <a:rPr lang="en-US" dirty="0"/>
              <a:t>Companies usually do not make decisions that reduce profits, unless it is an exceptional case. </a:t>
            </a:r>
          </a:p>
          <a:p>
            <a:pPr algn="just"/>
            <a:r>
              <a:rPr lang="en-US" dirty="0"/>
              <a:t>Likewise, baseline principles should be identified related to the problem in hand.</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fontScale="92500"/>
          </a:bodyPr>
          <a:lstStyle/>
          <a:p>
            <a:pPr>
              <a:buNone/>
            </a:pPr>
            <a:r>
              <a:rPr lang="en-US" dirty="0"/>
              <a:t>	Step 4: Brainstorm and analyse the different choices</a:t>
            </a:r>
          </a:p>
          <a:p>
            <a:pPr algn="just"/>
            <a:r>
              <a:rPr lang="en-US" dirty="0"/>
              <a:t>For this step, brainstorming to list down all the ideas is the best option. </a:t>
            </a:r>
          </a:p>
          <a:p>
            <a:pPr algn="just"/>
            <a:r>
              <a:rPr lang="en-US" dirty="0"/>
              <a:t>Before the idea generation step, it is vital to understand the causes of the problem and prioritization of causes.</a:t>
            </a:r>
          </a:p>
          <a:p>
            <a:pPr algn="just"/>
            <a:r>
              <a:rPr lang="en-US" dirty="0"/>
              <a:t>For this, you can make use of Cause-and-Effect diagrams and Pareto Chart tool. </a:t>
            </a:r>
          </a:p>
          <a:p>
            <a:pPr algn="just"/>
            <a:r>
              <a:rPr lang="en-US" dirty="0"/>
              <a:t>Cause-and-Effect diagram helps you to identify all possible causes of the problem and Pareto chart helps you to prioritize and identify the causes with highest effect.</a:t>
            </a:r>
          </a:p>
          <a:p>
            <a:pPr algn="just"/>
            <a:r>
              <a:rPr lang="en-US" dirty="0"/>
              <a:t>Then, you can move on generating all possible solutions (alternatives) for the problem in hand.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a:t>	Step 5: Evaluation of alternatives</a:t>
            </a:r>
          </a:p>
          <a:p>
            <a:pPr algn="just"/>
            <a:r>
              <a:rPr lang="en-US" dirty="0"/>
              <a:t>Use your judgement principles and decision-making criteria to evaluate each alternative. </a:t>
            </a:r>
          </a:p>
          <a:p>
            <a:pPr algn="just"/>
            <a:r>
              <a:rPr lang="en-US" dirty="0"/>
              <a:t>In this step, experience and effectiveness of the judgement principles come into play.</a:t>
            </a:r>
          </a:p>
          <a:p>
            <a:pPr algn="just"/>
            <a:r>
              <a:rPr lang="en-US" dirty="0"/>
              <a:t> You need to compare each alternative for their positives and negatives.</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None/>
            </a:pPr>
            <a:r>
              <a:rPr lang="en-US" dirty="0"/>
              <a:t>	Step 6: Select the best alternative</a:t>
            </a:r>
          </a:p>
          <a:p>
            <a:pPr algn="just"/>
            <a:r>
              <a:rPr lang="en-US" dirty="0"/>
              <a:t>Once you go through from Step 1 to Step 5, this step is easy.</a:t>
            </a:r>
          </a:p>
          <a:p>
            <a:pPr algn="just"/>
            <a:r>
              <a:rPr lang="en-US" dirty="0"/>
              <a:t> In addition, the selection of the best alternative is an informed decision since you have already followed a methodology to derive and select the best alternative.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a:t>	Step 7: Execute the decision</a:t>
            </a:r>
          </a:p>
          <a:p>
            <a:pPr algn="just"/>
            <a:r>
              <a:rPr lang="en-US" dirty="0"/>
              <a:t>Convert your decision into a plan or a sequence of activities.</a:t>
            </a:r>
          </a:p>
          <a:p>
            <a:pPr algn="just"/>
            <a:r>
              <a:rPr lang="en-US" dirty="0"/>
              <a:t> Execute your plan by yourself or with the help of subordinates.</a:t>
            </a:r>
          </a:p>
          <a:p>
            <a:pPr algn="just">
              <a:buNone/>
            </a:pPr>
            <a:r>
              <a:rPr lang="en-US" dirty="0"/>
              <a:t>	Step 8: Evaluate the results</a:t>
            </a:r>
          </a:p>
          <a:p>
            <a:pPr algn="just"/>
            <a:r>
              <a:rPr lang="en-US" dirty="0"/>
              <a:t>Evaluate the outcome of your decision. See whether there is anything you should learn and then correct in future decision making. </a:t>
            </a:r>
          </a:p>
          <a:p>
            <a:pPr algn="just"/>
            <a:r>
              <a:rPr lang="en-US" dirty="0"/>
              <a:t>This is one of the best practices that will improve your decision-making skills.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20040"/>
            <a:ext cx="7239000" cy="1508760"/>
          </a:xfrm>
        </p:spPr>
        <p:txBody>
          <a:bodyPr>
            <a:noAutofit/>
          </a:bodyPr>
          <a:lstStyle/>
          <a:p>
            <a:pPr algn="ct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UNIT  -I </a:t>
            </a:r>
            <a:r>
              <a:rPr lang="en-US" sz="2800" dirty="0" err="1">
                <a:latin typeface="Times New Roman" pitchFamily="18" charset="0"/>
                <a:cs typeface="Times New Roman" pitchFamily="18" charset="0"/>
              </a:rPr>
              <a:t>I</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Lesson - 5</a:t>
            </a:r>
            <a:br>
              <a:rPr lang="en-US" sz="2800" dirty="0">
                <a:latin typeface="Times New Roman" pitchFamily="18" charset="0"/>
                <a:cs typeface="Times New Roman" pitchFamily="18" charset="0"/>
              </a:rPr>
            </a:br>
            <a:r>
              <a:rPr lang="en-US" sz="2800" i="1" dirty="0">
                <a:latin typeface="Times New Roman" pitchFamily="18" charset="0"/>
                <a:cs typeface="Times New Roman" pitchFamily="18" charset="0"/>
              </a:rPr>
              <a:t>Decision-Making</a:t>
            </a:r>
            <a:br>
              <a:rPr lang="en-US" sz="2800" dirty="0"/>
            </a:br>
            <a:endParaRPr lang="en-US" sz="2800" dirty="0"/>
          </a:p>
        </p:txBody>
      </p:sp>
      <p:sp>
        <p:nvSpPr>
          <p:cNvPr id="4" name="Content Placeholder 3"/>
          <p:cNvSpPr>
            <a:spLocks noGrp="1"/>
          </p:cNvSpPr>
          <p:nvPr>
            <p:ph idx="1"/>
          </p:nvPr>
        </p:nvSpPr>
        <p:spPr>
          <a:xfrm>
            <a:off x="457200" y="1524000"/>
            <a:ext cx="7239000" cy="4931736"/>
          </a:xfrm>
        </p:spPr>
        <p:txBody>
          <a:bodyPr/>
          <a:lstStyle/>
          <a:p>
            <a:pPr>
              <a:buNone/>
            </a:pPr>
            <a:r>
              <a:rPr lang="en-US" dirty="0"/>
              <a:t> MEANING OF DECISION-MAKING</a:t>
            </a:r>
          </a:p>
          <a:p>
            <a:pPr algn="just"/>
            <a:r>
              <a:rPr lang="en-US" b="1" dirty="0"/>
              <a:t>Decision making</a:t>
            </a:r>
            <a:r>
              <a:rPr lang="en-US" dirty="0"/>
              <a:t> is the mental process that leads to the selection of an action among several alternatives. </a:t>
            </a:r>
          </a:p>
          <a:p>
            <a:pPr algn="just"/>
            <a:r>
              <a:rPr lang="en-US" dirty="0"/>
              <a:t>Every </a:t>
            </a:r>
            <a:r>
              <a:rPr lang="en-US" b="1" dirty="0"/>
              <a:t>decision making</a:t>
            </a:r>
            <a:r>
              <a:rPr lang="en-US" dirty="0"/>
              <a:t> process produces a final choice. </a:t>
            </a:r>
          </a:p>
          <a:p>
            <a:pPr algn="just"/>
            <a:r>
              <a:rPr lang="en-US" dirty="0"/>
              <a:t>The output can be an action or an opinion.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pPr>
              <a:buNone/>
            </a:pPr>
            <a:r>
              <a:rPr lang="en-US" dirty="0"/>
              <a:t>	Conclusion</a:t>
            </a:r>
          </a:p>
          <a:p>
            <a:pPr algn="just"/>
            <a:r>
              <a:rPr lang="en-US" dirty="0"/>
              <a:t>When it comes to making decisions, one should always weigh the positive and negative business consequences and should favour the positive outcomes.</a:t>
            </a:r>
          </a:p>
          <a:p>
            <a:pPr algn="just"/>
            <a:r>
              <a:rPr lang="en-US" dirty="0"/>
              <a:t>This avoids the possible losses to the organization and keeps the company running with a sustained growth.</a:t>
            </a:r>
          </a:p>
          <a:p>
            <a:pPr algn="just"/>
            <a:r>
              <a:rPr lang="en-US" dirty="0"/>
              <a:t> Sometimes, avoiding decision making seems easier; especially, when you get into a lot of confrontation after making the tough decision.</a:t>
            </a:r>
          </a:p>
          <a:p>
            <a:pPr algn="just"/>
            <a:r>
              <a:rPr lang="en-US" dirty="0"/>
              <a:t>But, making the decisions and accepting its consequences is the only way to stay in control of your corporate life and time.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tools</a:t>
            </a:r>
          </a:p>
        </p:txBody>
      </p:sp>
      <p:sp>
        <p:nvSpPr>
          <p:cNvPr id="3" name="Content Placeholder 2"/>
          <p:cNvSpPr>
            <a:spLocks noGrp="1"/>
          </p:cNvSpPr>
          <p:nvPr>
            <p:ph idx="1"/>
          </p:nvPr>
        </p:nvSpPr>
        <p:spPr/>
        <p:txBody>
          <a:bodyPr/>
          <a:lstStyle/>
          <a:p>
            <a:pPr>
              <a:buNone/>
            </a:pPr>
            <a:r>
              <a:rPr lang="en-US" dirty="0"/>
              <a:t>1. Decision Tree</a:t>
            </a:r>
          </a:p>
          <a:p>
            <a:pPr algn="just"/>
            <a:r>
              <a:rPr lang="en-US" dirty="0"/>
              <a:t>A </a:t>
            </a:r>
            <a:r>
              <a:rPr lang="en-US" b="1" dirty="0"/>
              <a:t>decision tree</a:t>
            </a:r>
            <a:r>
              <a:rPr lang="en-US" dirty="0"/>
              <a:t> is a flowchart-like structure in which each internal node represents a "test" on an attribute (e.g. whether a coin flip comes up heads or tails), each branch represents the outcome of the test, and each leaf node represents a class label (</a:t>
            </a:r>
            <a:r>
              <a:rPr lang="en-US" b="1" dirty="0"/>
              <a:t>decision</a:t>
            </a:r>
            <a:r>
              <a:rPr lang="en-US" dirty="0"/>
              <a:t> taken after computing all attributes).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a:r>
              <a:rPr lang="en-US" dirty="0"/>
              <a:t>A decision tree is a decision support tool that uses a tree-like model of decisions and their possible consequences, including chance event outcomes, resource costs, and utility. </a:t>
            </a:r>
          </a:p>
          <a:p>
            <a:pPr algn="just"/>
            <a:r>
              <a:rPr lang="en-US" dirty="0"/>
              <a:t>It is one way to display an algorithm that only contains conditional control statements.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ublic\Pictures\Sample Pictures\decision tree.png"/>
          <p:cNvPicPr>
            <a:picLocks noGrp="1" noChangeAspect="1" noChangeArrowheads="1"/>
          </p:cNvPicPr>
          <p:nvPr>
            <p:ph idx="1"/>
          </p:nvPr>
        </p:nvPicPr>
        <p:blipFill>
          <a:blip r:embed="rId2"/>
          <a:srcRect/>
          <a:stretch>
            <a:fillRect/>
          </a:stretch>
        </p:blipFill>
        <p:spPr bwMode="auto">
          <a:xfrm>
            <a:off x="457200" y="381000"/>
            <a:ext cx="7239000" cy="56388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a:t>2. Payoff Matrices</a:t>
            </a:r>
          </a:p>
          <a:p>
            <a:pPr algn="just"/>
            <a:r>
              <a:rPr lang="en-US" b="1" dirty="0"/>
              <a:t>Payoff matrices</a:t>
            </a:r>
            <a:r>
              <a:rPr lang="en-US" dirty="0"/>
              <a:t> are important tools in risk analysis and </a:t>
            </a:r>
            <a:r>
              <a:rPr lang="en-US" b="1" dirty="0"/>
              <a:t>decision making</a:t>
            </a:r>
            <a:r>
              <a:rPr lang="en-US" dirty="0"/>
              <a:t> that are used to identify risk in both everyday and multibillion-dollar business </a:t>
            </a:r>
            <a:r>
              <a:rPr lang="en-US" b="1" dirty="0"/>
              <a:t>decisions</a:t>
            </a:r>
            <a:r>
              <a:rPr lang="en-US" dirty="0"/>
              <a:t>. </a:t>
            </a:r>
          </a:p>
          <a:p>
            <a:pPr algn="just"/>
            <a:r>
              <a:rPr lang="en-US" dirty="0"/>
              <a:t>The </a:t>
            </a:r>
            <a:r>
              <a:rPr lang="en-US" b="1" dirty="0"/>
              <a:t>payoff matrix</a:t>
            </a:r>
            <a:r>
              <a:rPr lang="en-US" dirty="0"/>
              <a:t> method breaks the </a:t>
            </a:r>
            <a:r>
              <a:rPr lang="en-US" b="1" dirty="0"/>
              <a:t>decision</a:t>
            </a:r>
            <a:r>
              <a:rPr lang="en-US" dirty="0"/>
              <a:t> process down into </a:t>
            </a:r>
            <a:r>
              <a:rPr lang="en-US" b="1" dirty="0"/>
              <a:t>decision</a:t>
            </a:r>
            <a:r>
              <a:rPr lang="en-US" dirty="0"/>
              <a:t> alternatives and states of nature.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Quantitative approaches of decision-making</a:t>
            </a:r>
          </a:p>
        </p:txBody>
      </p:sp>
      <p:sp>
        <p:nvSpPr>
          <p:cNvPr id="3" name="Content Placeholder 2"/>
          <p:cNvSpPr>
            <a:spLocks noGrp="1"/>
          </p:cNvSpPr>
          <p:nvPr>
            <p:ph idx="1"/>
          </p:nvPr>
        </p:nvSpPr>
        <p:spPr/>
        <p:txBody>
          <a:bodyPr>
            <a:normAutofit/>
          </a:bodyPr>
          <a:lstStyle/>
          <a:p>
            <a:pPr marL="514350" indent="-514350">
              <a:buNone/>
            </a:pPr>
            <a:r>
              <a:rPr lang="en-US" dirty="0"/>
              <a:t>1. Payback analysis</a:t>
            </a:r>
          </a:p>
          <a:p>
            <a:pPr algn="just"/>
            <a:r>
              <a:rPr lang="en-US" dirty="0"/>
              <a:t>Payback period in capital budgeting refers to the time required to recoup the funds expended in an investment, or to reach the break-even point. </a:t>
            </a:r>
          </a:p>
          <a:p>
            <a:pPr algn="just"/>
            <a:r>
              <a:rPr lang="en-US" dirty="0"/>
              <a:t>For example, a $1000 investment made at the start of year 1 which returned $500 at the end of year 1 and year 2 respectively would have a two-year payback period.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b="1" dirty="0"/>
              <a:t>Payback analysis</a:t>
            </a:r>
            <a:r>
              <a:rPr lang="en-US" dirty="0"/>
              <a:t> is a mathematical methodology to determine the </a:t>
            </a:r>
            <a:r>
              <a:rPr lang="en-US" b="1" dirty="0"/>
              <a:t>payback period</a:t>
            </a:r>
            <a:r>
              <a:rPr lang="en-US" dirty="0"/>
              <a:t> for an investment. </a:t>
            </a:r>
          </a:p>
          <a:p>
            <a:pPr algn="just"/>
            <a:r>
              <a:rPr lang="en-US" dirty="0"/>
              <a:t>The </a:t>
            </a:r>
            <a:r>
              <a:rPr lang="en-US" b="1" dirty="0"/>
              <a:t>payback period</a:t>
            </a:r>
            <a:r>
              <a:rPr lang="en-US" dirty="0"/>
              <a:t> is how long it will take to pay off the investment with the cash flow derived from the asset or project.</a:t>
            </a:r>
          </a:p>
          <a:p>
            <a:pPr>
              <a:buNone/>
            </a:pPr>
            <a:br>
              <a:rPr lang="en-US" dirty="0">
                <a:hlinkClick r:id="rId2"/>
              </a:rPr>
            </a:br>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marL="514350" indent="-514350">
              <a:buNone/>
            </a:pPr>
            <a:r>
              <a:rPr lang="en-US" dirty="0"/>
              <a:t>2. Queuing Theory</a:t>
            </a:r>
          </a:p>
          <a:p>
            <a:pPr algn="just"/>
            <a:r>
              <a:rPr lang="en-US" dirty="0"/>
              <a:t>Queuing theory is the mathematical study of the congestion and delays of waiting in line. </a:t>
            </a:r>
          </a:p>
          <a:p>
            <a:pPr algn="just"/>
            <a:r>
              <a:rPr lang="en-US" dirty="0"/>
              <a:t>Queuing theory (or "</a:t>
            </a:r>
            <a:r>
              <a:rPr lang="en-US" dirty="0" err="1"/>
              <a:t>queueing</a:t>
            </a:r>
            <a:r>
              <a:rPr lang="en-US" dirty="0"/>
              <a:t> theory") examines every component of waiting in line to be served, including the arrival process, service process, number of servers, number of system places, and the number of customers—which might be people, data packets, cars, etc.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a:t>As a branch of operations research, queuing theory can help users make informed business decisions on how to build efficient and cost-effective </a:t>
            </a:r>
            <a:r>
              <a:rPr lang="en-US" u="sng" dirty="0"/>
              <a:t>workflow</a:t>
            </a:r>
            <a:r>
              <a:rPr lang="en-US" dirty="0"/>
              <a:t> systems.</a:t>
            </a:r>
          </a:p>
          <a:p>
            <a:pPr algn="just"/>
            <a:r>
              <a:rPr lang="en-US" dirty="0"/>
              <a:t> Real-life applications of queuing theory cover a wide range of applications, such as how to provide faster </a:t>
            </a:r>
            <a:r>
              <a:rPr lang="en-US" u="sng" dirty="0"/>
              <a:t>customer service</a:t>
            </a:r>
            <a:r>
              <a:rPr lang="en-US" dirty="0"/>
              <a:t>, improve traffic flow, efficiently ship orders from a warehouse, and design of telecommunications systems, from data networks to call centers.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marL="514350" indent="-514350">
              <a:buNone/>
            </a:pPr>
            <a:r>
              <a:rPr lang="en-US" dirty="0"/>
              <a:t>3. Linear Programming</a:t>
            </a:r>
          </a:p>
          <a:p>
            <a:pPr marL="514350" indent="-514350" algn="just"/>
            <a:r>
              <a:rPr lang="en-US" b="1" dirty="0"/>
              <a:t>Linear programming</a:t>
            </a:r>
            <a:r>
              <a:rPr lang="en-US" dirty="0"/>
              <a:t> (LP, also called </a:t>
            </a:r>
            <a:r>
              <a:rPr lang="en-US" b="1" dirty="0"/>
              <a:t>linear optimization</a:t>
            </a:r>
            <a:r>
              <a:rPr lang="en-US" dirty="0"/>
              <a:t>) is a method to achieve the best outcome (such as maximum profit or lowest cost) in a mathematical model whose requirements are represented by </a:t>
            </a:r>
            <a:r>
              <a:rPr lang="en-US" b="1" dirty="0"/>
              <a:t>linear</a:t>
            </a:r>
            <a:r>
              <a:rPr lang="en-US" dirty="0"/>
              <a:t> relationships.</a:t>
            </a:r>
          </a:p>
          <a:p>
            <a:pPr marL="514350" indent="-514350" algn="just"/>
            <a:r>
              <a:rPr lang="en-US" dirty="0"/>
              <a:t>Linear programming is very important in various fields of life especially in managerial decision-making‎.</a:t>
            </a:r>
          </a:p>
          <a:p>
            <a:pPr marL="514350" indent="-514350" algn="just"/>
            <a:r>
              <a:rPr lang="en-US" dirty="0"/>
              <a:t>The reason is that it helps the company in </a:t>
            </a:r>
            <a:r>
              <a:rPr lang="en-US" dirty="0" err="1"/>
              <a:t>minimising</a:t>
            </a:r>
            <a:r>
              <a:rPr lang="en-US" dirty="0"/>
              <a:t> the costs and </a:t>
            </a:r>
            <a:r>
              <a:rPr lang="en-US" dirty="0" err="1"/>
              <a:t>maximising</a:t>
            </a:r>
            <a:r>
              <a:rPr lang="en-US" dirty="0"/>
              <a:t> the profits.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lgn="just"/>
            <a:r>
              <a:rPr lang="en-US" b="1" dirty="0"/>
              <a:t>Decision</a:t>
            </a:r>
            <a:r>
              <a:rPr lang="en-US" dirty="0"/>
              <a:t>-</a:t>
            </a:r>
            <a:r>
              <a:rPr lang="en-US" b="1" dirty="0"/>
              <a:t>making</a:t>
            </a:r>
            <a:r>
              <a:rPr lang="en-US" dirty="0"/>
              <a:t> is the process of identifying and choosing alternatives based on the values, preferences and beliefs of the </a:t>
            </a:r>
            <a:r>
              <a:rPr lang="en-US" b="1" dirty="0"/>
              <a:t>decision</a:t>
            </a:r>
            <a:r>
              <a:rPr lang="en-US" dirty="0"/>
              <a:t>-</a:t>
            </a:r>
            <a:r>
              <a:rPr lang="en-US" b="1" dirty="0"/>
              <a:t>maker</a:t>
            </a:r>
            <a:r>
              <a:rPr lang="en-US" dirty="0"/>
              <a:t>.</a:t>
            </a:r>
          </a:p>
          <a:p>
            <a:r>
              <a:rPr lang="en-US" dirty="0"/>
              <a:t> Every </a:t>
            </a:r>
            <a:r>
              <a:rPr lang="en-US" b="1" dirty="0"/>
              <a:t>decision</a:t>
            </a:r>
            <a:r>
              <a:rPr lang="en-US" dirty="0"/>
              <a:t>-</a:t>
            </a:r>
            <a:r>
              <a:rPr lang="en-US" b="1" dirty="0"/>
              <a:t>making</a:t>
            </a:r>
            <a:r>
              <a:rPr lang="en-US" dirty="0"/>
              <a:t> process produces a final choice, which may or may not prompt action.</a:t>
            </a:r>
          </a:p>
          <a:p>
            <a:pPr algn="just"/>
            <a:r>
              <a:rPr lang="en-US" dirty="0"/>
              <a:t>In its simplest sense, </a:t>
            </a:r>
            <a:r>
              <a:rPr lang="en-US" b="1" dirty="0"/>
              <a:t>decision</a:t>
            </a:r>
            <a:r>
              <a:rPr lang="en-US" dirty="0"/>
              <a:t>-</a:t>
            </a:r>
            <a:r>
              <a:rPr lang="en-US" b="1" dirty="0"/>
              <a:t>making</a:t>
            </a:r>
            <a:r>
              <a:rPr lang="en-US" dirty="0"/>
              <a:t> is the act of choosing between two or more courses of action.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marL="514350" indent="-514350" algn="just">
              <a:buNone/>
            </a:pPr>
            <a:r>
              <a:rPr lang="en-US" dirty="0"/>
              <a:t>4. Game Theory</a:t>
            </a:r>
          </a:p>
          <a:p>
            <a:pPr marL="514350" indent="-514350" algn="just"/>
            <a:r>
              <a:rPr lang="en-US" b="1" dirty="0"/>
              <a:t>Game theory</a:t>
            </a:r>
            <a:r>
              <a:rPr lang="en-US" dirty="0"/>
              <a:t> is a </a:t>
            </a:r>
            <a:r>
              <a:rPr lang="en-US" b="1" dirty="0"/>
              <a:t>theoretical</a:t>
            </a:r>
            <a:r>
              <a:rPr lang="en-US" dirty="0"/>
              <a:t> framework for conceiving social situations among competing players. </a:t>
            </a:r>
          </a:p>
          <a:p>
            <a:pPr marL="514350" indent="-514350" algn="just"/>
            <a:r>
              <a:rPr lang="en-US" dirty="0"/>
              <a:t>It is also useful tool which is useful in the solution of business problems involving competitive situations.</a:t>
            </a:r>
          </a:p>
          <a:p>
            <a:pPr marL="514350" indent="-514350" algn="just"/>
            <a:r>
              <a:rPr lang="en-US" dirty="0"/>
              <a:t>It provides a basis for determining under certain specific conditions, the strategy that will result in maximum gain (or minimum loss) no matter what the competitors do.</a:t>
            </a:r>
          </a:p>
          <a:p>
            <a:pPr marL="514350" indent="-514350"/>
            <a:endParaRPr lang="en-US" dirty="0"/>
          </a:p>
          <a:p>
            <a:endParaRPr lang="en-US" dirty="0"/>
          </a:p>
          <a:p>
            <a:endParaRPr lang="en-US" dirty="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a:t>This theory is based on these assumptions that at least two people are involved and one person wins exactly what the other loses.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buNone/>
            </a:pPr>
            <a:r>
              <a:rPr lang="en-US" dirty="0"/>
              <a:t>5. Probability Theory </a:t>
            </a:r>
          </a:p>
          <a:p>
            <a:pPr algn="just"/>
            <a:r>
              <a:rPr lang="en-US" b="1" dirty="0"/>
              <a:t>Probability theory</a:t>
            </a:r>
            <a:r>
              <a:rPr lang="en-US" dirty="0"/>
              <a:t>, a branch of mathematics concerned with the analysis of random phenomena. </a:t>
            </a:r>
          </a:p>
          <a:p>
            <a:pPr algn="just"/>
            <a:r>
              <a:rPr lang="en-US" dirty="0"/>
              <a:t>The outcome of a random event cannot be determined before it occurs, but it may be any one of several possible outcomes. </a:t>
            </a:r>
          </a:p>
          <a:p>
            <a:pPr algn="just"/>
            <a:r>
              <a:rPr lang="en-US" dirty="0"/>
              <a:t>The actual outcome is considered to be determined by chance.</a:t>
            </a:r>
          </a:p>
          <a:p>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a:t>6. Simulation</a:t>
            </a:r>
          </a:p>
          <a:p>
            <a:pPr algn="just"/>
            <a:r>
              <a:rPr lang="en-US" dirty="0"/>
              <a:t>Simulation is a broad term indicating any type of activity that attempts to imitate an existing system or situation in a simplified manner. </a:t>
            </a:r>
          </a:p>
          <a:p>
            <a:pPr algn="just"/>
            <a:r>
              <a:rPr lang="en-US" dirty="0"/>
              <a:t>Simulation is basically model building, in which the simulator is trying to gain understanding by replicating something and then manipulating it by adjusting the variables used to build the model.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a:t>7. Monte Carlo Method</a:t>
            </a:r>
          </a:p>
          <a:p>
            <a:pPr algn="just"/>
            <a:r>
              <a:rPr lang="en-US" dirty="0"/>
              <a:t>Monte Carlo simulations are used to model the probability of different outcomes in a process that cannot easily be predicted due to the intervention of </a:t>
            </a:r>
            <a:r>
              <a:rPr lang="en-US" u="sng" dirty="0"/>
              <a:t>random variables</a:t>
            </a:r>
            <a:r>
              <a:rPr lang="en-US" dirty="0"/>
              <a:t>. </a:t>
            </a:r>
          </a:p>
          <a:p>
            <a:pPr algn="just"/>
            <a:r>
              <a:rPr lang="en-US" dirty="0"/>
              <a:t>It is a technique used to understand the impact of risk and uncertainty in prediction and forecasting models.</a:t>
            </a:r>
          </a:p>
          <a:p>
            <a:pPr>
              <a:buNone/>
            </a:pPr>
            <a:br>
              <a:rPr lang="en-US" dirty="0"/>
            </a:b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models</a:t>
            </a:r>
          </a:p>
        </p:txBody>
      </p:sp>
      <p:sp>
        <p:nvSpPr>
          <p:cNvPr id="3" name="Content Placeholder 2"/>
          <p:cNvSpPr>
            <a:spLocks noGrp="1"/>
          </p:cNvSpPr>
          <p:nvPr>
            <p:ph idx="1"/>
          </p:nvPr>
        </p:nvSpPr>
        <p:spPr/>
        <p:txBody>
          <a:bodyPr>
            <a:normAutofit/>
          </a:bodyPr>
          <a:lstStyle/>
          <a:p>
            <a:pPr marL="514350" indent="-514350">
              <a:buNone/>
            </a:pPr>
            <a:r>
              <a:rPr lang="en-US" dirty="0"/>
              <a:t>1.Rational Economic Model</a:t>
            </a:r>
          </a:p>
          <a:p>
            <a:pPr marL="514350" indent="-514350" algn="just"/>
            <a:r>
              <a:rPr lang="en-US" dirty="0"/>
              <a:t>The </a:t>
            </a:r>
            <a:r>
              <a:rPr lang="en-US" b="1" dirty="0"/>
              <a:t>rational model of decision making</a:t>
            </a:r>
            <a:r>
              <a:rPr lang="en-US" dirty="0"/>
              <a:t> assumes that people will make choices that maximize benefits and minimize any costs. </a:t>
            </a:r>
          </a:p>
          <a:p>
            <a:pPr marL="514350" indent="-514350" algn="just"/>
            <a:r>
              <a:rPr lang="en-US" dirty="0"/>
              <a:t>The idea of </a:t>
            </a:r>
            <a:r>
              <a:rPr lang="en-US" b="1" dirty="0"/>
              <a:t>rational</a:t>
            </a:r>
            <a:r>
              <a:rPr lang="en-US" dirty="0"/>
              <a:t> choice is easy to see in </a:t>
            </a:r>
            <a:r>
              <a:rPr lang="en-US" b="1" dirty="0"/>
              <a:t>economic</a:t>
            </a:r>
            <a:r>
              <a:rPr lang="en-US" dirty="0"/>
              <a:t> theory. ... </a:t>
            </a:r>
          </a:p>
          <a:p>
            <a:pPr marL="514350" indent="-514350" algn="just"/>
            <a:r>
              <a:rPr lang="en-US" dirty="0"/>
              <a:t>In general, people will choose the object that provides the greatest reward at the lowest cost.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marL="514350" indent="-514350">
              <a:buNone/>
            </a:pPr>
            <a:r>
              <a:rPr lang="en-US" dirty="0"/>
              <a:t>2. Bounded Rationality Model or </a:t>
            </a:r>
            <a:r>
              <a:rPr lang="en-US" dirty="0" err="1"/>
              <a:t>satisficing</a:t>
            </a:r>
            <a:r>
              <a:rPr lang="en-US" dirty="0"/>
              <a:t> Model</a:t>
            </a:r>
          </a:p>
          <a:p>
            <a:pPr marL="514350" indent="-514350" algn="just"/>
            <a:r>
              <a:rPr lang="en-US" b="1" dirty="0"/>
              <a:t>Bounded rationality</a:t>
            </a:r>
            <a:r>
              <a:rPr lang="en-US" dirty="0"/>
              <a:t> thinking is </a:t>
            </a:r>
            <a:r>
              <a:rPr lang="en-US" b="1" dirty="0"/>
              <a:t>limited</a:t>
            </a:r>
            <a:r>
              <a:rPr lang="en-US" dirty="0"/>
              <a:t> by the available information, the tractability of the </a:t>
            </a:r>
            <a:r>
              <a:rPr lang="en-US" b="1" dirty="0"/>
              <a:t>decision</a:t>
            </a:r>
            <a:r>
              <a:rPr lang="en-US" dirty="0"/>
              <a:t> problem, the cognitive limitations of our minds, and the time available to make the </a:t>
            </a:r>
            <a:r>
              <a:rPr lang="en-US" b="1" dirty="0"/>
              <a:t>decision</a:t>
            </a:r>
            <a:r>
              <a:rPr lang="en-US" dirty="0"/>
              <a:t>. </a:t>
            </a:r>
          </a:p>
          <a:p>
            <a:pPr marL="514350" indent="-514350" algn="just"/>
            <a:r>
              <a:rPr lang="en-US" dirty="0"/>
              <a:t>This type of thinking is called “</a:t>
            </a:r>
            <a:r>
              <a:rPr lang="en-US" b="1" dirty="0" err="1"/>
              <a:t>satisficing</a:t>
            </a:r>
            <a:r>
              <a:rPr lang="en-US" dirty="0"/>
              <a:t>,” or doing the best you can with what you have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marL="514350" indent="-514350">
              <a:buNone/>
            </a:pPr>
            <a:r>
              <a:rPr lang="en-US" dirty="0"/>
              <a:t>3. </a:t>
            </a:r>
            <a:r>
              <a:rPr lang="en-US" dirty="0" err="1"/>
              <a:t>Optimising</a:t>
            </a:r>
            <a:r>
              <a:rPr lang="en-US" dirty="0"/>
              <a:t> Decision-Making Model</a:t>
            </a:r>
          </a:p>
          <a:p>
            <a:pPr marL="514350" indent="-514350" algn="just"/>
            <a:r>
              <a:rPr lang="en-US" b="1" dirty="0"/>
              <a:t>Optimizing</a:t>
            </a:r>
            <a:r>
              <a:rPr lang="en-US" dirty="0"/>
              <a:t> involves collecting as much data as possible and trying to find the optimal choice. </a:t>
            </a:r>
          </a:p>
          <a:p>
            <a:pPr marL="514350" indent="-514350" algn="just"/>
            <a:r>
              <a:rPr lang="en-US" dirty="0"/>
              <a:t>Generally, </a:t>
            </a:r>
            <a:r>
              <a:rPr lang="en-US" b="1" dirty="0"/>
              <a:t>decision makers</a:t>
            </a:r>
            <a:r>
              <a:rPr lang="en-US" dirty="0"/>
              <a:t> don't pick one or the other—you can think of </a:t>
            </a:r>
            <a:r>
              <a:rPr lang="en-US" dirty="0" err="1"/>
              <a:t>satisficing</a:t>
            </a:r>
            <a:r>
              <a:rPr lang="en-US" dirty="0"/>
              <a:t> to </a:t>
            </a:r>
            <a:r>
              <a:rPr lang="en-US" b="1" dirty="0"/>
              <a:t>optimizing</a:t>
            </a:r>
            <a:r>
              <a:rPr lang="en-US" dirty="0"/>
              <a:t> as a spectrum, and each </a:t>
            </a:r>
            <a:r>
              <a:rPr lang="en-US" b="1" dirty="0"/>
              <a:t>decision</a:t>
            </a:r>
            <a:r>
              <a:rPr lang="en-US" dirty="0"/>
              <a:t> starts with an assessment of how critical it is.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marL="514350" indent="-514350">
              <a:buNone/>
            </a:pPr>
            <a:r>
              <a:rPr lang="en-US" dirty="0"/>
              <a:t>4. The Garbage Can Model</a:t>
            </a:r>
          </a:p>
          <a:p>
            <a:pPr marL="514350" indent="-514350" algn="just"/>
            <a:r>
              <a:rPr lang="en-US" b="1" dirty="0"/>
              <a:t>The garbage can model</a:t>
            </a:r>
            <a:r>
              <a:rPr lang="en-US" dirty="0"/>
              <a:t> is an irrational </a:t>
            </a:r>
            <a:r>
              <a:rPr lang="en-US" b="1" dirty="0"/>
              <a:t>model</a:t>
            </a:r>
            <a:r>
              <a:rPr lang="en-US" dirty="0"/>
              <a:t> of decision-making, which assumes that problems, solutions and participants are disconnected and exist as separate organizational streams.</a:t>
            </a:r>
          </a:p>
          <a:p>
            <a:pPr marL="514350" indent="-514350" algn="just"/>
            <a:r>
              <a:rPr lang="en-US" dirty="0"/>
              <a:t> Choice opportunities are initiated by the organization, but none or few problems may be solved in the process and then only by chance.</a:t>
            </a:r>
          </a:p>
          <a:p>
            <a:endParaRPr lang="en-US" dirty="0"/>
          </a:p>
          <a:p>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marL="514350" indent="-514350">
              <a:buNone/>
            </a:pPr>
            <a:r>
              <a:rPr lang="en-US" dirty="0"/>
              <a:t>5. The Implicit </a:t>
            </a:r>
            <a:r>
              <a:rPr lang="en-US" dirty="0" err="1"/>
              <a:t>Favourite</a:t>
            </a:r>
            <a:r>
              <a:rPr lang="en-US" dirty="0"/>
              <a:t> Model </a:t>
            </a:r>
          </a:p>
          <a:p>
            <a:pPr marL="514350" indent="-514350" algn="just"/>
            <a:r>
              <a:rPr lang="en-US" dirty="0"/>
              <a:t>Non-programmed decisions are made in intuitive fashion. </a:t>
            </a:r>
          </a:p>
          <a:p>
            <a:pPr marL="514350" indent="-514350" algn="just"/>
            <a:r>
              <a:rPr lang="en-US" dirty="0"/>
              <a:t>By doing so, the individual becomes convinced that he or she is acting in a rational fashion and making a logical, reasoned decision on an important topic.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r>
              <a:rPr lang="en-US" dirty="0"/>
              <a:t>In the wider process of problem-solving, </a:t>
            </a:r>
            <a:r>
              <a:rPr lang="en-US" b="1" dirty="0"/>
              <a:t>decision</a:t>
            </a:r>
            <a:r>
              <a:rPr lang="en-US" dirty="0"/>
              <a:t>-</a:t>
            </a:r>
            <a:r>
              <a:rPr lang="en-US" b="1" dirty="0"/>
              <a:t>making</a:t>
            </a:r>
            <a:r>
              <a:rPr lang="en-US" dirty="0"/>
              <a:t> involves choosing between possible solutions to a problem. </a:t>
            </a:r>
          </a:p>
          <a:p>
            <a:pPr algn="just"/>
            <a:r>
              <a:rPr lang="en-US" b="1" dirty="0"/>
              <a:t>Decisions</a:t>
            </a:r>
            <a:r>
              <a:rPr lang="en-US" dirty="0"/>
              <a:t> can be made through either an intuitive or reasoned process, or a combination of the two.</a:t>
            </a:r>
          </a:p>
          <a:p>
            <a:pPr algn="just" fontAlgn="base"/>
            <a:r>
              <a:rPr lang="en-US" dirty="0"/>
              <a:t>Managers have to take decision all the times. </a:t>
            </a:r>
          </a:p>
          <a:p>
            <a:pPr algn="just" fontAlgn="base"/>
            <a:r>
              <a:rPr lang="en-US" dirty="0"/>
              <a:t>They spend a great time in making decisions.</a:t>
            </a:r>
          </a:p>
          <a:p>
            <a:pPr algn="just" fontAlgn="base"/>
            <a:r>
              <a:rPr lang="en-US" dirty="0"/>
              <a:t>Managers are evaluated and rewarded on the number and importance of their decisions.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marL="514350" indent="-514350">
              <a:buNone/>
            </a:pPr>
            <a:r>
              <a:rPr lang="en-US" dirty="0"/>
              <a:t>6. The Intuitive Model</a:t>
            </a:r>
          </a:p>
          <a:p>
            <a:pPr marL="514350" indent="-514350" algn="just"/>
            <a:r>
              <a:rPr lang="en-US" dirty="0"/>
              <a:t>Intuitive decision-making ability is also known as 'sixth sense' and involves being able to gather information that other individuals may miss.</a:t>
            </a:r>
          </a:p>
          <a:p>
            <a:pPr marL="514350" indent="-514350" algn="just"/>
            <a:r>
              <a:rPr lang="en-US" dirty="0"/>
              <a:t> It is the opposite of </a:t>
            </a:r>
            <a:r>
              <a:rPr lang="en-US" b="1" dirty="0"/>
              <a:t>rational decision making</a:t>
            </a:r>
            <a:r>
              <a:rPr lang="en-US" dirty="0"/>
              <a:t>, which is when individuals use analytics, facts, and a step-by-step process to come to a decision.</a:t>
            </a:r>
          </a:p>
          <a:p>
            <a:pPr marL="514350" indent="-514350" algn="just"/>
            <a:r>
              <a:rPr lang="en-US" dirty="0"/>
              <a:t>When talking about intuition we are describing something that is known, perceived, understood or believed by instinct, feelings or nature without actual evidence, rather than by use of conscious thought, reason, or rational </a:t>
            </a:r>
            <a:r>
              <a:rPr lang="en-US" b="1" dirty="0"/>
              <a:t>processes</a:t>
            </a:r>
            <a:r>
              <a:rPr lang="en-US" dirty="0"/>
              <a:t>.</a:t>
            </a:r>
          </a:p>
          <a:p>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pPr marL="514350" indent="-514350">
              <a:buNone/>
            </a:pPr>
            <a:r>
              <a:rPr lang="en-US" dirty="0"/>
              <a:t>	Break Even Analysis as a Decision-making Aid</a:t>
            </a:r>
          </a:p>
          <a:p>
            <a:pPr marL="514350" indent="-514350" algn="just"/>
            <a:r>
              <a:rPr lang="en-US" dirty="0"/>
              <a:t>Break-even analysis can help management decide among many financial alternatives.</a:t>
            </a:r>
          </a:p>
          <a:p>
            <a:pPr algn="just"/>
            <a:r>
              <a:rPr lang="en-US" dirty="0"/>
              <a:t> Several decisions are aided by break-even analysis, such as those relative to pricing and machinery or equipment purchasing. </a:t>
            </a:r>
          </a:p>
          <a:p>
            <a:pPr algn="just"/>
            <a:r>
              <a:rPr lang="en-US" dirty="0"/>
              <a:t>Break-even analysis can help management make a decision, but it should never be used alone. </a:t>
            </a:r>
          </a:p>
          <a:p>
            <a:pPr algn="just"/>
            <a:r>
              <a:rPr lang="en-US" dirty="0"/>
              <a:t>Break-even analysis does not necessarily consider cash flow or alternative uses for unused capacity, labor or cash.</a:t>
            </a:r>
          </a:p>
          <a:p>
            <a:pPr algn="just"/>
            <a:r>
              <a:rPr lang="en-US" dirty="0"/>
              <a:t> Break-even analysis is valuable as a preliminary decision-making tool.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lnSpcReduction="10000"/>
          </a:bodyPr>
          <a:lstStyle/>
          <a:p>
            <a:pPr>
              <a:buNone/>
            </a:pPr>
            <a:r>
              <a:rPr lang="en-US" dirty="0"/>
              <a:t>	Basic concepts </a:t>
            </a:r>
          </a:p>
          <a:p>
            <a:pPr algn="just"/>
            <a:r>
              <a:rPr lang="en-US" dirty="0"/>
              <a:t>The principle idea behind break-even analysis is that all costs are variable (which means they vary with output), fixed (which means they are relatively constant over time) or a combination of both.</a:t>
            </a:r>
          </a:p>
          <a:p>
            <a:pPr algn="just"/>
            <a:r>
              <a:rPr lang="en-US" dirty="0"/>
              <a:t> Theoretically, after fixed costs are covered, each rupee of sales will have to cover only variable costs. </a:t>
            </a:r>
          </a:p>
          <a:p>
            <a:pPr algn="just"/>
            <a:r>
              <a:rPr lang="en-US" dirty="0"/>
              <a:t>The break-even point at which a firm makes no profit or sustains no loss can be computed or it can be determined from a graphic presentation of the relationship between revenue, cost and volume of productive capacity.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7239000" cy="1143000"/>
          </a:xfrm>
        </p:spPr>
        <p:txBody>
          <a:bodyPr/>
          <a:lstStyle/>
          <a:p>
            <a:pPr algn="ctr"/>
            <a:r>
              <a:rPr lang="en-US" dirty="0"/>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a:r>
              <a:rPr lang="en-US" dirty="0"/>
              <a:t>Because of the stress and conflict involved, many managers are reluctant to make decisions. </a:t>
            </a:r>
          </a:p>
          <a:p>
            <a:pPr algn="just"/>
            <a:r>
              <a:rPr lang="en-US" dirty="0"/>
              <a:t>A decision is the act of choosing among two or more options. </a:t>
            </a:r>
          </a:p>
          <a:p>
            <a:pPr algn="just"/>
            <a:r>
              <a:rPr lang="en-US" dirty="0"/>
              <a:t>Decision making is the process of thought and deliberation that leads to decision. </a:t>
            </a:r>
            <a:br>
              <a:rPr lang="en-US" dirty="0"/>
            </a:br>
            <a:endParaRPr lang="en-US" dirty="0"/>
          </a:p>
          <a:p>
            <a:pPr>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fontAlgn="base">
              <a:buNone/>
            </a:pPr>
            <a:r>
              <a:rPr lang="en-US" b="1" dirty="0"/>
              <a:t>	It is important for managers to learn about good decision making for many reasons:</a:t>
            </a:r>
            <a:endParaRPr lang="en-US" dirty="0"/>
          </a:p>
          <a:p>
            <a:pPr algn="just" fontAlgn="base"/>
            <a:r>
              <a:rPr lang="en-US" dirty="0"/>
              <a:t>“Every activity of management is based on decision.” —P.F. Drucker</a:t>
            </a:r>
          </a:p>
          <a:p>
            <a:pPr algn="just" fontAlgn="base"/>
            <a:r>
              <a:rPr lang="en-US" dirty="0"/>
              <a:t>“Decision making is the selection based on some criteria from two or more possible alternatives.” —George R. Terry</a:t>
            </a:r>
          </a:p>
          <a:p>
            <a:pPr algn="just" fontAlgn="base"/>
            <a:r>
              <a:rPr lang="en-US" dirty="0"/>
              <a:t>“A Decision is the act of choice wherein an executive forms a conclusion about what must be done in a given situation. A decision represents behaviour chosen from a number of possible alternatives.” —D.E. Mc </a:t>
            </a:r>
            <a:r>
              <a:rPr lang="en-US" dirty="0" err="1"/>
              <a:t>Farland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fontAlgn="base"/>
            <a:r>
              <a:rPr lang="en-US" dirty="0"/>
              <a:t>“Decision making can be defined as the selection based on some criteria of one behaviour alternative from two or more possible alternatives. To decide means “to cut off” or in practical, content, “come to conclusion.” —R.S. Davar</a:t>
            </a:r>
          </a:p>
          <a:p>
            <a:pPr algn="just" fontAlgn="base"/>
            <a:r>
              <a:rPr lang="en-US" dirty="0"/>
              <a:t>“Decision making is the focal creative psychic event where knowledge, thoughts, feelings and imaginations are fixed into action.” —G.L.S. Shackle</a:t>
            </a:r>
          </a:p>
          <a:p>
            <a:pPr algn="just" fontAlgn="base"/>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buNone/>
            </a:pPr>
            <a:r>
              <a:rPr lang="en-US" dirty="0"/>
              <a:t>1. Chief Characteristics of Decision-making</a:t>
            </a:r>
          </a:p>
          <a:p>
            <a:pPr algn="just" fontAlgn="base">
              <a:buNone/>
            </a:pPr>
            <a:r>
              <a:rPr lang="en-US" dirty="0"/>
              <a:t>1. Decision making is based on rational thinking. The manager tries to force various possible effects of a decision on before deciding a particular one.</a:t>
            </a:r>
          </a:p>
          <a:p>
            <a:pPr algn="just" fontAlgn="base">
              <a:buNone/>
            </a:pPr>
            <a:r>
              <a:rPr lang="en-US" dirty="0"/>
              <a:t>2. It involves the evaluation of various alternatives available. The selection of best alternative will be made only when pros and cons of all of them are discussed and evaluated.</a:t>
            </a:r>
          </a:p>
          <a:p>
            <a:pPr algn="just" fontAlgn="base">
              <a:buNone/>
            </a:pPr>
            <a:r>
              <a:rPr lang="en-US" dirty="0"/>
              <a:t>3. It is a process of selecting the best from among alternatives available.</a:t>
            </a:r>
          </a:p>
          <a:p>
            <a:pPr>
              <a:buNone/>
            </a:pPr>
            <a:br>
              <a:rPr lang="en-US" dirty="0"/>
            </a:br>
            <a:endParaRPr lang="en-US" dirty="0"/>
          </a:p>
          <a:p>
            <a:pPr>
              <a:buNone/>
            </a:pPr>
            <a:endParaRPr lang="en-US" dirty="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12" ma:contentTypeDescription="Create a new document." ma:contentTypeScope="" ma:versionID="4625a9dcc05b0ff61958a8ed93c6d2db">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7a0c09c82836ab7e6d40ae69f29579cd"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C70CF4-B3E1-46D9-B507-C949448D13B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4B308C1-5E7E-4595-B0CE-78FAA4CBC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329ca8-d92b-4432-b978-0e2aaecaa50f"/>
    <ds:schemaRef ds:uri="c27432fd-309f-4b72-bf89-af276378d7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334FFC-AD25-4895-8DE6-D807B7B3E6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Opulent</Template>
  <TotalTime>398</TotalTime>
  <Words>989</Words>
  <Application>Microsoft Office PowerPoint</Application>
  <PresentationFormat>On-screen Show (4:3)</PresentationFormat>
  <Paragraphs>201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Opulent</vt:lpstr>
      <vt:lpstr>MANAGEMENT CONCEPTS DBA 5101</vt:lpstr>
      <vt:lpstr>MANAGEMENT CONCEPTS DBA 5101</vt:lpstr>
      <vt:lpstr>   UNIT  -I I Lesson - 5 Decision-Making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decisions</vt:lpstr>
      <vt:lpstr>PowerPoint Presentation</vt:lpstr>
      <vt:lpstr>PowerPoint Presentation</vt:lpstr>
      <vt:lpstr>PowerPoint Presentation</vt:lpstr>
      <vt:lpstr>PowerPoint Presentation</vt:lpstr>
      <vt:lpstr>PowerPoint Presentation</vt:lpstr>
      <vt:lpstr>PowerPoint Presentation</vt:lpstr>
      <vt:lpstr>The decision-making process</vt:lpstr>
      <vt:lpstr>PowerPoint Presentation</vt:lpstr>
      <vt:lpstr>Steps of Decision Making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Decision-making tools</vt:lpstr>
      <vt:lpstr>PowerPoint Presentation</vt:lpstr>
      <vt:lpstr>PowerPoint Presentation</vt:lpstr>
      <vt:lpstr>PowerPoint Presentation</vt:lpstr>
      <vt:lpstr>Quantitative approaches of decision-making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CONCEPTS DBA 5101</dc:title>
  <dc:creator>Amma</dc:creator>
  <cp:lastModifiedBy>Shalini</cp:lastModifiedBy>
  <cp:revision>66</cp:revision>
  <dcterms:created xsi:type="dcterms:W3CDTF">2006-08-16T00:00:00Z</dcterms:created>
  <dcterms:modified xsi:type="dcterms:W3CDTF">2021-10-28T11:47:01Z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