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8/31/2020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8/31/2020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8/31/2020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8/31/2020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8/31/2020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8/31/2020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8/31/2020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8/31/2020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8/31/2020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8/31/2020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8/31/2020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8/31/2020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Span_of_contro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MANAGEMENT CONCEPTS</a:t>
            </a:r>
            <a:endParaRPr lang="en-US" dirty="0"/>
          </a:p>
        </p:txBody>
      </p:sp>
      <p:sp>
        <p:nvSpPr>
          <p:cNvPr id="3" name="Subtitle 2"/>
          <p:cNvSpPr>
            <a:spLocks noGrp="1"/>
          </p:cNvSpPr>
          <p:nvPr>
            <p:ph type="subTitle" idx="1"/>
          </p:nvPr>
        </p:nvSpPr>
        <p:spPr/>
        <p:txBody>
          <a:bodyPr>
            <a:normAutofit fontScale="92500" lnSpcReduction="20000"/>
          </a:bodyPr>
          <a:lstStyle/>
          <a:p>
            <a:r>
              <a:rPr lang="en-US" sz="3000" dirty="0" smtClean="0">
                <a:latin typeface="Times New Roman" pitchFamily="18" charset="0"/>
                <a:cs typeface="Times New Roman" pitchFamily="18" charset="0"/>
              </a:rPr>
              <a:t>UNIT  -III</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Lesson - 6</a:t>
            </a:r>
            <a:br>
              <a:rPr lang="en-US" sz="3000" dirty="0" smtClean="0">
                <a:latin typeface="Times New Roman" pitchFamily="18" charset="0"/>
                <a:cs typeface="Times New Roman" pitchFamily="18" charset="0"/>
              </a:rPr>
            </a:br>
            <a:r>
              <a:rPr lang="en-US" sz="3000" i="1" dirty="0" smtClean="0">
                <a:latin typeface="Times New Roman" pitchFamily="18" charset="0"/>
                <a:cs typeface="Times New Roman" pitchFamily="18" charset="0"/>
              </a:rPr>
              <a:t>Organising</a:t>
            </a:r>
            <a:endParaRPr lang="en-US" sz="3000"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normAutofit lnSpcReduction="10000"/>
          </a:bodyPr>
          <a:lstStyle/>
          <a:p>
            <a:pPr>
              <a:buNone/>
            </a:pPr>
            <a:r>
              <a:rPr lang="en-US" dirty="0" smtClean="0"/>
              <a:t>1. Principles of Formal Organisation</a:t>
            </a:r>
          </a:p>
          <a:p>
            <a:pPr marL="514350" indent="-514350">
              <a:buFont typeface="+mj-lt"/>
              <a:buAutoNum type="arabicPeriod"/>
            </a:pPr>
            <a:r>
              <a:rPr lang="en-US" dirty="0" smtClean="0"/>
              <a:t>Accomplishment of objectives.</a:t>
            </a:r>
          </a:p>
          <a:p>
            <a:pPr marL="514350" indent="-514350">
              <a:buFont typeface="+mj-lt"/>
              <a:buAutoNum type="arabicPeriod"/>
            </a:pPr>
            <a:r>
              <a:rPr lang="en-US" dirty="0" smtClean="0"/>
              <a:t>Efficiency of operation.</a:t>
            </a:r>
          </a:p>
          <a:p>
            <a:pPr marL="514350" indent="-514350">
              <a:buFont typeface="+mj-lt"/>
              <a:buAutoNum type="arabicPeriod"/>
            </a:pPr>
            <a:r>
              <a:rPr lang="en-US" dirty="0" smtClean="0"/>
              <a:t>Functional similarity.</a:t>
            </a:r>
          </a:p>
          <a:p>
            <a:pPr marL="514350" indent="-514350">
              <a:buFont typeface="+mj-lt"/>
              <a:buAutoNum type="arabicPeriod"/>
            </a:pPr>
            <a:r>
              <a:rPr lang="en-US" dirty="0" smtClean="0"/>
              <a:t>Balance between authority and responsibility.</a:t>
            </a:r>
          </a:p>
          <a:p>
            <a:pPr marL="514350" indent="-514350">
              <a:buFont typeface="+mj-lt"/>
              <a:buAutoNum type="arabicPeriod"/>
            </a:pPr>
            <a:r>
              <a:rPr lang="en-US" dirty="0" smtClean="0"/>
              <a:t>Single accountability.</a:t>
            </a:r>
          </a:p>
          <a:p>
            <a:pPr marL="514350" indent="-514350">
              <a:buFont typeface="+mj-lt"/>
              <a:buAutoNum type="arabicPeriod"/>
            </a:pPr>
            <a:r>
              <a:rPr lang="en-US" dirty="0" smtClean="0"/>
              <a:t>Unity of command.</a:t>
            </a:r>
          </a:p>
          <a:p>
            <a:pPr marL="514350" indent="-514350">
              <a:buFont typeface="+mj-lt"/>
              <a:buAutoNum type="arabicPeriod"/>
            </a:pPr>
            <a:r>
              <a:rPr lang="en-US" dirty="0" smtClean="0"/>
              <a:t>Functional growth.</a:t>
            </a:r>
          </a:p>
          <a:p>
            <a:pPr marL="514350" indent="-514350">
              <a:buFont typeface="+mj-lt"/>
              <a:buAutoNum type="arabicPeriod"/>
            </a:pPr>
            <a:r>
              <a:rPr lang="en-US" dirty="0" smtClean="0"/>
              <a:t>Span of control.</a:t>
            </a:r>
          </a:p>
          <a:p>
            <a:pPr marL="514350" indent="-514350">
              <a:buFont typeface="+mj-lt"/>
              <a:buAutoNum type="arabicPeriod"/>
            </a:pPr>
            <a:r>
              <a:rPr lang="en-US" dirty="0" smtClean="0"/>
              <a:t>Functional balance.</a:t>
            </a:r>
          </a:p>
          <a:p>
            <a:pPr marL="514350" indent="-514350">
              <a:buFont typeface="+mj-lt"/>
              <a:buAutoNum type="arabicPeriod"/>
            </a:pPr>
            <a:r>
              <a:rPr lang="en-US" dirty="0" smtClean="0"/>
              <a:t>Flexibility.</a:t>
            </a:r>
          </a:p>
          <a:p>
            <a:pPr marL="514350" indent="-514350">
              <a:buFont typeface="+mj-lt"/>
              <a:buAutoNum type="arabicPeriod"/>
            </a:pPr>
            <a:r>
              <a:rPr lang="en-US" dirty="0" smtClean="0"/>
              <a:t>Stability.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buNone/>
            </a:pPr>
            <a:r>
              <a:rPr lang="en-US" dirty="0" smtClean="0"/>
              <a:t>2. Organisational Charts and Manuals</a:t>
            </a:r>
          </a:p>
          <a:p>
            <a:pPr algn="just"/>
            <a:r>
              <a:rPr lang="en-US" dirty="0" smtClean="0"/>
              <a:t>Organisation Chart is the vital tool for providing information about organisational relationships. </a:t>
            </a:r>
          </a:p>
          <a:p>
            <a:pPr algn="just"/>
            <a:r>
              <a:rPr lang="en-US" dirty="0" smtClean="0"/>
              <a:t>Organisation chart is a diagrammatical form, which shows the major functions and their respective relationships, the channels of formal authority and the relative authority of each manager who is incharge of each respective function.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dirty="0" smtClean="0"/>
              <a:t>George R. Terry defines an organisation chart as a </a:t>
            </a:r>
            <a:r>
              <a:rPr lang="en-US" b="1" dirty="0" smtClean="0"/>
              <a:t>“diagrammatical form, which shows important aspects of an organisation including the major functions and their respective relationship, the channels of supervision and the relative authority of each employee who is in charge of each respective functions.”</a:t>
            </a:r>
            <a:endParaRPr lang="en-US" dirty="0" smtClean="0"/>
          </a:p>
          <a:p>
            <a:pPr>
              <a:buNone/>
            </a:pP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391400" cy="5846136"/>
          </a:xfrm>
        </p:spPr>
        <p:txBody>
          <a:bodyPr/>
          <a:lstStyle/>
          <a:p>
            <a:pPr>
              <a:buNone/>
            </a:pPr>
            <a:r>
              <a:rPr lang="en-US" b="1" dirty="0" smtClean="0"/>
              <a:t>	Types of Charts:</a:t>
            </a:r>
          </a:p>
          <a:p>
            <a:pPr>
              <a:buNone/>
            </a:pPr>
            <a:r>
              <a:rPr lang="en-US" dirty="0" smtClean="0"/>
              <a:t>1. Vertical chart or Top-down chart.</a:t>
            </a:r>
          </a:p>
          <a:p>
            <a:pPr algn="just"/>
            <a:r>
              <a:rPr lang="en-US" dirty="0" smtClean="0"/>
              <a:t>It represents the level of organisation in the form of a pyramid lines of command proceed from top to bottom.</a:t>
            </a:r>
          </a:p>
          <a:p>
            <a:pPr algn="just"/>
            <a:r>
              <a:rPr lang="en-US" dirty="0" smtClean="0"/>
              <a:t> In this chart highest position is shown at the top level and the lowest position is shown at the bottom level.</a:t>
            </a:r>
            <a:br>
              <a:rPr lang="en-US" dirty="0" smtClean="0"/>
            </a:br>
            <a:r>
              <a:rPr lang="en-US" dirty="0" smtClean="0"/>
              <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endParaRPr lang="en-US" dirty="0" smtClean="0"/>
          </a:p>
          <a:p>
            <a:endParaRPr lang="en-US" dirty="0"/>
          </a:p>
        </p:txBody>
      </p:sp>
      <p:pic>
        <p:nvPicPr>
          <p:cNvPr id="1026" name="Picture 2" descr="C:\Users\Public\Pictures\Sample Pictures\vertical chart.jpg"/>
          <p:cNvPicPr>
            <a:picLocks noChangeAspect="1" noChangeArrowheads="1"/>
          </p:cNvPicPr>
          <p:nvPr/>
        </p:nvPicPr>
        <p:blipFill>
          <a:blip r:embed="rId2"/>
          <a:srcRect/>
          <a:stretch>
            <a:fillRect/>
          </a:stretch>
        </p:blipFill>
        <p:spPr bwMode="auto">
          <a:xfrm>
            <a:off x="1981200" y="609600"/>
            <a:ext cx="4572000" cy="5334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buNone/>
            </a:pPr>
            <a:r>
              <a:rPr lang="en-US" dirty="0" smtClean="0"/>
              <a:t>2. Horizontal Chart or left to right chart.</a:t>
            </a:r>
          </a:p>
          <a:p>
            <a:pPr algn="just"/>
            <a:r>
              <a:rPr lang="en-US" dirty="0" smtClean="0"/>
              <a:t>It presents the level of organisation from left to right. </a:t>
            </a:r>
          </a:p>
          <a:p>
            <a:pPr algn="just"/>
            <a:r>
              <a:rPr lang="en-US" dirty="0" smtClean="0"/>
              <a:t>The lines of command proceed horizontally.</a:t>
            </a:r>
          </a:p>
          <a:p>
            <a:pPr algn="just"/>
            <a:r>
              <a:rPr lang="en-US" dirty="0" smtClean="0"/>
              <a:t> </a:t>
            </a:r>
            <a:endParaRPr lang="en-US" dirty="0"/>
          </a:p>
        </p:txBody>
      </p:sp>
      <p:pic>
        <p:nvPicPr>
          <p:cNvPr id="2050" name="Picture 2" descr="C:\Users\Public\Pictures\Sample Pictures\horizontal.jpg"/>
          <p:cNvPicPr>
            <a:picLocks noChangeAspect="1" noChangeArrowheads="1"/>
          </p:cNvPicPr>
          <p:nvPr/>
        </p:nvPicPr>
        <p:blipFill>
          <a:blip r:embed="rId2"/>
          <a:srcRect/>
          <a:stretch>
            <a:fillRect/>
          </a:stretch>
        </p:blipFill>
        <p:spPr bwMode="auto">
          <a:xfrm>
            <a:off x="762000" y="2590800"/>
            <a:ext cx="6705600" cy="261937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dirty="0" smtClean="0"/>
              <a:t>3. A Concentric or Circular Chart.</a:t>
            </a:r>
          </a:p>
          <a:p>
            <a:pPr algn="just"/>
            <a:r>
              <a:rPr lang="en-US" dirty="0" smtClean="0"/>
              <a:t>The various positions or functions of an organisation can be shown in circular form. </a:t>
            </a:r>
          </a:p>
          <a:p>
            <a:pPr algn="just"/>
            <a:r>
              <a:rPr lang="en-US" dirty="0" smtClean="0"/>
              <a:t>A concentric or circular chart shows top positions in the centre of concentric circles. </a:t>
            </a:r>
          </a:p>
          <a:p>
            <a:pPr algn="just"/>
            <a:r>
              <a:rPr lang="en-US" dirty="0" smtClean="0"/>
              <a:t>Positions of relative equal importance are located at the same distance from the centre, that is, on the same concentric circle.</a:t>
            </a:r>
          </a:p>
          <a:p>
            <a:r>
              <a:rPr lang="en-US" dirty="0" smtClean="0"/>
              <a:t>Lines joining the different blocks of functions or positions indicate the channels of formal authority.</a:t>
            </a:r>
          </a:p>
          <a:p>
            <a:r>
              <a:rPr lang="en-US" dirty="0" smtClean="0"/>
              <a:t> Its main weakness is that it is often confusing.</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ublic\Pictures\Sample Pictures\circular chart.jpg"/>
          <p:cNvPicPr>
            <a:picLocks noGrp="1" noChangeAspect="1" noChangeArrowheads="1"/>
          </p:cNvPicPr>
          <p:nvPr>
            <p:ph idx="1"/>
          </p:nvPr>
        </p:nvPicPr>
        <p:blipFill>
          <a:blip r:embed="rId2"/>
          <a:srcRect/>
          <a:stretch>
            <a:fillRect/>
          </a:stretch>
        </p:blipFill>
        <p:spPr bwMode="auto">
          <a:xfrm>
            <a:off x="1371600" y="914400"/>
            <a:ext cx="5638800" cy="54102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dirty="0" smtClean="0"/>
              <a:t>4. Master Chart</a:t>
            </a:r>
          </a:p>
          <a:p>
            <a:pPr algn="just"/>
            <a:r>
              <a:rPr lang="en-US" dirty="0" smtClean="0"/>
              <a:t>The master chart shows the entire formal organisation structure. </a:t>
            </a:r>
          </a:p>
          <a:p>
            <a:pPr algn="just">
              <a:buNone/>
            </a:pPr>
            <a:r>
              <a:rPr lang="en-US" dirty="0" smtClean="0"/>
              <a:t>5. Departmental Chart</a:t>
            </a:r>
          </a:p>
          <a:p>
            <a:pPr algn="just"/>
            <a:r>
              <a:rPr lang="en-US" dirty="0" smtClean="0"/>
              <a:t>A departmental chart is a supplement to the master chart.</a:t>
            </a:r>
          </a:p>
          <a:p>
            <a:pPr algn="just"/>
            <a:r>
              <a:rPr lang="en-US" dirty="0" smtClean="0"/>
              <a:t>The supplementary charts show details of relationships, authority, and the duties within the prescribed area of a department or major component of the organisation.</a:t>
            </a:r>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buNone/>
            </a:pPr>
            <a:r>
              <a:rPr lang="en-US" b="1" dirty="0" smtClean="0"/>
              <a:t>	Organisational Manual</a:t>
            </a:r>
          </a:p>
          <a:p>
            <a:pPr algn="just"/>
            <a:r>
              <a:rPr lang="en-US" dirty="0" smtClean="0"/>
              <a:t>Organisation chart cannot include all the detail, which is often desirable and necessary for understanding an organisation. </a:t>
            </a:r>
          </a:p>
          <a:p>
            <a:pPr algn="just"/>
            <a:r>
              <a:rPr lang="en-US" dirty="0" smtClean="0"/>
              <a:t>But an organisation manual supplements and provides additional details to the information shown by the organisation chart.</a:t>
            </a:r>
          </a:p>
          <a:p>
            <a:pPr algn="just"/>
            <a:r>
              <a:rPr lang="en-US" dirty="0" smtClean="0"/>
              <a:t>Organisation manual is a small book containing information about the organisational objective, authority and responsibility of various positions and methods and procedures followed.</a:t>
            </a:r>
          </a:p>
          <a:p>
            <a:pPr algn="just"/>
            <a:r>
              <a:rPr lang="en-US" dirty="0" smtClean="0"/>
              <a:t> The manual can be prepared either for the organisation as a whole or parts thereof.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Organisation definition and nature</a:t>
            </a:r>
            <a:endParaRPr lang="en-US" dirty="0"/>
          </a:p>
        </p:txBody>
      </p:sp>
      <p:sp>
        <p:nvSpPr>
          <p:cNvPr id="3" name="Content Placeholder 2"/>
          <p:cNvSpPr>
            <a:spLocks noGrp="1"/>
          </p:cNvSpPr>
          <p:nvPr>
            <p:ph idx="1"/>
          </p:nvPr>
        </p:nvSpPr>
        <p:spPr/>
        <p:txBody>
          <a:bodyPr>
            <a:normAutofit/>
          </a:bodyPr>
          <a:lstStyle/>
          <a:p>
            <a:pPr algn="just" fontAlgn="base"/>
            <a:r>
              <a:rPr lang="en-US" dirty="0" smtClean="0"/>
              <a:t>An entrepreneur organizes various factors of production like land, labour, capital, machinery, etc. for channelizing them into productive activities. </a:t>
            </a:r>
          </a:p>
          <a:p>
            <a:pPr algn="just" fontAlgn="base"/>
            <a:r>
              <a:rPr lang="en-US" dirty="0" smtClean="0"/>
              <a:t>The product finally reaches consumers through various agencies. </a:t>
            </a:r>
          </a:p>
          <a:p>
            <a:pPr algn="just" fontAlgn="base"/>
            <a:r>
              <a:rPr lang="en-US" dirty="0" smtClean="0"/>
              <a:t>Business activities are divided into various functions, these functions are assigned to different individuals.</a:t>
            </a:r>
          </a:p>
          <a:p>
            <a:pPr algn="just" fontAlgn="base"/>
            <a:r>
              <a:rPr lang="en-US" dirty="0" smtClean="0"/>
              <a:t>Various individual efforts must lead to the achievement of common business goals.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dirty="0" smtClean="0"/>
              <a:t>The organisation manual consists the information such as organisational objectives and policies, job descriptions of major positions, organisational procedures, methods and rules.</a:t>
            </a:r>
          </a:p>
          <a:p>
            <a:pPr algn="just"/>
            <a:r>
              <a:rPr lang="en-US" b="1" dirty="0" smtClean="0"/>
              <a:t>Thus manual is classified into the following four types of manual:</a:t>
            </a:r>
            <a:endParaRPr lang="en-US" dirty="0" smtClean="0"/>
          </a:p>
          <a:p>
            <a:pPr>
              <a:buNone/>
            </a:pPr>
            <a:r>
              <a:rPr lang="en-US" dirty="0" smtClean="0"/>
              <a:t>	1. Policy Manual</a:t>
            </a:r>
          </a:p>
          <a:p>
            <a:pPr>
              <a:buNone/>
            </a:pPr>
            <a:r>
              <a:rPr lang="en-US" dirty="0" smtClean="0"/>
              <a:t>	2. Operation Manual.</a:t>
            </a:r>
          </a:p>
          <a:p>
            <a:pPr>
              <a:buNone/>
            </a:pPr>
            <a:r>
              <a:rPr lang="en-US" dirty="0" smtClean="0"/>
              <a:t>	3. Organisation Manual.</a:t>
            </a:r>
          </a:p>
          <a:p>
            <a:pPr>
              <a:buNone/>
            </a:pPr>
            <a:r>
              <a:rPr lang="en-US" dirty="0" smtClean="0"/>
              <a:t>	4. Rules and regulations manual.</a:t>
            </a:r>
          </a:p>
          <a:p>
            <a:pPr>
              <a:buNone/>
            </a:pPr>
            <a:r>
              <a:rPr lang="en-US" dirty="0" smtClean="0"/>
              <a:t/>
            </a:r>
            <a:br>
              <a:rPr lang="en-US" dirty="0" smtClean="0"/>
            </a:b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 of control</a:t>
            </a:r>
            <a:endParaRPr lang="en-US" dirty="0"/>
          </a:p>
        </p:txBody>
      </p:sp>
      <p:sp>
        <p:nvSpPr>
          <p:cNvPr id="3" name="Content Placeholder 2"/>
          <p:cNvSpPr>
            <a:spLocks noGrp="1"/>
          </p:cNvSpPr>
          <p:nvPr>
            <p:ph idx="1"/>
          </p:nvPr>
        </p:nvSpPr>
        <p:spPr/>
        <p:txBody>
          <a:bodyPr>
            <a:normAutofit/>
          </a:bodyPr>
          <a:lstStyle/>
          <a:p>
            <a:pPr algn="just" fontAlgn="base"/>
            <a:r>
              <a:rPr lang="en-US" dirty="0" smtClean="0"/>
              <a:t>Span </a:t>
            </a:r>
            <a:r>
              <a:rPr lang="en-US" dirty="0" smtClean="0"/>
              <a:t>of management, also known as ‘span of control’, refers to the number of people a manager directly manages</a:t>
            </a:r>
            <a:r>
              <a:rPr lang="en-US" dirty="0" smtClean="0"/>
              <a:t>.</a:t>
            </a:r>
          </a:p>
          <a:p>
            <a:pPr algn="just" fontAlgn="base"/>
            <a:r>
              <a:rPr lang="en-US" dirty="0" smtClean="0"/>
              <a:t> In a wider span of control, a manager has many subordinates who report to him.</a:t>
            </a:r>
          </a:p>
          <a:p>
            <a:pPr algn="just" fontAlgn="base"/>
            <a:r>
              <a:rPr lang="en-US" dirty="0" smtClean="0"/>
              <a:t> In a narrow span of control, a manger has fewer subordinates under him.</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lgn="just" fontAlgn="base"/>
            <a:r>
              <a:rPr lang="en-US" dirty="0" smtClean="0"/>
              <a:t>In a classical type of organizational structure, which is the most common form, the effectiveness and efficiency of operations is determined by the number of people under direct supervision of a manager. </a:t>
            </a:r>
            <a:endParaRPr lang="en-US" dirty="0" smtClean="0"/>
          </a:p>
          <a:p>
            <a:pPr algn="just" fontAlgn="base"/>
            <a:r>
              <a:rPr lang="en-US" dirty="0" smtClean="0"/>
              <a:t>For </a:t>
            </a:r>
            <a:r>
              <a:rPr lang="en-US" dirty="0" smtClean="0"/>
              <a:t>most effective operations, it is necessary to have the optimum number of subordinates to supervise.</a:t>
            </a:r>
          </a:p>
          <a:p>
            <a:pPr>
              <a:buNone/>
            </a:pPr>
            <a:r>
              <a:rPr lang="en-US" dirty="0" smtClean="0"/>
              <a:t/>
            </a:r>
            <a:br>
              <a:rPr lang="en-US" dirty="0" smtClean="0"/>
            </a:br>
            <a:r>
              <a:rPr lang="en-US" dirty="0" smtClean="0">
                <a:hlinkClick r:id="rId2"/>
              </a:rPr>
              <a:t/>
            </a:r>
            <a:br>
              <a:rPr lang="en-US" dirty="0" smtClean="0">
                <a:hlinkClick r:id="rId2"/>
              </a:rPr>
            </a:br>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a:buNone/>
            </a:pPr>
            <a:r>
              <a:rPr lang="en-US" dirty="0" smtClean="0"/>
              <a:t>1. Factors Determining Span of Control or Span of Management</a:t>
            </a:r>
          </a:p>
          <a:p>
            <a:pPr marL="514350" indent="-514350" algn="just">
              <a:buFont typeface="+mj-lt"/>
              <a:buAutoNum type="arabicPeriod"/>
            </a:pPr>
            <a:r>
              <a:rPr lang="en-US" dirty="0" smtClean="0"/>
              <a:t>The capacity and ability of the executive.</a:t>
            </a:r>
          </a:p>
          <a:p>
            <a:pPr marL="514350" indent="-514350" algn="just">
              <a:buFont typeface="+mj-lt"/>
              <a:buAutoNum type="arabicPeriod"/>
            </a:pPr>
            <a:r>
              <a:rPr lang="en-US" dirty="0" smtClean="0"/>
              <a:t>The capacity and skill of the subordinates.</a:t>
            </a:r>
          </a:p>
          <a:p>
            <a:pPr marL="514350" indent="-514350" algn="just">
              <a:buFont typeface="+mj-lt"/>
              <a:buAutoNum type="arabicPeriod"/>
            </a:pPr>
            <a:r>
              <a:rPr lang="en-US" dirty="0" smtClean="0"/>
              <a:t>Nature and importance of the work supervised.</a:t>
            </a:r>
          </a:p>
          <a:p>
            <a:pPr marL="514350" indent="-514350" algn="just">
              <a:buFont typeface="+mj-lt"/>
              <a:buAutoNum type="arabicPeriod"/>
            </a:pPr>
            <a:r>
              <a:rPr lang="en-US" dirty="0" smtClean="0"/>
              <a:t>Clarity of plans and responsibility.</a:t>
            </a:r>
          </a:p>
          <a:p>
            <a:pPr marL="514350" indent="-514350" algn="just">
              <a:buFont typeface="+mj-lt"/>
              <a:buAutoNum type="arabicPeriod"/>
            </a:pPr>
            <a:r>
              <a:rPr lang="en-US" dirty="0" smtClean="0"/>
              <a:t>Degree of </a:t>
            </a:r>
            <a:r>
              <a:rPr lang="en-US" dirty="0" err="1" smtClean="0"/>
              <a:t>decentralisation</a:t>
            </a:r>
            <a:r>
              <a:rPr lang="en-US" dirty="0" smtClean="0"/>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buNone/>
            </a:pPr>
            <a:r>
              <a:rPr lang="en-US" dirty="0" smtClean="0"/>
              <a:t>2. Advantages of Selecting an Appropriate Span of Control</a:t>
            </a:r>
          </a:p>
          <a:p>
            <a:pPr marL="514350" indent="-514350">
              <a:buFont typeface="+mj-lt"/>
              <a:buAutoNum type="arabicPeriod"/>
            </a:pPr>
            <a:r>
              <a:rPr lang="en-US" dirty="0" smtClean="0"/>
              <a:t>Improved supervision and control.</a:t>
            </a:r>
          </a:p>
          <a:p>
            <a:pPr marL="514350" indent="-514350">
              <a:buFont typeface="+mj-lt"/>
              <a:buAutoNum type="arabicPeriod"/>
            </a:pPr>
            <a:r>
              <a:rPr lang="en-US" dirty="0" smtClean="0"/>
              <a:t>Superiors can concentrate on important work.</a:t>
            </a:r>
          </a:p>
          <a:p>
            <a:pPr marL="514350" indent="-514350">
              <a:buFont typeface="+mj-lt"/>
              <a:buAutoNum type="arabicPeriod"/>
            </a:pPr>
            <a:r>
              <a:rPr lang="en-US" dirty="0" smtClean="0"/>
              <a:t>Higher efficiency.</a:t>
            </a:r>
          </a:p>
          <a:p>
            <a:pPr marL="514350" indent="-514350">
              <a:buFont typeface="+mj-lt"/>
              <a:buAutoNum type="arabicPeriod"/>
            </a:pPr>
            <a:r>
              <a:rPr lang="en-US" dirty="0" smtClean="0"/>
              <a:t>Enhancement in goodwill.</a:t>
            </a:r>
          </a:p>
          <a:p>
            <a:pPr marL="514350" indent="-514350">
              <a:buFont typeface="+mj-lt"/>
              <a:buAutoNum type="arabicPeriod"/>
            </a:pPr>
            <a:r>
              <a:rPr lang="en-US" dirty="0" smtClean="0"/>
              <a:t>Good professional relations.</a:t>
            </a:r>
          </a:p>
          <a:p>
            <a:pPr marL="514350" indent="-514350">
              <a:buFont typeface="+mj-lt"/>
              <a:buAutoNum type="arabicPeriod"/>
            </a:pPr>
            <a:r>
              <a:rPr lang="en-US" dirty="0" smtClean="0"/>
              <a:t>Team spirit and morale.</a:t>
            </a:r>
          </a:p>
          <a:p>
            <a:pPr marL="514350" indent="-514350">
              <a:buFont typeface="+mj-lt"/>
              <a:buAutoNum type="arabicPeriod"/>
            </a:pPr>
            <a:r>
              <a:rPr lang="en-US" dirty="0" smtClean="0"/>
              <a:t>Effective communication and coordination.</a:t>
            </a:r>
          </a:p>
          <a:p>
            <a:pPr marL="514350" indent="-514350">
              <a:buFont typeface="+mj-lt"/>
              <a:buAutoNum type="arabicPeriod"/>
            </a:pPr>
            <a:r>
              <a:rPr lang="en-US" dirty="0" smtClean="0"/>
              <a:t>Facilities quick action.</a:t>
            </a:r>
          </a:p>
          <a:p>
            <a:pPr marL="514350" indent="-514350">
              <a:buFont typeface="+mj-lt"/>
              <a:buAutoNum type="arabicPeriod"/>
            </a:pPr>
            <a:r>
              <a:rPr lang="en-US" dirty="0" smtClean="0"/>
              <a:t>Fewer labour absenteeism and turnover.</a:t>
            </a:r>
          </a:p>
          <a:p>
            <a:pPr marL="514350" indent="-514350">
              <a:buFont typeface="+mj-lt"/>
              <a:buAutoNum type="arabicPeriod"/>
            </a:pPr>
            <a:r>
              <a:rPr lang="en-US" dirty="0" smtClean="0"/>
              <a:t>Advances discipline and mutual trust.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departmentation</a:t>
            </a:r>
            <a:endParaRPr lang="en-US" dirty="0"/>
          </a:p>
        </p:txBody>
      </p:sp>
      <p:sp>
        <p:nvSpPr>
          <p:cNvPr id="3" name="Content Placeholder 2"/>
          <p:cNvSpPr>
            <a:spLocks noGrp="1"/>
          </p:cNvSpPr>
          <p:nvPr>
            <p:ph idx="1"/>
          </p:nvPr>
        </p:nvSpPr>
        <p:spPr/>
        <p:txBody>
          <a:bodyPr>
            <a:normAutofit/>
          </a:bodyPr>
          <a:lstStyle/>
          <a:p>
            <a:pPr algn="just"/>
            <a:r>
              <a:rPr lang="en-US" dirty="0" smtClean="0"/>
              <a:t>Departmentation is the foundation of organisation structure, that is, organisation structure depends upon departmentation. </a:t>
            </a:r>
            <a:endParaRPr lang="en-US" dirty="0" smtClean="0"/>
          </a:p>
          <a:p>
            <a:pPr algn="just"/>
            <a:r>
              <a:rPr lang="en-US" dirty="0" smtClean="0"/>
              <a:t>Departmentation </a:t>
            </a:r>
            <a:r>
              <a:rPr lang="en-US" dirty="0" smtClean="0"/>
              <a:t>means division of work into smaller units and their re-grouping into bigger units (departments) on the basis of similarity of features</a:t>
            </a:r>
            <a:r>
              <a:rPr lang="en-US" dirty="0" smtClean="0"/>
              <a:t>.</a:t>
            </a:r>
          </a:p>
          <a:p>
            <a:r>
              <a:rPr lang="en-US" b="1" dirty="0" smtClean="0"/>
              <a:t>Louis A. Allen:</a:t>
            </a:r>
            <a:endParaRPr lang="en-US" dirty="0" smtClean="0"/>
          </a:p>
          <a:p>
            <a:pPr algn="just"/>
            <a:r>
              <a:rPr lang="en-US" dirty="0" smtClean="0"/>
              <a:t>“Divisionalisation is a means of dividing the large and monolithic functional organisation into smaller, flexible administrative units”.</a:t>
            </a:r>
          </a:p>
          <a:p>
            <a:pPr algn="just"/>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lgn="just"/>
            <a:r>
              <a:rPr lang="en-US" dirty="0" smtClean="0"/>
              <a:t>As the organisation grows in size, the work is divided into units and sub-units. </a:t>
            </a:r>
            <a:endParaRPr lang="en-US" dirty="0" smtClean="0"/>
          </a:p>
          <a:p>
            <a:pPr algn="just"/>
            <a:r>
              <a:rPr lang="en-US" dirty="0" smtClean="0"/>
              <a:t>Departments </a:t>
            </a:r>
            <a:r>
              <a:rPr lang="en-US" dirty="0" smtClean="0"/>
              <a:t>are created and activities of similar nature are grouped in one unit</a:t>
            </a:r>
            <a:r>
              <a:rPr lang="en-US" dirty="0" smtClean="0"/>
              <a:t>.</a:t>
            </a:r>
          </a:p>
          <a:p>
            <a:pPr algn="just"/>
            <a:r>
              <a:rPr lang="en-US" dirty="0" smtClean="0"/>
              <a:t> </a:t>
            </a:r>
            <a:r>
              <a:rPr lang="en-US" dirty="0" smtClean="0"/>
              <a:t>Each department is headed by a person known as departmental manager.</a:t>
            </a:r>
          </a:p>
          <a:p>
            <a:pPr algn="just"/>
            <a:r>
              <a:rPr lang="en-US" dirty="0" smtClean="0"/>
              <a:t>Departmentation, thus, helps in expanding an organisation and also promotes efficiency by dividing the work on the basis of specialisation of activities and appointing people in various departments on the basis of their specialised knowledge.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a:buNone/>
            </a:pPr>
            <a:r>
              <a:rPr lang="en-US" dirty="0" smtClean="0"/>
              <a:t>	In terms of the level of management at which departmentation may be divided into the following three stages:</a:t>
            </a:r>
          </a:p>
          <a:p>
            <a:pPr marL="514350" indent="-514350" algn="just">
              <a:buFont typeface="+mj-lt"/>
              <a:buAutoNum type="arabicPeriod"/>
            </a:pPr>
            <a:r>
              <a:rPr lang="en-US" dirty="0" smtClean="0"/>
              <a:t>Primary departmentation: Initial break-up of functions into basic activities.</a:t>
            </a:r>
          </a:p>
          <a:p>
            <a:pPr marL="514350" indent="-514350" algn="just">
              <a:buFont typeface="+mj-lt"/>
              <a:buAutoNum type="arabicPeriod"/>
            </a:pPr>
            <a:r>
              <a:rPr lang="en-US" dirty="0" smtClean="0"/>
              <a:t>Intermediate departmentation: Creating departments in the middle levels of the organisation.</a:t>
            </a:r>
          </a:p>
          <a:p>
            <a:pPr marL="514350" indent="-514350" algn="just">
              <a:buFont typeface="+mj-lt"/>
              <a:buAutoNum type="arabicPeriod"/>
            </a:pPr>
            <a:r>
              <a:rPr lang="en-US" dirty="0" smtClean="0"/>
              <a:t>Ultimate departmentation: Dividing activities into separate units at the lower levels.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buNone/>
            </a:pPr>
            <a:r>
              <a:rPr lang="en-US" dirty="0" smtClean="0"/>
              <a:t>1. Bottom-Up and Top-Down Approaches</a:t>
            </a:r>
          </a:p>
          <a:p>
            <a:pPr algn="just" fontAlgn="base"/>
            <a:r>
              <a:rPr lang="en-US" dirty="0" smtClean="0"/>
              <a:t>The top-down approach relies on higher authority figures to determine larger goals that will filter down to the tasks of lower level employees</a:t>
            </a:r>
            <a:r>
              <a:rPr lang="en-US" dirty="0" smtClean="0"/>
              <a:t>.</a:t>
            </a:r>
          </a:p>
          <a:p>
            <a:pPr algn="just" fontAlgn="base"/>
            <a:r>
              <a:rPr lang="en-US" dirty="0" smtClean="0"/>
              <a:t> </a:t>
            </a:r>
            <a:r>
              <a:rPr lang="en-US" dirty="0" smtClean="0"/>
              <a:t>In comparison, the bottom-up style of communication features a decision-making process that gives the entire staff a voice in company goals</a:t>
            </a:r>
            <a:r>
              <a:rPr lang="en-US" dirty="0" smtClean="0"/>
              <a:t>.</a:t>
            </a:r>
          </a:p>
          <a:p>
            <a:pPr>
              <a:buNone/>
            </a:pPr>
            <a:r>
              <a:rPr lang="en-US" dirty="0" smtClean="0"/>
              <a:t/>
            </a:r>
            <a:br>
              <a:rPr lang="en-US" dirty="0" smtClean="0"/>
            </a:b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buNone/>
            </a:pPr>
            <a:r>
              <a:rPr lang="en-US" dirty="0" smtClean="0"/>
              <a:t>2. Patterns of Departmentation</a:t>
            </a:r>
          </a:p>
          <a:p>
            <a:pPr marL="514350" indent="-514350">
              <a:buFont typeface="+mj-lt"/>
              <a:buAutoNum type="arabicPeriod"/>
            </a:pPr>
            <a:r>
              <a:rPr lang="en-US" dirty="0" smtClean="0"/>
              <a:t>Departmentation by Functions.</a:t>
            </a:r>
          </a:p>
          <a:p>
            <a:pPr marL="514350" indent="-514350">
              <a:buFont typeface="+mj-lt"/>
              <a:buAutoNum type="arabicPeriod"/>
            </a:pPr>
            <a:r>
              <a:rPr lang="en-US" dirty="0" smtClean="0"/>
              <a:t>Departmentation by Products or Services.</a:t>
            </a:r>
          </a:p>
          <a:p>
            <a:pPr marL="514350" indent="-514350">
              <a:buFont typeface="+mj-lt"/>
              <a:buAutoNum type="arabicPeriod"/>
            </a:pPr>
            <a:r>
              <a:rPr lang="en-US" dirty="0" smtClean="0"/>
              <a:t>Departmentation </a:t>
            </a:r>
            <a:r>
              <a:rPr lang="en-US" dirty="0" smtClean="0"/>
              <a:t>by Project Team.</a:t>
            </a:r>
          </a:p>
          <a:p>
            <a:pPr marL="514350" indent="-514350">
              <a:buFont typeface="+mj-lt"/>
              <a:buAutoNum type="arabicPeriod"/>
            </a:pPr>
            <a:r>
              <a:rPr lang="en-US" dirty="0" smtClean="0"/>
              <a:t>Departmentation </a:t>
            </a:r>
            <a:r>
              <a:rPr lang="en-US" dirty="0" smtClean="0"/>
              <a:t>by Territory / Area / Location.</a:t>
            </a:r>
          </a:p>
          <a:p>
            <a:pPr marL="514350" indent="-514350">
              <a:buFont typeface="+mj-lt"/>
              <a:buAutoNum type="arabicPeriod"/>
            </a:pPr>
            <a:r>
              <a:rPr lang="en-US" dirty="0" smtClean="0"/>
              <a:t>Departmentation </a:t>
            </a:r>
            <a:r>
              <a:rPr lang="en-US" dirty="0" smtClean="0"/>
              <a:t>by Customers.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fontAlgn="base"/>
            <a:r>
              <a:rPr lang="en-US" dirty="0" smtClean="0"/>
              <a:t> Organization is the structural framework of duties and responsibilities required of personnel in performing various functions with a view to achieve business goals through organization.</a:t>
            </a:r>
          </a:p>
          <a:p>
            <a:pPr algn="just" fontAlgn="base"/>
            <a:r>
              <a:rPr lang="en-US" dirty="0" smtClean="0"/>
              <a:t> Management tries to combine various business activities to accomplish predetermined goals.</a:t>
            </a:r>
          </a:p>
          <a:p>
            <a:pPr algn="just" fontAlgn="base"/>
            <a:r>
              <a:rPr lang="en-US" dirty="0" smtClean="0"/>
              <a:t>Koontz and O’Donnell, ‘The establishment of authority relationships with provision for co-ordination between them, both vertically and horizontally in the enterprise structure.”</a:t>
            </a:r>
          </a:p>
          <a:p>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57400"/>
            <a:ext cx="7239000" cy="1143000"/>
          </a:xfrm>
        </p:spPr>
        <p:txBody>
          <a:bodyPr/>
          <a:lstStyle/>
          <a:p>
            <a:pPr algn="ctr"/>
            <a:r>
              <a:rPr lang="en-US" dirty="0" smtClean="0"/>
              <a:t>Thank you</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r>
              <a:rPr lang="en-US" dirty="0" smtClean="0"/>
              <a:t>Louis Allen, “Organization is the process of identifying and grouping work to be performed, defining and delegating responsibility and authority and establishing relationships for the purpose of enabling people to work most effectively together in accomplishing objectives.” </a:t>
            </a:r>
          </a:p>
          <a:p>
            <a:pPr algn="just" fontAlgn="base"/>
            <a:r>
              <a:rPr lang="en-US" dirty="0" smtClean="0"/>
              <a:t>In the words of Allen, organization is an instrument for achieving organizational goals. </a:t>
            </a:r>
          </a:p>
          <a:p>
            <a:pPr algn="just" fontAlgn="base"/>
            <a:r>
              <a:rPr lang="en-US" dirty="0" smtClean="0"/>
              <a:t>The work of each and every person is defined and authority and responsibility is fixed for accomplishing the same.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buNone/>
            </a:pPr>
            <a:r>
              <a:rPr lang="en-US" dirty="0" smtClean="0"/>
              <a:t>1. Nature of an Organisation</a:t>
            </a:r>
          </a:p>
          <a:p>
            <a:pPr marL="514350" indent="-514350" algn="just">
              <a:buFont typeface="+mj-lt"/>
              <a:buAutoNum type="arabicPeriod"/>
            </a:pPr>
            <a:r>
              <a:rPr lang="en-US" dirty="0" smtClean="0"/>
              <a:t>A group of people united by a common purpose.</a:t>
            </a:r>
          </a:p>
          <a:p>
            <a:pPr marL="514350" indent="-514350" algn="just">
              <a:buFont typeface="+mj-lt"/>
              <a:buAutoNum type="arabicPeriod"/>
            </a:pPr>
            <a:r>
              <a:rPr lang="en-US" dirty="0" smtClean="0"/>
              <a:t>An entity, an ongoing business unit engaged in utilising resources to create a result.</a:t>
            </a:r>
          </a:p>
          <a:p>
            <a:pPr marL="514350" indent="-514350" algn="just">
              <a:buFont typeface="+mj-lt"/>
              <a:buAutoNum type="arabicPeriod"/>
            </a:pPr>
            <a:r>
              <a:rPr lang="en-US" dirty="0" smtClean="0"/>
              <a:t>A structure of relationships between various positions in an enterprise.</a:t>
            </a:r>
          </a:p>
          <a:p>
            <a:pPr marL="514350" indent="-514350" algn="just">
              <a:buFont typeface="+mj-lt"/>
              <a:buAutoNum type="arabicPeriod"/>
            </a:pPr>
            <a:r>
              <a:rPr lang="en-US" dirty="0" smtClean="0"/>
              <a:t>A process by which employees, facilities and tasks are related to each other, with a view to achieve specific goals.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Organisations as a process (organising)</a:t>
            </a:r>
            <a:endParaRPr lang="en-US" dirty="0"/>
          </a:p>
        </p:txBody>
      </p:sp>
      <p:sp>
        <p:nvSpPr>
          <p:cNvPr id="3" name="Content Placeholder 2"/>
          <p:cNvSpPr>
            <a:spLocks noGrp="1"/>
          </p:cNvSpPr>
          <p:nvPr>
            <p:ph idx="1"/>
          </p:nvPr>
        </p:nvSpPr>
        <p:spPr/>
        <p:txBody>
          <a:bodyPr/>
          <a:lstStyle/>
          <a:p>
            <a:pPr marL="514350" indent="-514350" algn="just">
              <a:buNone/>
            </a:pPr>
            <a:r>
              <a:rPr lang="en-US" dirty="0" smtClean="0"/>
              <a:t>	The process organising involves the following steps	 </a:t>
            </a:r>
          </a:p>
          <a:p>
            <a:pPr marL="514350" indent="-514350" algn="just">
              <a:buFont typeface="+mj-lt"/>
              <a:buAutoNum type="arabicPeriod"/>
            </a:pPr>
            <a:r>
              <a:rPr lang="en-US" dirty="0" smtClean="0"/>
              <a:t>Identifying the work.</a:t>
            </a:r>
          </a:p>
          <a:p>
            <a:pPr marL="514350" indent="-514350" algn="just">
              <a:buFont typeface="+mj-lt"/>
              <a:buAutoNum type="arabicPeriod"/>
            </a:pPr>
            <a:r>
              <a:rPr lang="en-US" dirty="0" smtClean="0"/>
              <a:t>Grouping the work.</a:t>
            </a:r>
          </a:p>
          <a:p>
            <a:pPr marL="514350" indent="-514350" algn="just">
              <a:buFont typeface="+mj-lt"/>
              <a:buAutoNum type="arabicPeriod"/>
            </a:pPr>
            <a:r>
              <a:rPr lang="en-US" dirty="0" smtClean="0"/>
              <a:t>Establishing relationships.</a:t>
            </a:r>
          </a:p>
          <a:p>
            <a:pPr marL="514350" indent="-514350" algn="just">
              <a:buFont typeface="+mj-lt"/>
              <a:buAutoNum type="arabicPeriod"/>
            </a:pPr>
            <a:r>
              <a:rPr lang="en-US" dirty="0" smtClean="0"/>
              <a:t>Delegating authority.</a:t>
            </a:r>
          </a:p>
          <a:p>
            <a:pPr marL="514350" indent="-514350" algn="just">
              <a:buFont typeface="+mj-lt"/>
              <a:buAutoNum type="arabicPeriod"/>
            </a:pPr>
            <a:r>
              <a:rPr lang="en-US" dirty="0" smtClean="0"/>
              <a:t>Providing for coordination and control.</a:t>
            </a:r>
          </a:p>
          <a:p>
            <a:pPr marL="514350" indent="-514350" algn="just">
              <a:buFont typeface="+mj-lt"/>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Organisation structure</a:t>
            </a:r>
            <a:endParaRPr lang="en-US" dirty="0"/>
          </a:p>
        </p:txBody>
      </p:sp>
      <p:sp>
        <p:nvSpPr>
          <p:cNvPr id="3" name="Content Placeholder 2"/>
          <p:cNvSpPr>
            <a:spLocks noGrp="1"/>
          </p:cNvSpPr>
          <p:nvPr>
            <p:ph idx="1"/>
          </p:nvPr>
        </p:nvSpPr>
        <p:spPr/>
        <p:txBody>
          <a:bodyPr>
            <a:normAutofit/>
          </a:bodyPr>
          <a:lstStyle/>
          <a:p>
            <a:pPr algn="just"/>
            <a:r>
              <a:rPr lang="en-US" dirty="0" smtClean="0"/>
              <a:t>An organizational structure is a system that outlines how certain activities are directed in order to achieve the goals of an organization. </a:t>
            </a:r>
          </a:p>
          <a:p>
            <a:pPr algn="just"/>
            <a:r>
              <a:rPr lang="en-US" dirty="0" smtClean="0"/>
              <a:t>These activities can include rules, roles, and responsibilities.</a:t>
            </a:r>
          </a:p>
          <a:p>
            <a:pPr algn="just"/>
            <a:r>
              <a:rPr lang="en-US" dirty="0" smtClean="0"/>
              <a:t>The organizational structure also determines how information flows between levels within the company. </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a:r>
              <a:rPr lang="en-US" dirty="0" smtClean="0"/>
              <a:t>For example, in a centralized structure, decisions flow from the top down, while in a decentralized structure, decision-making power is distributed among various levels of the organization.</a:t>
            </a:r>
          </a:p>
          <a:p>
            <a:pPr algn="just"/>
            <a:r>
              <a:rPr lang="en-US" dirty="0" smtClean="0"/>
              <a:t>Having an organizational structure in place allows companies to remain efficient and focused.</a:t>
            </a:r>
          </a:p>
          <a:p>
            <a:pPr algn="just"/>
            <a:r>
              <a:rPr lang="en-US" dirty="0" smtClean="0"/>
              <a:t>Businesses of all shapes and sizes use organizational structures heavily. </a:t>
            </a:r>
          </a:p>
          <a:p>
            <a:pPr algn="just"/>
            <a:r>
              <a:rPr lang="en-US" dirty="0" smtClean="0"/>
              <a:t>They define a specific </a:t>
            </a:r>
            <a:r>
              <a:rPr lang="en-US" u="sng" dirty="0" smtClean="0"/>
              <a:t>hierarchy</a:t>
            </a:r>
            <a:r>
              <a:rPr lang="en-US" dirty="0" smtClean="0"/>
              <a:t> within an organization.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lgn="just"/>
            <a:r>
              <a:rPr lang="en-US" dirty="0" smtClean="0"/>
              <a:t>A successful organizational structure defines each employee's job and how it fits within the overall system. </a:t>
            </a:r>
          </a:p>
          <a:p>
            <a:pPr algn="just"/>
            <a:r>
              <a:rPr lang="en-US" dirty="0" smtClean="0"/>
              <a:t>Put simply, the organizational structure lays out who does what so the company can meet its objectives.</a:t>
            </a:r>
          </a:p>
          <a:p>
            <a:pPr algn="just"/>
            <a:r>
              <a:rPr lang="en-US" dirty="0" smtClean="0"/>
              <a:t>This structuring provides a company with a visual representation of how it is shaped and how it can best move forward in achieving its goals.</a:t>
            </a:r>
          </a:p>
          <a:p>
            <a:pPr algn="just"/>
            <a:r>
              <a:rPr lang="en-US" dirty="0" smtClean="0"/>
              <a:t> Organizational structures are normally illustrated in some sort of chart or diagram like a pyramid, where the most powerful members of the organization sit at the top, while those with the least amount of power are at the bottom.</a:t>
            </a:r>
          </a:p>
          <a:p>
            <a:pPr algn="just"/>
            <a:endParaRPr lang="en-US" dirty="0" smtClean="0"/>
          </a:p>
          <a:p>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37E1C22C8E14CB5157F7CAD9B3DCE" ma:contentTypeVersion="12" ma:contentTypeDescription="Create a new document." ma:contentTypeScope="" ma:versionID="4625a9dcc05b0ff61958a8ed93c6d2db">
  <xsd:schema xmlns:xsd="http://www.w3.org/2001/XMLSchema" xmlns:xs="http://www.w3.org/2001/XMLSchema" xmlns:p="http://schemas.microsoft.com/office/2006/metadata/properties" xmlns:ns2="60329ca8-d92b-4432-b978-0e2aaecaa50f" xmlns:ns3="c27432fd-309f-4b72-bf89-af276378d7a0" targetNamespace="http://schemas.microsoft.com/office/2006/metadata/properties" ma:root="true" ma:fieldsID="7a0c09c82836ab7e6d40ae69f29579cd" ns2:_="" ns3:_="">
    <xsd:import namespace="60329ca8-d92b-4432-b978-0e2aaecaa50f"/>
    <xsd:import namespace="c27432fd-309f-4b72-bf89-af276378d7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329ca8-d92b-4432-b978-0e2aaecaa5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7432fd-309f-4b72-bf89-af276378d7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6E9A78-2815-4FF5-974F-C546E754C7AD}"/>
</file>

<file path=customXml/itemProps2.xml><?xml version="1.0" encoding="utf-8"?>
<ds:datastoreItem xmlns:ds="http://schemas.openxmlformats.org/officeDocument/2006/customXml" ds:itemID="{7F0A7BCE-5081-47B5-8CAD-EC4521584934}"/>
</file>

<file path=customXml/itemProps3.xml><?xml version="1.0" encoding="utf-8"?>
<ds:datastoreItem xmlns:ds="http://schemas.openxmlformats.org/officeDocument/2006/customXml" ds:itemID="{CFD39AE1-6D0D-49EC-85C0-47D39DD3EE86}"/>
</file>

<file path=docProps/app.xml><?xml version="1.0" encoding="utf-8"?>
<Properties xmlns="http://schemas.openxmlformats.org/officeDocument/2006/extended-properties" xmlns:vt="http://schemas.openxmlformats.org/officeDocument/2006/docPropsVTypes">
  <Template>Opulent</Template>
  <TotalTime>352</TotalTime>
  <Words>1219</Words>
  <Application>Microsoft Office PowerPoint</Application>
  <PresentationFormat>On-screen Show (4:3)</PresentationFormat>
  <Paragraphs>133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Opulent</vt:lpstr>
      <vt:lpstr>MANAGEMENT CONCEPTS</vt:lpstr>
      <vt:lpstr>Organisation definition and nature</vt:lpstr>
      <vt:lpstr>Slide 3</vt:lpstr>
      <vt:lpstr>Slide 4</vt:lpstr>
      <vt:lpstr>Slide 5</vt:lpstr>
      <vt:lpstr>Organisations as a process (organising)</vt:lpstr>
      <vt:lpstr>Organisation structure</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Span of control</vt:lpstr>
      <vt:lpstr>Slide 22</vt:lpstr>
      <vt:lpstr>Slide 23</vt:lpstr>
      <vt:lpstr>Slide 24</vt:lpstr>
      <vt:lpstr>departmentation</vt:lpstr>
      <vt:lpstr>Slide 26</vt:lpstr>
      <vt:lpstr>Slide 27</vt:lpstr>
      <vt:lpstr>Slide 28</vt:lpstr>
      <vt:lpstr>Slide 29</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CONCEPTS</dc:title>
  <dc:creator>Amma</dc:creator>
  <cp:lastModifiedBy>Shalini</cp:lastModifiedBy>
  <cp:revision>37</cp:revision>
  <dcterms:created xsi:type="dcterms:W3CDTF">2006-08-16T00:00:00Z</dcterms:created>
  <dcterms:modified xsi:type="dcterms:W3CDTF">2020-08-31T17:32:34Z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0x0101001F537E1C22C8E14CB5157F7CAD9B3DCE</vt:lpwstr>
  </property>
</Properties>
</file>