
<file path=[Content_Types].xml><?xml version="1.0" encoding="utf-8"?>
<Types xmlns="http://schemas.openxmlformats.org/package/2006/content-types">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38.xml" ContentType="application/vnd.openxmlformats-officedocument.presentationml.slide+xml"/>
  <Override PartName="/ppt/slides/slide7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7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6" r:id="rId15"/>
    <p:sldId id="287"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8" r:id="rId30"/>
    <p:sldId id="289" r:id="rId31"/>
    <p:sldId id="290" r:id="rId32"/>
    <p:sldId id="282" r:id="rId33"/>
    <p:sldId id="283" r:id="rId34"/>
    <p:sldId id="284" r:id="rId35"/>
    <p:sldId id="285"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4" r:id="rId55"/>
    <p:sldId id="309" r:id="rId56"/>
    <p:sldId id="310" r:id="rId57"/>
    <p:sldId id="311" r:id="rId58"/>
    <p:sldId id="312" r:id="rId59"/>
    <p:sldId id="313"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31" r:id="rId74"/>
    <p:sldId id="329" r:id="rId75"/>
    <p:sldId id="330" r:id="rId76"/>
    <p:sldId id="332" r:id="rId77"/>
    <p:sldId id="333" r:id="rId78"/>
    <p:sldId id="334" r:id="rId79"/>
    <p:sldId id="335"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88"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CBC3B6-E391-4A78-BB1E-4F32B609C2E8}" type="datetimeFigureOut">
              <a:rPr lang="en-US" smtClean="0"/>
              <a:pPr/>
              <a:t>9/1/2020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6F005E-FDD0-43FC-BA34-ECAC43BDA3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6F005E-FDD0-43FC-BA34-ECAC43BDA38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9/1/2020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9/1/2020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9/1/2020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9/1/2020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9/1/2020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MANAGEMENT CONCEPTS</a:t>
            </a:r>
            <a:endParaRPr lang="en-US" dirty="0"/>
          </a:p>
        </p:txBody>
      </p:sp>
      <p:sp>
        <p:nvSpPr>
          <p:cNvPr id="3" name="Subtitle 2"/>
          <p:cNvSpPr>
            <a:spLocks noGrp="1"/>
          </p:cNvSpPr>
          <p:nvPr>
            <p:ph type="subTitle" idx="1"/>
          </p:nvPr>
        </p:nvSpPr>
        <p:spPr/>
        <p:txBody>
          <a:bodyPr>
            <a:normAutofit fontScale="92500"/>
          </a:bodyPr>
          <a:lstStyle/>
          <a:p>
            <a:r>
              <a:rPr lang="en-US" sz="2400" dirty="0" smtClean="0">
                <a:latin typeface="Times New Roman" pitchFamily="18" charset="0"/>
                <a:cs typeface="Times New Roman" pitchFamily="18" charset="0"/>
              </a:rPr>
              <a:t>UNIT  -III</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Lesson - 7</a:t>
            </a:r>
            <a:br>
              <a:rPr lang="en-US" sz="2400" dirty="0" smtClean="0">
                <a:latin typeface="Times New Roman" pitchFamily="18" charset="0"/>
                <a:cs typeface="Times New Roman" pitchFamily="18" charset="0"/>
              </a:rPr>
            </a:br>
            <a:r>
              <a:rPr lang="en-US" sz="2400" i="1" dirty="0" smtClean="0">
                <a:latin typeface="Times New Roman" pitchFamily="18" charset="0"/>
                <a:cs typeface="Times New Roman" pitchFamily="18" charset="0"/>
              </a:rPr>
              <a:t>Organisational Relationships and Processes</a:t>
            </a:r>
            <a:endParaRPr lang="en-US" sz="2400"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buNone/>
            </a:pPr>
            <a:r>
              <a:rPr lang="en-US" dirty="0" smtClean="0"/>
              <a:t>1. Line Organisation</a:t>
            </a:r>
          </a:p>
          <a:p>
            <a:pPr algn="just"/>
            <a:r>
              <a:rPr lang="en-US" dirty="0" smtClean="0"/>
              <a:t>Line groups are engaged in tasks that constitute the technical core of the firm or the subunit of a larger enterprise.</a:t>
            </a:r>
          </a:p>
          <a:p>
            <a:pPr algn="just"/>
            <a:r>
              <a:rPr lang="en-US" dirty="0" smtClean="0"/>
              <a:t> They are directly involved in accomplishing the primary objective of the enterprise.</a:t>
            </a:r>
          </a:p>
          <a:p>
            <a:pPr algn="just"/>
            <a:r>
              <a:rPr lang="en-US" dirty="0" smtClean="0"/>
              <a:t> In manufacturing, line groups engage in work related to production. </a:t>
            </a:r>
          </a:p>
          <a:p>
            <a:pPr algn="just"/>
            <a:r>
              <a:rPr lang="en-US" dirty="0" smtClean="0"/>
              <a:t>In the service sector, the line group is responsible for its customers. </a:t>
            </a:r>
          </a:p>
          <a:p>
            <a:pPr algn="just"/>
            <a:r>
              <a:rPr lang="en-US" dirty="0" smtClean="0"/>
              <a:t>Line groups have final decision-making authority regarding technical organizational purposes.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buNone/>
            </a:pPr>
            <a:r>
              <a:rPr lang="en-US" dirty="0" smtClean="0"/>
              <a:t>2. Line and Staff Organisation</a:t>
            </a:r>
          </a:p>
          <a:p>
            <a:pPr algn="just"/>
            <a:r>
              <a:rPr lang="en-US" dirty="0" smtClean="0"/>
              <a:t>Staff groups are engaged in tasks that provide support for line groups. </a:t>
            </a:r>
          </a:p>
          <a:p>
            <a:pPr algn="just"/>
            <a:r>
              <a:rPr lang="en-US" dirty="0" smtClean="0"/>
              <a:t>They consist of advisory (legal), service (human resources), or control (accounting) groups. </a:t>
            </a:r>
          </a:p>
          <a:p>
            <a:pPr algn="just"/>
            <a:r>
              <a:rPr lang="en-US" dirty="0" smtClean="0"/>
              <a:t>Staff groups support those engaged in the central productive activity of the enterprise. </a:t>
            </a:r>
          </a:p>
          <a:p>
            <a:pPr algn="just"/>
            <a:r>
              <a:rPr lang="en-US" dirty="0" smtClean="0"/>
              <a:t>Thus, staff groups create the infrastructure of the organization. </a:t>
            </a:r>
          </a:p>
          <a:p>
            <a:pPr algn="just"/>
            <a:r>
              <a:rPr lang="en-US" dirty="0" smtClean="0"/>
              <a:t>Human resources, information technologies, and finance are infrastructural functions.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lgn="just"/>
            <a:r>
              <a:rPr lang="en-US" dirty="0" smtClean="0"/>
              <a:t>Staff groups provide analysis, research, counsel, monitoring, evaluation, and other activities that would otherwise reduce organizational efficiency if carried out by personnel in line groups.</a:t>
            </a:r>
          </a:p>
          <a:p>
            <a:pPr algn="just"/>
            <a:r>
              <a:rPr lang="en-US" dirty="0" smtClean="0"/>
              <a:t> Staff groups are therefore responsible to their appropriate line units.</a:t>
            </a:r>
          </a:p>
          <a:p>
            <a:pPr algn="just"/>
            <a:r>
              <a:rPr lang="en-US" dirty="0" smtClean="0"/>
              <a:t>In any organisation, the staff executives offer four types of services:</a:t>
            </a:r>
          </a:p>
          <a:p>
            <a:pPr marL="514350" indent="-514350" algn="just">
              <a:buFont typeface="+mj-lt"/>
              <a:buAutoNum type="arabicPeriod"/>
            </a:pPr>
            <a:r>
              <a:rPr lang="en-US" dirty="0" smtClean="0"/>
              <a:t>Advice </a:t>
            </a:r>
          </a:p>
          <a:p>
            <a:pPr marL="514350" indent="-514350" algn="just">
              <a:buFont typeface="+mj-lt"/>
              <a:buAutoNum type="arabicPeriod"/>
            </a:pPr>
            <a:r>
              <a:rPr lang="en-US" dirty="0" smtClean="0"/>
              <a:t>Control</a:t>
            </a:r>
          </a:p>
          <a:p>
            <a:pPr marL="514350" indent="-514350" algn="just">
              <a:buFont typeface="+mj-lt"/>
              <a:buAutoNum type="arabicPeriod"/>
            </a:pPr>
            <a:r>
              <a:rPr lang="en-US" dirty="0" smtClean="0"/>
              <a:t>Service</a:t>
            </a:r>
          </a:p>
          <a:p>
            <a:pPr marL="514350" indent="-514350" algn="just">
              <a:buFont typeface="+mj-lt"/>
              <a:buAutoNum type="arabicPeriod"/>
            </a:pPr>
            <a:r>
              <a:rPr lang="en-US" dirty="0" smtClean="0"/>
              <a:t>Coordination</a:t>
            </a:r>
          </a:p>
          <a:p>
            <a:pPr>
              <a:buNone/>
            </a:pPr>
            <a:r>
              <a:rPr lang="en-US" dirty="0" smtClean="0"/>
              <a:t/>
            </a:r>
            <a:br>
              <a:rPr lang="en-US" dirty="0" smtClean="0"/>
            </a:b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a:buNone/>
            </a:pPr>
            <a:r>
              <a:rPr lang="en-US" dirty="0" smtClean="0"/>
              <a:t>3. When is it line?, and When is it Staff?</a:t>
            </a:r>
          </a:p>
          <a:p>
            <a:pPr algn="just"/>
            <a:r>
              <a:rPr lang="en-US" dirty="0" smtClean="0"/>
              <a:t>Although line and staff may operate at different levels of an organization, all positions are defined relative to their line or staff function.</a:t>
            </a:r>
          </a:p>
          <a:p>
            <a:pPr algn="just"/>
            <a:r>
              <a:rPr lang="en-US" dirty="0" smtClean="0"/>
              <a:t> Differentiating line and staff functions is straightforward in that it involves identifying the beneficiaries of the activity, product, or service.</a:t>
            </a:r>
          </a:p>
          <a:p>
            <a:pPr algn="just"/>
            <a:r>
              <a:rPr lang="en-US" dirty="0" smtClean="0"/>
              <a:t> If the beneficiaries are employees, then it is a staff function. </a:t>
            </a:r>
          </a:p>
          <a:p>
            <a:pPr algn="just"/>
            <a:r>
              <a:rPr lang="en-US" dirty="0" smtClean="0"/>
              <a:t>Otherwise, the activity is related to the line organization.</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r>
              <a:rPr lang="en-US" dirty="0" smtClean="0"/>
              <a:t>Line departments are those that are directly engaged in producing or selling the goods or services. </a:t>
            </a:r>
          </a:p>
          <a:p>
            <a:pPr algn="just" fontAlgn="base"/>
            <a:r>
              <a:rPr lang="en-US" dirty="0" smtClean="0"/>
              <a:t>All other activities are staff activities. </a:t>
            </a:r>
          </a:p>
          <a:p>
            <a:pPr algn="just" fontAlgn="base"/>
            <a:r>
              <a:rPr lang="en-US" dirty="0" smtClean="0"/>
              <a:t>Staff refers to those elements of the organisation which provide advice or service to the line. </a:t>
            </a:r>
          </a:p>
          <a:p>
            <a:pPr algn="just" fontAlgn="base"/>
            <a:r>
              <a:rPr lang="en-US" dirty="0" smtClean="0"/>
              <a:t>When one position exists primarily to provide advice or service to another, it is a staff position.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fontAlgn="base"/>
            <a:r>
              <a:rPr lang="en-US" dirty="0" smtClean="0"/>
              <a:t>According to Allen, “line refers to those positions and elements of the organisation, which have the responsibility and authority and are accountable for accomplishment of primary objectives. </a:t>
            </a:r>
          </a:p>
          <a:p>
            <a:pPr algn="just" fontAlgn="base"/>
            <a:r>
              <a:rPr lang="en-US" dirty="0" smtClean="0"/>
              <a:t>Staff refers to those elements which have responsibility and authority for providing advice and service to line in attainment of objectives.”</a:t>
            </a:r>
          </a:p>
          <a:p>
            <a:pPr>
              <a:buNone/>
            </a:pPr>
            <a:r>
              <a:rPr lang="en-US" dirty="0" smtClean="0"/>
              <a:t/>
            </a:r>
            <a:br>
              <a:rPr lang="en-US" dirty="0" smtClean="0"/>
            </a:b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a:buNone/>
            </a:pPr>
            <a:r>
              <a:rPr lang="en-US" dirty="0" smtClean="0"/>
              <a:t>4. Organisational Relations and Lines of Authority</a:t>
            </a:r>
          </a:p>
          <a:p>
            <a:pPr marL="514350" indent="-514350" algn="just">
              <a:buFont typeface="+mj-lt"/>
              <a:buAutoNum type="arabicPeriod"/>
            </a:pPr>
            <a:r>
              <a:rPr lang="en-US" dirty="0" smtClean="0"/>
              <a:t>Advisory</a:t>
            </a:r>
          </a:p>
          <a:p>
            <a:pPr marL="514350" indent="-514350" algn="just">
              <a:buFont typeface="+mj-lt"/>
              <a:buAutoNum type="arabicPeriod"/>
            </a:pPr>
            <a:r>
              <a:rPr lang="en-US" dirty="0" smtClean="0"/>
              <a:t>Services requested</a:t>
            </a:r>
          </a:p>
          <a:p>
            <a:pPr marL="514350" indent="-514350" algn="just">
              <a:buFont typeface="+mj-lt"/>
              <a:buAutoNum type="arabicPeriod"/>
            </a:pPr>
            <a:r>
              <a:rPr lang="en-US" dirty="0" smtClean="0"/>
              <a:t>Auxiliary services necessary to operations, regularly supplied.</a:t>
            </a:r>
          </a:p>
          <a:p>
            <a:pPr marL="514350" indent="-514350" algn="just">
              <a:buNone/>
            </a:pPr>
            <a:endParaRPr lang="en-US" dirty="0" smtClean="0"/>
          </a:p>
          <a:p>
            <a:pPr marL="514350" indent="-514350" algn="just">
              <a:buFont typeface="+mj-lt"/>
              <a:buAutoNum type="arabicPeriod"/>
            </a:pPr>
            <a:endParaRPr lang="en-US" dirty="0" smtClean="0"/>
          </a:p>
          <a:p>
            <a:pPr algn="just">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Delegation of authority</a:t>
            </a:r>
            <a:endParaRPr lang="en-US" dirty="0"/>
          </a:p>
        </p:txBody>
      </p:sp>
      <p:sp>
        <p:nvSpPr>
          <p:cNvPr id="3" name="Content Placeholder 2"/>
          <p:cNvSpPr>
            <a:spLocks noGrp="1"/>
          </p:cNvSpPr>
          <p:nvPr>
            <p:ph idx="1"/>
          </p:nvPr>
        </p:nvSpPr>
        <p:spPr/>
        <p:txBody>
          <a:bodyPr>
            <a:normAutofit/>
          </a:bodyPr>
          <a:lstStyle/>
          <a:p>
            <a:pPr algn="just" fontAlgn="base"/>
            <a:r>
              <a:rPr lang="en-US" dirty="0" smtClean="0"/>
              <a:t>It is an important managerial practice of getting things done through others by sharing authority with them.</a:t>
            </a:r>
          </a:p>
          <a:p>
            <a:pPr algn="just" fontAlgn="base"/>
            <a:r>
              <a:rPr lang="en-US" dirty="0" smtClean="0"/>
              <a:t>In any typical organisation, the policy and strategic decisions are taken by Board of Directors and actual implementation of these is entrusted to the Chief Executive.</a:t>
            </a:r>
          </a:p>
          <a:p>
            <a:pPr algn="just" fontAlgn="base"/>
            <a:r>
              <a:rPr lang="en-US" dirty="0" smtClean="0"/>
              <a:t>However, the chief executive alone cannot do the entire work.</a:t>
            </a:r>
          </a:p>
          <a:p>
            <a:pPr>
              <a:buNone/>
            </a:pPr>
            <a:r>
              <a:rPr lang="en-US" dirty="0" smtClean="0"/>
              <a:t/>
            </a: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algn="just" fontAlgn="base"/>
            <a:r>
              <a:rPr lang="en-US" dirty="0" smtClean="0"/>
              <a:t>He cannot even supervise the work of all individuals working in different departments. </a:t>
            </a:r>
          </a:p>
          <a:p>
            <a:pPr algn="just" fontAlgn="base"/>
            <a:r>
              <a:rPr lang="en-US" dirty="0" smtClean="0"/>
              <a:t>He can pass on some portions of his authority to different departmental managers and commit them to specific tasks of supervision and operation. </a:t>
            </a:r>
          </a:p>
          <a:p>
            <a:pPr algn="just" fontAlgn="base"/>
            <a:r>
              <a:rPr lang="en-US" dirty="0" smtClean="0"/>
              <a:t>This process is known as delegation of authority.</a:t>
            </a:r>
          </a:p>
          <a:p>
            <a:pPr algn="just" fontAlgn="base"/>
            <a:r>
              <a:rPr lang="en-US" dirty="0" smtClean="0"/>
              <a:t>“Delegation means in brief the passing on the other of a share in the four elements of the management.” —E. F. L. </a:t>
            </a:r>
            <a:r>
              <a:rPr lang="en-US" dirty="0" err="1" smtClean="0"/>
              <a:t>Brech</a:t>
            </a: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fontAlgn="base"/>
            <a:r>
              <a:rPr lang="en-US" dirty="0" smtClean="0"/>
              <a:t>“Delegation means assigning work to others and giving them authority to do it.” —F. G. Moore</a:t>
            </a:r>
          </a:p>
          <a:p>
            <a:pPr algn="just" fontAlgn="base"/>
            <a:r>
              <a:rPr lang="en-US" dirty="0" smtClean="0"/>
              <a:t>“Delegation is an act of comparing authority by some higher source of authority.”</a:t>
            </a:r>
          </a:p>
          <a:p>
            <a:pPr algn="just" fontAlgn="base"/>
            <a:r>
              <a:rPr lang="en-US" dirty="0" smtClean="0"/>
              <a:t>“Delegation means conferring authority from one executive or organisational unit to another in order to accomplish particular assignment.” —George R. Terry</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Authority relationships</a:t>
            </a:r>
            <a:endParaRPr lang="en-US" dirty="0"/>
          </a:p>
        </p:txBody>
      </p:sp>
      <p:sp>
        <p:nvSpPr>
          <p:cNvPr id="3" name="Content Placeholder 2"/>
          <p:cNvSpPr>
            <a:spLocks noGrp="1"/>
          </p:cNvSpPr>
          <p:nvPr>
            <p:ph idx="1"/>
          </p:nvPr>
        </p:nvSpPr>
        <p:spPr/>
        <p:txBody>
          <a:bodyPr>
            <a:normAutofit/>
          </a:bodyPr>
          <a:lstStyle/>
          <a:p>
            <a:pPr algn="just"/>
            <a:r>
              <a:rPr lang="en-US" dirty="0" smtClean="0"/>
              <a:t>“ Authority may be defined as the power to make decisions which guide the actions of another. </a:t>
            </a:r>
          </a:p>
          <a:p>
            <a:pPr algn="just"/>
            <a:r>
              <a:rPr lang="en-US" dirty="0" smtClean="0"/>
              <a:t>It is a relationship between two individuals: one superior, another subordinate.</a:t>
            </a:r>
          </a:p>
          <a:p>
            <a:pPr algn="just"/>
            <a:r>
              <a:rPr lang="en-US" dirty="0" smtClean="0"/>
              <a:t> The superior frames and transmits decision with the expectation that these will be accepted by the subordinate.</a:t>
            </a:r>
          </a:p>
          <a:p>
            <a:pPr algn="just"/>
            <a:r>
              <a:rPr lang="en-US" dirty="0" smtClean="0"/>
              <a:t>The subordinate executes such decisions and his conduct is determined by them .”</a:t>
            </a:r>
            <a:br>
              <a:rPr lang="en-US" dirty="0" smtClean="0"/>
            </a:br>
            <a:r>
              <a:rPr lang="en-US" dirty="0" smtClean="0"/>
              <a:t>						- Simon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buNone/>
            </a:pPr>
            <a:r>
              <a:rPr lang="en-US" dirty="0" smtClean="0"/>
              <a:t>1. Features of Delegation</a:t>
            </a:r>
          </a:p>
          <a:p>
            <a:pPr marL="514350" indent="-514350">
              <a:buFont typeface="+mj-lt"/>
              <a:buAutoNum type="arabicPeriod"/>
            </a:pPr>
            <a:r>
              <a:rPr lang="en-US" dirty="0" smtClean="0"/>
              <a:t>Two-sided relationship</a:t>
            </a:r>
          </a:p>
          <a:p>
            <a:pPr marL="514350" indent="-514350">
              <a:buFont typeface="+mj-lt"/>
              <a:buAutoNum type="arabicPeriod"/>
            </a:pPr>
            <a:r>
              <a:rPr lang="en-US" dirty="0" smtClean="0"/>
              <a:t>Act of trust</a:t>
            </a:r>
          </a:p>
          <a:p>
            <a:pPr marL="514350" indent="-514350">
              <a:buFont typeface="+mj-lt"/>
              <a:buAutoNum type="arabicPeriod"/>
            </a:pPr>
            <a:r>
              <a:rPr lang="en-US" dirty="0" smtClean="0"/>
              <a:t>Freedom to think and act</a:t>
            </a:r>
          </a:p>
          <a:p>
            <a:pPr marL="514350" indent="-514350">
              <a:buFont typeface="+mj-lt"/>
              <a:buAutoNum type="arabicPeriod"/>
            </a:pPr>
            <a:r>
              <a:rPr lang="en-US" dirty="0" smtClean="0"/>
              <a:t>Dependency relationship</a:t>
            </a:r>
          </a:p>
          <a:p>
            <a:pPr marL="514350" indent="-514350">
              <a:buFont typeface="+mj-lt"/>
              <a:buAutoNum type="arabicPeriod"/>
            </a:pPr>
            <a:r>
              <a:rPr lang="en-US" dirty="0" smtClean="0"/>
              <a:t>A challenging task</a:t>
            </a:r>
          </a:p>
          <a:p>
            <a:pPr marL="514350" indent="-514350">
              <a:buFont typeface="+mj-lt"/>
              <a:buAutoNum type="arabicPeriod"/>
            </a:pPr>
            <a:r>
              <a:rPr lang="en-US" dirty="0" smtClean="0"/>
              <a:t>Forward-thinking principle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a:buNone/>
            </a:pPr>
            <a:r>
              <a:rPr lang="en-US" dirty="0" smtClean="0"/>
              <a:t>2. Limitations of Delegation</a:t>
            </a:r>
          </a:p>
          <a:p>
            <a:pPr algn="just"/>
            <a:r>
              <a:rPr lang="en-US" b="1" dirty="0" smtClean="0"/>
              <a:t>Lack of Knowledge of Employees Skills</a:t>
            </a:r>
            <a:r>
              <a:rPr lang="en-US" dirty="0" smtClean="0"/>
              <a:t> –Wrong delegation of task can prove fatal for a project and business.</a:t>
            </a:r>
          </a:p>
          <a:p>
            <a:pPr algn="just"/>
            <a:r>
              <a:rPr lang="en-US" b="1" dirty="0" smtClean="0"/>
              <a:t>Lack of Trust</a:t>
            </a:r>
            <a:r>
              <a:rPr lang="en-US" dirty="0" smtClean="0"/>
              <a:t> – Many managers either lack trust or do not want to trust their subordinates. </a:t>
            </a:r>
          </a:p>
          <a:p>
            <a:pPr algn="just">
              <a:buNone/>
            </a:pPr>
            <a:r>
              <a:rPr lang="en-US" dirty="0" smtClean="0"/>
              <a:t>	They try to do everything themselves due to which their work pressure never gets eased out.</a:t>
            </a:r>
          </a:p>
          <a:p>
            <a:pPr algn="just"/>
            <a:r>
              <a:rPr lang="en-US" b="1" dirty="0" smtClean="0"/>
              <a:t>Lack of Interest</a:t>
            </a:r>
            <a:r>
              <a:rPr lang="en-US" dirty="0" smtClean="0"/>
              <a:t> – Managers who keep the interesting work to themselves and assign routine and monotonous to others give rise of discontentment and disengagement.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b="1" dirty="0" smtClean="0"/>
              <a:t>Lack of Credit </a:t>
            </a:r>
            <a:r>
              <a:rPr lang="en-US" dirty="0" smtClean="0"/>
              <a:t>– When multiple people work on a single project the credit of the work often gets distributed. </a:t>
            </a:r>
          </a:p>
          <a:p>
            <a:pPr algn="just">
              <a:buNone/>
            </a:pPr>
            <a:r>
              <a:rPr lang="en-US" dirty="0" smtClean="0"/>
              <a:t>	The true contribution of each person is at times not recognized.</a:t>
            </a:r>
          </a:p>
          <a:p>
            <a:pPr algn="just"/>
            <a:r>
              <a:rPr lang="en-US" b="1" dirty="0" smtClean="0"/>
              <a:t>Lack of Authority</a:t>
            </a:r>
            <a:r>
              <a:rPr lang="en-US" dirty="0" smtClean="0"/>
              <a:t> – It is also important to delegate sufficient authority along with responsibility. </a:t>
            </a:r>
          </a:p>
          <a:p>
            <a:pPr algn="just">
              <a:buNone/>
            </a:pPr>
            <a:r>
              <a:rPr lang="en-US" dirty="0" smtClean="0"/>
              <a:t>	Only then can employees work their full potential.</a:t>
            </a:r>
          </a:p>
          <a:p>
            <a:pPr>
              <a:buNone/>
            </a:pPr>
            <a:r>
              <a:rPr lang="en-US" dirty="0" smtClean="0"/>
              <a:t/>
            </a:r>
            <a:br>
              <a:rPr lang="en-US" dirty="0" smtClean="0"/>
            </a:br>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7848600" cy="6096000"/>
          </a:xfrm>
        </p:spPr>
        <p:txBody>
          <a:bodyPr>
            <a:normAutofit/>
          </a:bodyPr>
          <a:lstStyle/>
          <a:p>
            <a:pPr>
              <a:buNone/>
            </a:pPr>
            <a:r>
              <a:rPr lang="en-US" dirty="0" smtClean="0"/>
              <a:t>3. Elements of Delegation</a:t>
            </a:r>
          </a:p>
          <a:p>
            <a:pPr algn="just"/>
            <a:r>
              <a:rPr lang="en-US" dirty="0" smtClean="0"/>
              <a:t>Without delegation no organization can function effectively.</a:t>
            </a:r>
          </a:p>
          <a:p>
            <a:pPr algn="just"/>
            <a:r>
              <a:rPr lang="en-US" dirty="0" smtClean="0"/>
              <a:t> Yet, lack of courage to delegate properly, and the knowledge of how to do it, is one of the most general causes of failure in organizations.</a:t>
            </a:r>
            <a:br>
              <a:rPr lang="en-US" dirty="0" smtClean="0"/>
            </a:br>
            <a:r>
              <a:rPr lang="en-US" dirty="0" smtClean="0"/>
              <a:t>—Lester </a:t>
            </a:r>
            <a:r>
              <a:rPr lang="en-US" dirty="0" err="1" smtClean="0"/>
              <a:t>Urwick</a:t>
            </a:r>
            <a:r>
              <a:rPr lang="en-US" dirty="0" smtClean="0"/>
              <a:t>, </a:t>
            </a:r>
            <a:r>
              <a:rPr lang="en-US" i="1" dirty="0" smtClean="0"/>
              <a:t>Elements of Administration</a:t>
            </a:r>
            <a:endParaRPr lang="en-US" dirty="0" smtClean="0"/>
          </a:p>
          <a:p>
            <a:pPr algn="just"/>
            <a:r>
              <a:rPr lang="en-US" dirty="0" smtClean="0"/>
              <a:t>Every time you delegate work to a teammate, three inescapable core elements of delegation are in play. </a:t>
            </a:r>
          </a:p>
          <a:p>
            <a:r>
              <a:rPr lang="en-US" i="1" dirty="0" smtClean="0"/>
              <a:t>Authority</a:t>
            </a:r>
            <a:r>
              <a:rPr lang="en-US" dirty="0" smtClean="0"/>
              <a:t>, </a:t>
            </a:r>
            <a:r>
              <a:rPr lang="en-US" i="1" dirty="0" smtClean="0"/>
              <a:t>responsibility</a:t>
            </a:r>
            <a:r>
              <a:rPr lang="en-US" dirty="0" smtClean="0"/>
              <a:t>, and </a:t>
            </a:r>
            <a:r>
              <a:rPr lang="en-US" i="1" dirty="0" smtClean="0"/>
              <a:t>accountability</a:t>
            </a:r>
            <a:r>
              <a:rPr lang="en-US" dirty="0" smtClean="0"/>
              <a:t> </a:t>
            </a:r>
          </a:p>
          <a:p>
            <a:pPr algn="just">
              <a:buNone/>
            </a:pPr>
            <a:r>
              <a:rPr lang="en-US" dirty="0" smtClean="0"/>
              <a:t>form an integrated process and must be applied </a:t>
            </a:r>
          </a:p>
          <a:p>
            <a:pPr>
              <a:buNone/>
            </a:pPr>
            <a:r>
              <a:rPr lang="en-US" dirty="0" smtClean="0"/>
              <a:t>by you as a unified whole.</a:t>
            </a:r>
            <a:br>
              <a:rPr lang="en-US" dirty="0" smtClean="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a:buNone/>
            </a:pPr>
            <a:r>
              <a:rPr lang="en-US" b="1" dirty="0" smtClean="0"/>
              <a:t>	Authority Can Be Delegated</a:t>
            </a:r>
          </a:p>
          <a:p>
            <a:pPr algn="just"/>
            <a:r>
              <a:rPr lang="en-US" dirty="0" smtClean="0"/>
              <a:t>As a leader, you can transfer pieces of your formal authority to another teammate when assigning a task to that person. </a:t>
            </a:r>
          </a:p>
          <a:p>
            <a:r>
              <a:rPr lang="en-US" dirty="0" smtClean="0"/>
              <a:t>In essence, you can deputize your teammate to take action on your behalf within the boundaries of the delegated (transferred) authority.</a:t>
            </a:r>
          </a:p>
          <a:p>
            <a:pPr algn="just"/>
            <a:r>
              <a:rPr lang="en-US" dirty="0" smtClean="0"/>
              <a:t>Authority chiefly comes from the </a:t>
            </a:r>
            <a:r>
              <a:rPr lang="en-US" i="1" dirty="0" smtClean="0"/>
              <a:t>power of position</a:t>
            </a:r>
            <a:r>
              <a:rPr lang="en-US" dirty="0" smtClean="0"/>
              <a:t>. </a:t>
            </a:r>
          </a:p>
          <a:p>
            <a:pPr algn="just"/>
            <a:r>
              <a:rPr lang="en-US" dirty="0" smtClean="0"/>
              <a:t>The more authority you have, the greater your ability to delegate higher-level, more meaningful and challenging tasks to others to help them learn, develop, and grow.</a:t>
            </a:r>
            <a:br>
              <a:rPr lang="en-US" dirty="0" smtClean="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buNone/>
            </a:pPr>
            <a:r>
              <a:rPr lang="en-US" b="1" dirty="0" smtClean="0"/>
              <a:t>	Responsibility Cannot Be Delegated, but It Can Be Assigned</a:t>
            </a:r>
          </a:p>
          <a:p>
            <a:pPr algn="just"/>
            <a:r>
              <a:rPr lang="en-US" dirty="0" smtClean="0"/>
              <a:t>As a leader, you can assign responsibility to another teammate in terms of the results that need to be achieved. </a:t>
            </a:r>
          </a:p>
          <a:p>
            <a:pPr algn="just"/>
            <a:r>
              <a:rPr lang="en-US" dirty="0" smtClean="0"/>
              <a:t>However, you need to keep in mind that you only assigned responsibility to your teammate.</a:t>
            </a:r>
          </a:p>
          <a:p>
            <a:pPr algn="just"/>
            <a:r>
              <a:rPr lang="en-US" dirty="0" smtClean="0"/>
              <a:t>If your teammate “fouls up the thing royally,” your manager will censure you, not your teammate.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a:r>
              <a:rPr lang="en-US" dirty="0" smtClean="0"/>
              <a:t>In short, you can never fully hand off any of your responsibilities to someone else. </a:t>
            </a:r>
          </a:p>
          <a:p>
            <a:pPr algn="just"/>
            <a:r>
              <a:rPr lang="en-US" dirty="0" smtClean="0"/>
              <a:t>Assigned responsibility should be made in terms of the goals or results to be accomplished, not the detailed specifics for doing the job.</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lstStyle/>
          <a:p>
            <a:pPr>
              <a:buNone/>
            </a:pPr>
            <a:r>
              <a:rPr lang="en-US" b="1" dirty="0" smtClean="0"/>
              <a:t>	Accountability Means Obligation</a:t>
            </a:r>
          </a:p>
          <a:p>
            <a:pPr algn="just"/>
            <a:r>
              <a:rPr lang="en-US" dirty="0" smtClean="0"/>
              <a:t>Accountability is the moral compulsion felt by a teammate to meet the goals and objectives of an assigned task.</a:t>
            </a:r>
          </a:p>
          <a:p>
            <a:pPr algn="just"/>
            <a:r>
              <a:rPr lang="en-US" dirty="0" smtClean="0"/>
              <a:t> As a result of accepting a task assignment, your teammate in effect gives you a promise—either expressed or implied—to do her best in carrying out the activities associated with it.</a:t>
            </a:r>
          </a:p>
          <a:p>
            <a:pPr algn="just"/>
            <a:r>
              <a:rPr lang="en-US" dirty="0" smtClean="0"/>
              <a:t> Having taken on the task, your teammate is obligated to complete it, and thus is held accountable by you for the results produced.</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fontAlgn="base">
              <a:buNone/>
            </a:pPr>
            <a:r>
              <a:rPr lang="en-US" b="1" dirty="0" smtClean="0"/>
              <a:t>4. </a:t>
            </a:r>
            <a:r>
              <a:rPr lang="en-US" b="1" dirty="0" smtClean="0"/>
              <a:t>Process </a:t>
            </a:r>
            <a:r>
              <a:rPr lang="en-US" b="1" dirty="0" smtClean="0"/>
              <a:t>of Delegation of Authority:</a:t>
            </a:r>
          </a:p>
          <a:p>
            <a:pPr fontAlgn="base">
              <a:buNone/>
            </a:pPr>
            <a:r>
              <a:rPr lang="en-US" b="1" dirty="0" smtClean="0"/>
              <a:t>	Delegation </a:t>
            </a:r>
            <a:r>
              <a:rPr lang="en-US" b="1" dirty="0" smtClean="0"/>
              <a:t>process involves the following three </a:t>
            </a:r>
            <a:r>
              <a:rPr lang="en-US" b="1" dirty="0" smtClean="0"/>
              <a:t>steps:</a:t>
            </a:r>
            <a:endParaRPr lang="en-US" dirty="0" smtClean="0"/>
          </a:p>
          <a:p>
            <a:pPr fontAlgn="base">
              <a:buNone/>
            </a:pPr>
            <a:r>
              <a:rPr lang="en-US" b="1" dirty="0" smtClean="0"/>
              <a:t>	STEP-I</a:t>
            </a:r>
            <a:r>
              <a:rPr lang="en-US" b="1" dirty="0" smtClean="0"/>
              <a:t>: Assignment of </a:t>
            </a:r>
            <a:r>
              <a:rPr lang="en-US" b="1" dirty="0" smtClean="0"/>
              <a:t>Duties:</a:t>
            </a:r>
            <a:endParaRPr lang="en-US" b="1" dirty="0" smtClean="0"/>
          </a:p>
          <a:p>
            <a:pPr algn="just" fontAlgn="base"/>
            <a:r>
              <a:rPr lang="en-US" dirty="0" smtClean="0"/>
              <a:t>The first step in delegation is the assignment of work or duty to the subordinate i.e., delegation of authority. </a:t>
            </a:r>
            <a:endParaRPr lang="en-US" dirty="0" smtClean="0"/>
          </a:p>
          <a:p>
            <a:pPr algn="just" fontAlgn="base"/>
            <a:r>
              <a:rPr lang="en-US" dirty="0" smtClean="0"/>
              <a:t>The </a:t>
            </a:r>
            <a:r>
              <a:rPr lang="en-US" dirty="0" smtClean="0"/>
              <a:t>superior asks his subordinate to perform a particular task in a given period of time. </a:t>
            </a:r>
            <a:endParaRPr lang="en-US" dirty="0" smtClean="0"/>
          </a:p>
          <a:p>
            <a:pPr algn="just" fontAlgn="base"/>
            <a:r>
              <a:rPr lang="en-US" dirty="0" smtClean="0"/>
              <a:t>It </a:t>
            </a:r>
            <a:r>
              <a:rPr lang="en-US" dirty="0" smtClean="0"/>
              <a:t>is the description of role assigned to the subordinate. </a:t>
            </a:r>
            <a:endParaRPr lang="en-US" dirty="0" smtClean="0"/>
          </a:p>
          <a:p>
            <a:pPr algn="just" fontAlgn="base"/>
            <a:r>
              <a:rPr lang="en-US" dirty="0" smtClean="0"/>
              <a:t>Duties </a:t>
            </a:r>
            <a:r>
              <a:rPr lang="en-US" dirty="0" smtClean="0"/>
              <a:t>in terms of functions or tasks to be performed constitute the basis of delegation process</a:t>
            </a: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fontAlgn="base">
              <a:buNone/>
            </a:pPr>
            <a:r>
              <a:rPr lang="en-US" b="1" dirty="0" smtClean="0"/>
              <a:t>	STEP-II</a:t>
            </a:r>
            <a:r>
              <a:rPr lang="en-US" b="1" dirty="0" smtClean="0"/>
              <a:t>: Granting of Authority:</a:t>
            </a:r>
          </a:p>
          <a:p>
            <a:pPr algn="just" fontAlgn="base"/>
            <a:r>
              <a:rPr lang="en-US" dirty="0" smtClean="0"/>
              <a:t>The </a:t>
            </a:r>
            <a:r>
              <a:rPr lang="en-US" dirty="0" smtClean="0"/>
              <a:t>grant of authority </a:t>
            </a:r>
            <a:r>
              <a:rPr lang="en-US" dirty="0" smtClean="0"/>
              <a:t>in Process </a:t>
            </a:r>
            <a:r>
              <a:rPr lang="en-US" dirty="0" smtClean="0"/>
              <a:t>of delegation </a:t>
            </a:r>
            <a:r>
              <a:rPr lang="en-US" dirty="0" smtClean="0"/>
              <a:t>is the </a:t>
            </a:r>
            <a:r>
              <a:rPr lang="en-US" dirty="0" smtClean="0"/>
              <a:t>second </a:t>
            </a:r>
            <a:r>
              <a:rPr lang="en-US" dirty="0" smtClean="0"/>
              <a:t>step </a:t>
            </a:r>
            <a:r>
              <a:rPr lang="en-US" dirty="0" smtClean="0"/>
              <a:t>of the </a:t>
            </a:r>
            <a:r>
              <a:rPr lang="en-US" dirty="0" smtClean="0"/>
              <a:t>delegation of </a:t>
            </a:r>
            <a:r>
              <a:rPr lang="en-US" dirty="0" smtClean="0"/>
              <a:t>authority to the subordinate so that the assigned task is accomplished</a:t>
            </a:r>
            <a:r>
              <a:rPr lang="en-US" dirty="0" smtClean="0"/>
              <a:t>.</a:t>
            </a:r>
          </a:p>
          <a:p>
            <a:pPr algn="just" fontAlgn="base"/>
            <a:r>
              <a:rPr lang="en-US" dirty="0" smtClean="0"/>
              <a:t> </a:t>
            </a:r>
            <a:r>
              <a:rPr lang="en-US" dirty="0" smtClean="0"/>
              <a:t>The delegation of responsibility without authority is meaningless. </a:t>
            </a:r>
            <a:endParaRPr lang="en-US" dirty="0" smtClean="0"/>
          </a:p>
          <a:p>
            <a:pPr algn="just" fontAlgn="base"/>
            <a:r>
              <a:rPr lang="en-US" dirty="0" smtClean="0"/>
              <a:t>The </a:t>
            </a:r>
            <a:r>
              <a:rPr lang="en-US" dirty="0" smtClean="0"/>
              <a:t>subordinate can only accomplish the work when he has authority required for completing that task. </a:t>
            </a:r>
            <a:endParaRPr lang="en-US" dirty="0" smtClean="0"/>
          </a:p>
          <a:p>
            <a:pPr algn="just" fontAlgn="base"/>
            <a:r>
              <a:rPr lang="en-US" dirty="0" smtClean="0"/>
              <a:t>Authority </a:t>
            </a:r>
            <a:r>
              <a:rPr lang="en-US" dirty="0" smtClean="0"/>
              <a:t>is derived from responsibility</a:t>
            </a:r>
            <a:r>
              <a:rPr lang="en-US" dirty="0" smtClean="0"/>
              <a:t>.</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a:r>
              <a:rPr lang="en-US" dirty="0" smtClean="0"/>
              <a:t>Louis A. Allen has defined authority, “As the sum of the powers and rights entrusted to make possible the performance of the work delegated”.</a:t>
            </a:r>
          </a:p>
          <a:p>
            <a:pPr algn="just"/>
            <a:r>
              <a:rPr lang="en-US" dirty="0" smtClean="0"/>
              <a:t>He has classified authority into three categories, namely:</a:t>
            </a:r>
          </a:p>
          <a:p>
            <a:pPr marL="514350" indent="-514350" algn="just">
              <a:buFont typeface="+mj-lt"/>
              <a:buAutoNum type="arabicPeriod"/>
            </a:pPr>
            <a:r>
              <a:rPr lang="en-US" dirty="0" smtClean="0"/>
              <a:t>Authority of knowledge,</a:t>
            </a:r>
          </a:p>
          <a:p>
            <a:pPr marL="514350" indent="-514350" algn="just">
              <a:buFont typeface="+mj-lt"/>
              <a:buAutoNum type="arabicPeriod"/>
            </a:pPr>
            <a:r>
              <a:rPr lang="en-US" dirty="0" smtClean="0"/>
              <a:t>Authority of position, and</a:t>
            </a:r>
          </a:p>
          <a:p>
            <a:pPr marL="514350" indent="-514350" algn="just">
              <a:buFont typeface="+mj-lt"/>
              <a:buAutoNum type="arabicPeriod"/>
            </a:pPr>
            <a:r>
              <a:rPr lang="en-US" dirty="0" smtClean="0"/>
              <a:t>Legal authority.</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fontAlgn="base">
              <a:buNone/>
            </a:pPr>
            <a:r>
              <a:rPr lang="en-US" b="1" dirty="0" smtClean="0"/>
              <a:t>	STEP-III</a:t>
            </a:r>
            <a:r>
              <a:rPr lang="en-US" b="1" dirty="0" smtClean="0"/>
              <a:t>: Creation of Accountability:</a:t>
            </a:r>
          </a:p>
          <a:p>
            <a:pPr algn="just" fontAlgn="base"/>
            <a:r>
              <a:rPr lang="en-US" dirty="0" smtClean="0"/>
              <a:t>Accountability is the obligation of a subordinate to perform the duty assigned to him. </a:t>
            </a:r>
            <a:endParaRPr lang="en-US" dirty="0" smtClean="0"/>
          </a:p>
          <a:p>
            <a:pPr algn="just" fontAlgn="base"/>
            <a:r>
              <a:rPr lang="en-US" dirty="0" smtClean="0"/>
              <a:t>The </a:t>
            </a:r>
            <a:r>
              <a:rPr lang="en-US" dirty="0" smtClean="0"/>
              <a:t>delegation creates an obligation on the subordinate to accomplish the task assigned to him by the superior. </a:t>
            </a:r>
            <a:endParaRPr lang="en-US" dirty="0" smtClean="0"/>
          </a:p>
          <a:p>
            <a:pPr algn="just" fontAlgn="base"/>
            <a:r>
              <a:rPr lang="en-US" dirty="0" smtClean="0"/>
              <a:t>When </a:t>
            </a:r>
            <a:r>
              <a:rPr lang="en-US" dirty="0" smtClean="0"/>
              <a:t>a work is assigned and authority is delegated then the accountability is the by-product of this process.</a:t>
            </a:r>
          </a:p>
          <a:p>
            <a:pPr>
              <a:buNone/>
            </a:pPr>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a:r>
              <a:rPr lang="en-US" dirty="0" smtClean="0"/>
              <a:t>The authority is transferred so that a particular work is completed as desired</a:t>
            </a:r>
            <a:r>
              <a:rPr lang="en-US" dirty="0" smtClean="0"/>
              <a:t>.</a:t>
            </a:r>
          </a:p>
          <a:p>
            <a:pPr algn="just"/>
            <a:r>
              <a:rPr lang="en-US" dirty="0" smtClean="0"/>
              <a:t> </a:t>
            </a:r>
            <a:r>
              <a:rPr lang="en-US" dirty="0" smtClean="0"/>
              <a:t>This means that delegator has to ensure the completion of assigned work</a:t>
            </a:r>
            <a:r>
              <a:rPr lang="en-US" dirty="0" smtClean="0"/>
              <a:t>.</a:t>
            </a:r>
          </a:p>
          <a:p>
            <a:pPr algn="just"/>
            <a:r>
              <a:rPr lang="en-US" dirty="0" smtClean="0"/>
              <a:t> </a:t>
            </a:r>
            <a:r>
              <a:rPr lang="en-US" dirty="0" smtClean="0"/>
              <a:t>Authority flows down­ward whereas accountability flows upward.</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ublic\Pictures\Sample Pictures\delegation.jpg"/>
          <p:cNvPicPr>
            <a:picLocks noGrp="1" noChangeAspect="1" noChangeArrowheads="1"/>
          </p:cNvPicPr>
          <p:nvPr>
            <p:ph idx="1"/>
          </p:nvPr>
        </p:nvPicPr>
        <p:blipFill>
          <a:blip r:embed="rId2"/>
          <a:srcRect/>
          <a:stretch>
            <a:fillRect/>
          </a:stretch>
        </p:blipFill>
        <p:spPr bwMode="auto">
          <a:xfrm>
            <a:off x="1752600" y="990600"/>
            <a:ext cx="4800599" cy="4580731"/>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Centralisation and decentralisation</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Centralisation </a:t>
            </a:r>
            <a:r>
              <a:rPr lang="en-US" dirty="0" smtClean="0"/>
              <a:t>refers to the hierarchical level within an organisation that has authority to make decisions. </a:t>
            </a:r>
            <a:endParaRPr lang="en-US" dirty="0" smtClean="0"/>
          </a:p>
          <a:p>
            <a:pPr algn="just"/>
            <a:r>
              <a:rPr lang="en-US" dirty="0" smtClean="0"/>
              <a:t>When </a:t>
            </a:r>
            <a:r>
              <a:rPr lang="en-US" dirty="0" smtClean="0"/>
              <a:t>decision making is kept at the top level, the organisation is centralised; when it is delegated to lower organisational levels, it is </a:t>
            </a:r>
            <a:r>
              <a:rPr lang="en-US" dirty="0" smtClean="0"/>
              <a:t>decentralised.</a:t>
            </a:r>
          </a:p>
          <a:p>
            <a:pPr algn="just" fontAlgn="base"/>
            <a:r>
              <a:rPr lang="en-US" dirty="0" smtClean="0"/>
              <a:t>When the power to take decision rests with the top management it is called as ‘</a:t>
            </a:r>
            <a:r>
              <a:rPr lang="en-US" b="1" dirty="0" smtClean="0"/>
              <a:t>Centralisation</a:t>
            </a:r>
            <a:r>
              <a:rPr lang="en-US" dirty="0" smtClean="0"/>
              <a:t>’.</a:t>
            </a:r>
          </a:p>
          <a:p>
            <a:pPr algn="just" fontAlgn="base"/>
            <a:r>
              <a:rPr lang="en-US" dirty="0" smtClean="0"/>
              <a:t>When </a:t>
            </a:r>
            <a:r>
              <a:rPr lang="en-US" dirty="0" smtClean="0"/>
              <a:t>the power to take decision is given to the person performing the job it is called as ‘</a:t>
            </a:r>
            <a:r>
              <a:rPr lang="en-US" b="1" dirty="0" smtClean="0"/>
              <a:t>Decentralisation</a:t>
            </a:r>
            <a:r>
              <a:rPr lang="en-US" dirty="0" smtClean="0"/>
              <a: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buNone/>
            </a:pPr>
            <a:r>
              <a:rPr lang="en-US" dirty="0" smtClean="0"/>
              <a:t>1. Centralisation</a:t>
            </a:r>
          </a:p>
          <a:p>
            <a:pPr algn="just" fontAlgn="base"/>
            <a:r>
              <a:rPr lang="en-US" dirty="0" smtClean="0"/>
              <a:t>Centralisation has been defined as the “systematic and consistent reservation of authority at central point within the organisation.” </a:t>
            </a:r>
            <a:endParaRPr lang="en-US" dirty="0" smtClean="0"/>
          </a:p>
          <a:p>
            <a:pPr algn="just" fontAlgn="base"/>
            <a:r>
              <a:rPr lang="en-US" dirty="0" smtClean="0"/>
              <a:t>This </a:t>
            </a:r>
            <a:r>
              <a:rPr lang="en-US" dirty="0" smtClean="0"/>
              <a:t>means the scope for delegation is limited as far as possible, the decisions are taken at the executive level precluding thereby the subordinates from taking decisions or performing some work.</a:t>
            </a:r>
          </a:p>
          <a:p>
            <a:pPr>
              <a:buNone/>
            </a:pPr>
            <a:r>
              <a:rPr lang="en-US" dirty="0" smtClean="0"/>
              <a:t/>
            </a:r>
            <a:br>
              <a:rPr lang="en-US" dirty="0" smtClean="0"/>
            </a:br>
            <a:r>
              <a:rPr lang="en-US" dirty="0" smtClean="0"/>
              <a:t>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fontAlgn="base"/>
            <a:r>
              <a:rPr lang="en-US" dirty="0" smtClean="0"/>
              <a:t>In this way, under centralisation, the executive reserves work for himself instead of delegating to his subordinate and ultimately reserves authority; but where he is forced to delegate work, he may do as by not delegating adequate authority so that the subordinate must approach him to arrive at approximate decision</a:t>
            </a:r>
            <a:r>
              <a:rPr lang="en-US" dirty="0" smtClean="0"/>
              <a:t>.</a:t>
            </a:r>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fontAlgn="base"/>
            <a:r>
              <a:rPr lang="en-US" dirty="0" smtClean="0"/>
              <a:t>As stated by Louis A. Allen, “centralisation denotes that a majority of the decisions having to do with the work being performed, are not made by those doing the work but at a point higher in the organisation</a:t>
            </a:r>
            <a:r>
              <a:rPr lang="en-US" dirty="0" smtClean="0"/>
              <a:t>.”</a:t>
            </a:r>
          </a:p>
          <a:p>
            <a:pPr algn="just" fontAlgn="base"/>
            <a:r>
              <a:rPr lang="en-US" dirty="0" smtClean="0"/>
              <a:t> </a:t>
            </a:r>
            <a:r>
              <a:rPr lang="en-US" dirty="0" smtClean="0"/>
              <a:t>Further, Henry Fayol defines it as “everything that goes to increase importance of the subordinate’s role is decentralisation, everything which goes to reduce it is centralisation.”</a:t>
            </a:r>
          </a:p>
          <a:p>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fontAlgn="base">
              <a:buNone/>
            </a:pPr>
            <a:r>
              <a:rPr lang="en-US" b="1" dirty="0" smtClean="0"/>
              <a:t>	Factors </a:t>
            </a:r>
            <a:r>
              <a:rPr lang="en-US" b="1" dirty="0" smtClean="0"/>
              <a:t>Responsible for Centralisation:</a:t>
            </a:r>
          </a:p>
          <a:p>
            <a:pPr fontAlgn="base">
              <a:buNone/>
            </a:pPr>
            <a:r>
              <a:rPr lang="en-US" b="1" dirty="0" smtClean="0"/>
              <a:t>(1) To Facilitate Personal Leadership:</a:t>
            </a:r>
            <a:endParaRPr lang="en-US" dirty="0" smtClean="0"/>
          </a:p>
          <a:p>
            <a:pPr algn="just" fontAlgn="base"/>
            <a:r>
              <a:rPr lang="en-US" dirty="0" smtClean="0"/>
              <a:t>Where company’s size is not large, personal leadership plays an important role particularly at the early stage of its growth. </a:t>
            </a:r>
            <a:endParaRPr lang="en-US" dirty="0" smtClean="0"/>
          </a:p>
          <a:p>
            <a:pPr algn="just" fontAlgn="base"/>
            <a:r>
              <a:rPr lang="en-US" dirty="0" smtClean="0"/>
              <a:t>Under </a:t>
            </a:r>
            <a:r>
              <a:rPr lang="en-US" dirty="0" smtClean="0"/>
              <a:t>such a form of organisation, personal leadership will have a potent influence retaining power of authority and responsibility at the central point. </a:t>
            </a:r>
            <a:endParaRPr lang="en-US" dirty="0" smtClean="0"/>
          </a:p>
          <a:p>
            <a:pPr algn="just" fontAlgn="base"/>
            <a:r>
              <a:rPr lang="en-US" dirty="0" smtClean="0"/>
              <a:t>The </a:t>
            </a:r>
            <a:r>
              <a:rPr lang="en-US" dirty="0" smtClean="0"/>
              <a:t>existence and success of new but small enterprises may depend upon singleness and flexibility.</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fontAlgn="base">
              <a:buNone/>
            </a:pPr>
            <a:r>
              <a:rPr lang="en-US" b="1" dirty="0" smtClean="0"/>
              <a:t>(2) To Provide Integration:</a:t>
            </a:r>
            <a:endParaRPr lang="en-US" dirty="0" smtClean="0"/>
          </a:p>
          <a:p>
            <a:pPr algn="just" fontAlgn="base"/>
            <a:r>
              <a:rPr lang="en-US" dirty="0" smtClean="0"/>
              <a:t>For the accomplishment of operation of the enterprise, it is found by many companies that integration of activities is an essence of operation and tins objective can be fulfilled only when there is centralisation in the company</a:t>
            </a:r>
            <a:r>
              <a:rPr lang="en-US" dirty="0" smtClean="0"/>
              <a:t>.</a:t>
            </a:r>
          </a:p>
          <a:p>
            <a:pPr algn="just" fontAlgn="base"/>
            <a:r>
              <a:rPr lang="en-US" dirty="0" smtClean="0"/>
              <a:t> </a:t>
            </a:r>
            <a:r>
              <a:rPr lang="en-US" dirty="0" smtClean="0"/>
              <a:t>Common objectives can be </a:t>
            </a:r>
            <a:r>
              <a:rPr lang="en-US" dirty="0" smtClean="0"/>
              <a:t>fulfilled </a:t>
            </a:r>
            <a:r>
              <a:rPr lang="en-US" dirty="0" smtClean="0"/>
              <a:t>by integrating different activities</a:t>
            </a:r>
            <a:r>
              <a:rPr lang="en-US" dirty="0" smtClean="0"/>
              <a:t>.</a:t>
            </a:r>
          </a:p>
          <a:p>
            <a:pPr algn="just" fontAlgn="base"/>
            <a:r>
              <a:rPr lang="en-US" dirty="0" smtClean="0"/>
              <a:t> </a:t>
            </a:r>
            <a:r>
              <a:rPr lang="en-US" dirty="0" smtClean="0"/>
              <a:t>This is possible by issuing central directions; hence is the need of centralisation.</a:t>
            </a:r>
          </a:p>
          <a:p>
            <a:pPr>
              <a:buNone/>
            </a:pPr>
            <a:r>
              <a:rPr lang="en-US" dirty="0" smtClean="0"/>
              <a:t/>
            </a:r>
            <a:br>
              <a:rPr lang="en-US" dirty="0" smtClean="0"/>
            </a:b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fontAlgn="base">
              <a:buNone/>
            </a:pPr>
            <a:r>
              <a:rPr lang="en-US" b="1" dirty="0" smtClean="0"/>
              <a:t>(3) To </a:t>
            </a:r>
            <a:r>
              <a:rPr lang="en-US" b="1" dirty="0" smtClean="0"/>
              <a:t>Handle Emergencies:</a:t>
            </a:r>
            <a:endParaRPr lang="en-US" dirty="0" smtClean="0"/>
          </a:p>
          <a:p>
            <a:pPr algn="just" fontAlgn="base"/>
            <a:r>
              <a:rPr lang="en-US" dirty="0" smtClean="0"/>
              <a:t>Emergency decisions that are likely to affect all units of the company are made by the central authority to maintain proper equilibrium between executives and subordinates of all different units. </a:t>
            </a:r>
            <a:endParaRPr lang="en-US" dirty="0" smtClean="0"/>
          </a:p>
          <a:p>
            <a:pPr algn="just" fontAlgn="base"/>
            <a:r>
              <a:rPr lang="en-US" dirty="0" smtClean="0"/>
              <a:t>As </a:t>
            </a:r>
            <a:r>
              <a:rPr lang="en-US" dirty="0" smtClean="0"/>
              <a:t>we find that the competition is more acute or the emergency is urgent and immediate, the need for centralised decision making is also great.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buNone/>
            </a:pPr>
            <a:r>
              <a:rPr lang="en-US" dirty="0" smtClean="0"/>
              <a:t>1. Sources of Authority</a:t>
            </a:r>
          </a:p>
          <a:p>
            <a:pPr marL="514350" indent="-514350">
              <a:buNone/>
            </a:pPr>
            <a:r>
              <a:rPr lang="en-US" dirty="0" smtClean="0"/>
              <a:t>	Formal Authority Theory</a:t>
            </a:r>
          </a:p>
          <a:p>
            <a:pPr marL="514350" indent="-514350" algn="just"/>
            <a:r>
              <a:rPr lang="en-US" dirty="0" smtClean="0"/>
              <a:t> In </a:t>
            </a:r>
            <a:r>
              <a:rPr lang="en-US" b="1" dirty="0" smtClean="0"/>
              <a:t>formal authority</a:t>
            </a:r>
            <a:r>
              <a:rPr lang="en-US" dirty="0" smtClean="0"/>
              <a:t>, </a:t>
            </a:r>
            <a:r>
              <a:rPr lang="en-US" b="1" dirty="0" smtClean="0"/>
              <a:t>authority</a:t>
            </a:r>
            <a:r>
              <a:rPr lang="en-US" dirty="0" smtClean="0"/>
              <a:t> stems from the top and is transmitted downwards through the line by the help of delegation of </a:t>
            </a:r>
            <a:r>
              <a:rPr lang="en-US" b="1" dirty="0" smtClean="0"/>
              <a:t>authority</a:t>
            </a:r>
            <a:r>
              <a:rPr lang="en-US" dirty="0" smtClean="0"/>
              <a:t>. </a:t>
            </a:r>
          </a:p>
          <a:p>
            <a:pPr marL="514350" indent="-514350" algn="just"/>
            <a:r>
              <a:rPr lang="en-US" dirty="0" smtClean="0"/>
              <a:t>According to this </a:t>
            </a:r>
            <a:r>
              <a:rPr lang="en-US" b="1" dirty="0" smtClean="0"/>
              <a:t>theory authority</a:t>
            </a:r>
            <a:r>
              <a:rPr lang="en-US" dirty="0" smtClean="0"/>
              <a:t> is based upon the rank or position of the person and this </a:t>
            </a:r>
            <a:r>
              <a:rPr lang="en-US" b="1" dirty="0" smtClean="0"/>
              <a:t>authority</a:t>
            </a:r>
            <a:r>
              <a:rPr lang="en-US" dirty="0" smtClean="0"/>
              <a:t> may be given by law or by social rules and regulations protected by law.</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fontAlgn="base">
              <a:buNone/>
            </a:pPr>
            <a:r>
              <a:rPr lang="en-US" b="1" dirty="0" smtClean="0"/>
              <a:t>	Advantages </a:t>
            </a:r>
            <a:r>
              <a:rPr lang="en-US" b="1" dirty="0" smtClean="0"/>
              <a:t>of Centralization:</a:t>
            </a:r>
            <a:endParaRPr lang="en-US" dirty="0" smtClean="0"/>
          </a:p>
          <a:p>
            <a:pPr fontAlgn="base">
              <a:buNone/>
            </a:pPr>
            <a:r>
              <a:rPr lang="en-US" b="1" dirty="0" smtClean="0"/>
              <a:t>	Centralization </a:t>
            </a:r>
            <a:r>
              <a:rPr lang="en-US" b="1" dirty="0" smtClean="0"/>
              <a:t>of decision making authority may bring many advantages to the organization:</a:t>
            </a:r>
            <a:endParaRPr lang="en-US" dirty="0" smtClean="0"/>
          </a:p>
          <a:p>
            <a:pPr fontAlgn="base"/>
            <a:endParaRPr lang="en-US" cap="all" dirty="0" smtClean="0"/>
          </a:p>
          <a:p>
            <a:pPr fontAlgn="base">
              <a:buNone/>
            </a:pPr>
            <a:r>
              <a:rPr lang="en-US" b="1" dirty="0" smtClean="0"/>
              <a:t>1. Standardization:</a:t>
            </a:r>
            <a:endParaRPr lang="en-US" dirty="0" smtClean="0"/>
          </a:p>
          <a:p>
            <a:pPr algn="just" fontAlgn="base"/>
            <a:r>
              <a:rPr lang="en-US" dirty="0" smtClean="0"/>
              <a:t>Centralization decisions result into standardize policies and procedures to be uniformity followed throughout the organization making coor­dination easier.</a:t>
            </a:r>
          </a:p>
          <a:p>
            <a:pPr fontAlgn="base">
              <a:buNone/>
            </a:pPr>
            <a:r>
              <a:rPr lang="en-US" b="1" dirty="0" smtClean="0"/>
              <a:t>2. Uniformity of Action:</a:t>
            </a:r>
            <a:endParaRPr lang="en-US" dirty="0" smtClean="0"/>
          </a:p>
          <a:p>
            <a:pPr algn="just" fontAlgn="base"/>
            <a:r>
              <a:rPr lang="en-US" dirty="0" smtClean="0"/>
              <a:t>Where a company wishes all operative units to do certain things in the same manner, centralization of appropriate decision making can bring such uniformity</a:t>
            </a:r>
            <a:r>
              <a:rPr lang="en-US" dirty="0" smtClean="0"/>
              <a:t>.</a:t>
            </a:r>
            <a:endParaRPr lang="en-US"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fontAlgn="base">
              <a:buNone/>
            </a:pPr>
            <a:r>
              <a:rPr lang="en-US" b="1" dirty="0" smtClean="0"/>
              <a:t>3. It Facilitates Personal Leadership:</a:t>
            </a:r>
            <a:endParaRPr lang="en-US" dirty="0" smtClean="0"/>
          </a:p>
          <a:p>
            <a:pPr algn="just" fontAlgn="base"/>
            <a:r>
              <a:rPr lang="en-US" dirty="0" smtClean="0"/>
              <a:t>Personal leadership is an important point for the success of small enterprises</a:t>
            </a:r>
            <a:r>
              <a:rPr lang="en-US" dirty="0" smtClean="0"/>
              <a:t>.</a:t>
            </a:r>
          </a:p>
          <a:p>
            <a:pPr algn="just" fontAlgn="base"/>
            <a:r>
              <a:rPr lang="en-US" dirty="0" smtClean="0"/>
              <a:t> </a:t>
            </a:r>
            <a:r>
              <a:rPr lang="en-US" dirty="0" smtClean="0"/>
              <a:t>It is also important during the early stages of the enterprises. </a:t>
            </a:r>
            <a:endParaRPr lang="en-US" dirty="0" smtClean="0"/>
          </a:p>
          <a:p>
            <a:pPr algn="just" fontAlgn="base"/>
            <a:r>
              <a:rPr lang="en-US" dirty="0" smtClean="0"/>
              <a:t>In </a:t>
            </a:r>
            <a:r>
              <a:rPr lang="en-US" dirty="0" smtClean="0"/>
              <a:t>both the cases, the manager having entire authority himself can exercise power over the subordinates.</a:t>
            </a:r>
          </a:p>
          <a:p>
            <a:pPr fontAlgn="base">
              <a:buNone/>
            </a:pPr>
            <a:r>
              <a:rPr lang="en-US" b="1" dirty="0" smtClean="0"/>
              <a:t>4. Quality Decisions:</a:t>
            </a:r>
            <a:endParaRPr lang="en-US" dirty="0" smtClean="0"/>
          </a:p>
          <a:p>
            <a:pPr algn="just" fontAlgn="base"/>
            <a:r>
              <a:rPr lang="en-US" dirty="0" smtClean="0"/>
              <a:t>Top management people are experienced and have an overall view of the company</a:t>
            </a:r>
            <a:r>
              <a:rPr lang="en-US" dirty="0" smtClean="0"/>
              <a:t>.</a:t>
            </a:r>
          </a:p>
          <a:p>
            <a:pPr algn="just" fontAlgn="base"/>
            <a:r>
              <a:rPr lang="en-US" dirty="0" smtClean="0"/>
              <a:t> </a:t>
            </a:r>
            <a:r>
              <a:rPr lang="en-US" dirty="0" smtClean="0"/>
              <a:t>Their decisions tend to be mature and are taken keeping in mind the overall benefit of the company.</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fontAlgn="base">
              <a:buNone/>
            </a:pPr>
            <a:r>
              <a:rPr lang="en-US" b="1" dirty="0" smtClean="0"/>
              <a:t>5</a:t>
            </a:r>
            <a:r>
              <a:rPr lang="en-US" b="1" dirty="0" smtClean="0"/>
              <a:t>. Handle Emergencies Effectively:</a:t>
            </a:r>
            <a:endParaRPr lang="en-US" dirty="0" smtClean="0"/>
          </a:p>
          <a:p>
            <a:pPr algn="just" fontAlgn="base"/>
            <a:r>
              <a:rPr lang="en-US" dirty="0" smtClean="0"/>
              <a:t>At the time of emergency, centralize decision-making works as a quick respite as there is no time for consulting others.</a:t>
            </a:r>
          </a:p>
          <a:p>
            <a:pPr fontAlgn="base">
              <a:buNone/>
            </a:pPr>
            <a:r>
              <a:rPr lang="en-US" b="1" dirty="0" smtClean="0"/>
              <a:t>6. Economies:</a:t>
            </a:r>
            <a:endParaRPr lang="en-US" dirty="0" smtClean="0"/>
          </a:p>
          <a:p>
            <a:pPr algn="just" fontAlgn="base"/>
            <a:r>
              <a:rPr lang="en-US" dirty="0" smtClean="0"/>
              <a:t>A high degree of centralization of authority absolves the lower level staff from decision-making, thereby demanding lesser managerial skills from them. </a:t>
            </a:r>
            <a:endParaRPr lang="en-US" dirty="0" smtClean="0"/>
          </a:p>
          <a:p>
            <a:pPr algn="just" fontAlgn="base"/>
            <a:r>
              <a:rPr lang="en-US" dirty="0" smtClean="0"/>
              <a:t>Economy </a:t>
            </a:r>
            <a:r>
              <a:rPr lang="en-US" dirty="0" smtClean="0"/>
              <a:t>can be observed in hiring comparatively less skilled managerial staff. </a:t>
            </a:r>
            <a:endParaRPr lang="en-US" dirty="0" smtClean="0"/>
          </a:p>
          <a:p>
            <a:pPr algn="just" fontAlgn="base"/>
            <a:r>
              <a:rPr lang="en-US" dirty="0" smtClean="0"/>
              <a:t>Moreover </a:t>
            </a:r>
            <a:r>
              <a:rPr lang="en-US" dirty="0" smtClean="0"/>
              <a:t>centralized management can bring economies of large scale, For example- bulk buying and selling will result in lower overall costs</a:t>
            </a:r>
            <a:r>
              <a:rPr lang="en-US" dirty="0" smtClean="0"/>
              <a:t>.</a:t>
            </a:r>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fontAlgn="base">
              <a:buNone/>
            </a:pPr>
            <a:r>
              <a:rPr lang="en-US" b="1" dirty="0" smtClean="0"/>
              <a:t>7</a:t>
            </a:r>
            <a:r>
              <a:rPr lang="en-US" b="1" dirty="0" smtClean="0"/>
              <a:t>. Simplicity:</a:t>
            </a:r>
            <a:endParaRPr lang="en-US" dirty="0" smtClean="0"/>
          </a:p>
          <a:p>
            <a:pPr algn="just" fontAlgn="base"/>
            <a:r>
              <a:rPr lang="en-US" dirty="0" smtClean="0"/>
              <a:t>Centralize decision making make the power structure of the company simple to understand. </a:t>
            </a:r>
            <a:endParaRPr lang="en-US" dirty="0" smtClean="0"/>
          </a:p>
          <a:p>
            <a:pPr algn="just" fontAlgn="base"/>
            <a:r>
              <a:rPr lang="en-US" dirty="0" smtClean="0"/>
              <a:t>There </a:t>
            </a:r>
            <a:r>
              <a:rPr lang="en-US" dirty="0" smtClean="0"/>
              <a:t>is no confusion or conflict regarding the decision making power among the staff of the organization.</a:t>
            </a:r>
          </a:p>
          <a:p>
            <a:endParaRPr lang="en-US" dirty="0" smtClean="0"/>
          </a:p>
          <a:p>
            <a:endParaRPr lang="en-US"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fontAlgn="base">
              <a:buNone/>
            </a:pPr>
            <a:r>
              <a:rPr lang="en-US" b="1" dirty="0" smtClean="0"/>
              <a:t>	Some </a:t>
            </a:r>
            <a:r>
              <a:rPr lang="en-US" b="1" dirty="0" smtClean="0"/>
              <a:t>of the disadvantages of the centralization can be viewed as follows:</a:t>
            </a:r>
            <a:endParaRPr lang="en-US" dirty="0" smtClean="0"/>
          </a:p>
          <a:p>
            <a:pPr fontAlgn="base">
              <a:buNone/>
            </a:pPr>
            <a:r>
              <a:rPr lang="en-US" b="1" dirty="0" smtClean="0"/>
              <a:t>1. Overloaded Top Management:</a:t>
            </a:r>
            <a:endParaRPr lang="en-US" dirty="0" smtClean="0"/>
          </a:p>
          <a:p>
            <a:pPr algn="just" fontAlgn="base"/>
            <a:r>
              <a:rPr lang="en-US" dirty="0" smtClean="0"/>
              <a:t>Due to overload of work, top level managers cannot concentrate on important functions and matters as they keep themselves engaged in day to day decision-making.</a:t>
            </a:r>
          </a:p>
          <a:p>
            <a:pPr fontAlgn="base">
              <a:buNone/>
            </a:pPr>
            <a:r>
              <a:rPr lang="en-US" b="1" dirty="0" smtClean="0"/>
              <a:t>2. Imbalanced Structure of Organization:</a:t>
            </a:r>
            <a:endParaRPr lang="en-US" dirty="0" smtClean="0"/>
          </a:p>
          <a:p>
            <a:pPr algn="just" fontAlgn="base"/>
            <a:r>
              <a:rPr lang="en-US" dirty="0" smtClean="0"/>
              <a:t>Top level loaded positions and empty lower levels may create an imbalance in the structure of an organization</a:t>
            </a:r>
            <a:r>
              <a:rPr lang="en-US" dirty="0" smtClean="0"/>
              <a:t>.</a:t>
            </a:r>
            <a:endParaRPr lang="en-US"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fontAlgn="base">
              <a:buNone/>
            </a:pPr>
            <a:r>
              <a:rPr lang="en-US" b="1" dirty="0" smtClean="0"/>
              <a:t>3. Destroys Individual Initiative:</a:t>
            </a:r>
            <a:endParaRPr lang="en-US" dirty="0" smtClean="0"/>
          </a:p>
          <a:p>
            <a:pPr algn="just" fontAlgn="base"/>
            <a:r>
              <a:rPr lang="en-US" dirty="0" smtClean="0"/>
              <a:t>Centralization evolves around few persons (top management) only. They take all the decisions and decide how to implement them. </a:t>
            </a:r>
          </a:p>
          <a:p>
            <a:pPr algn="just" fontAlgn="base"/>
            <a:r>
              <a:rPr lang="en-US" dirty="0" smtClean="0"/>
              <a:t>Others are not supposed to take any initiative and are to carry out whatever they have been told. </a:t>
            </a:r>
          </a:p>
          <a:p>
            <a:pPr algn="just" fontAlgn="base"/>
            <a:r>
              <a:rPr lang="en-US" dirty="0" smtClean="0"/>
              <a:t>This practice destroys individual initiatives and does not allow any second line of command to grow in the organization.</a:t>
            </a:r>
          </a:p>
          <a:p>
            <a:pPr>
              <a:buNone/>
            </a:pPr>
            <a:r>
              <a:rPr lang="en-US" dirty="0" smtClean="0"/>
              <a:t/>
            </a:r>
            <a:br>
              <a:rPr lang="en-US" dirty="0" smtClean="0"/>
            </a:br>
            <a:endParaRPr lang="en-US" dirty="0" smtClean="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normAutofit/>
          </a:bodyPr>
          <a:lstStyle/>
          <a:p>
            <a:pPr fontAlgn="base">
              <a:buNone/>
            </a:pPr>
            <a:r>
              <a:rPr lang="en-US" b="1" dirty="0" smtClean="0"/>
              <a:t>4. Slow Down the Operations:</a:t>
            </a:r>
            <a:endParaRPr lang="en-US" dirty="0" smtClean="0"/>
          </a:p>
          <a:p>
            <a:pPr algn="just" fontAlgn="base"/>
            <a:r>
              <a:rPr lang="en-US" dirty="0" smtClean="0"/>
              <a:t>Since executives at the work place are not free to take the decisions, in case of any contingency, by the time decision comes from the management, it may be too late to implement. </a:t>
            </a:r>
            <a:endParaRPr lang="en-US" dirty="0" smtClean="0"/>
          </a:p>
          <a:p>
            <a:pPr algn="just" fontAlgn="base"/>
            <a:r>
              <a:rPr lang="en-US" dirty="0" smtClean="0"/>
              <a:t>Moreover </a:t>
            </a:r>
            <a:r>
              <a:rPr lang="en-US" dirty="0" smtClean="0"/>
              <a:t>unavailability of top management may leave the organization without any decision in case of need</a:t>
            </a:r>
            <a:r>
              <a:rPr lang="en-US" dirty="0" smtClean="0"/>
              <a:t>.</a:t>
            </a:r>
            <a:endParaRPr lang="en-US"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fontAlgn="base">
              <a:buNone/>
            </a:pPr>
            <a:r>
              <a:rPr lang="en-US" b="1" dirty="0" smtClean="0"/>
              <a:t>5. Decisions Lack Specialized Knowledge:</a:t>
            </a:r>
            <a:endParaRPr lang="en-US" dirty="0" smtClean="0"/>
          </a:p>
          <a:p>
            <a:pPr algn="just" fontAlgn="base"/>
            <a:r>
              <a:rPr lang="en-US" dirty="0" smtClean="0"/>
              <a:t>Since top management may not be expert in all areas, decisions taken by them will lack perspective of a specialist</a:t>
            </a:r>
            <a:r>
              <a:rPr lang="en-US" dirty="0" smtClean="0"/>
              <a:t>.</a:t>
            </a:r>
          </a:p>
          <a:p>
            <a:pPr algn="just" fontAlgn="base"/>
            <a:r>
              <a:rPr lang="en-US" dirty="0" smtClean="0"/>
              <a:t> </a:t>
            </a:r>
            <a:r>
              <a:rPr lang="en-US" dirty="0" smtClean="0"/>
              <a:t>Even a specialist or employee under centralized set-up, does not have a free hand in his area. </a:t>
            </a:r>
            <a:endParaRPr lang="en-US" dirty="0" smtClean="0"/>
          </a:p>
          <a:p>
            <a:pPr algn="just" fontAlgn="base"/>
            <a:r>
              <a:rPr lang="en-US" dirty="0" smtClean="0"/>
              <a:t>His </a:t>
            </a:r>
            <a:r>
              <a:rPr lang="en-US" dirty="0" smtClean="0"/>
              <a:t>job mainly will be convincing the top executives that his suggestion should be implemented.</a:t>
            </a:r>
          </a:p>
          <a:p>
            <a:endParaRPr lang="en-US" dirty="0" smtClean="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normAutofit lnSpcReduction="10000"/>
          </a:bodyPr>
          <a:lstStyle/>
          <a:p>
            <a:pPr fontAlgn="base">
              <a:buNone/>
            </a:pPr>
            <a:r>
              <a:rPr lang="en-US" dirty="0" smtClean="0"/>
              <a:t>2.Decentralisation </a:t>
            </a:r>
          </a:p>
          <a:p>
            <a:pPr algn="just" fontAlgn="base"/>
            <a:r>
              <a:rPr lang="en-US" dirty="0" smtClean="0"/>
              <a:t>Decentralisation </a:t>
            </a:r>
            <a:r>
              <a:rPr lang="en-US" dirty="0" smtClean="0"/>
              <a:t>of authority may be defined as “a situation in which ultimate authority to command and ultimate responsibility for results is localised as far down in the organisation as efficient management of the organisation, permits. </a:t>
            </a:r>
            <a:endParaRPr lang="en-US" dirty="0" smtClean="0"/>
          </a:p>
          <a:p>
            <a:pPr algn="just" fontAlgn="base"/>
            <a:r>
              <a:rPr lang="en-US" dirty="0" smtClean="0"/>
              <a:t>It </a:t>
            </a:r>
            <a:r>
              <a:rPr lang="en-US" dirty="0" smtClean="0"/>
              <a:t>is carried out by creating; under a central organisation, a number of autonomous units with mandates to operate as independent units.”</a:t>
            </a:r>
          </a:p>
          <a:p>
            <a:pPr algn="just" fontAlgn="base"/>
            <a:r>
              <a:rPr lang="en-US" dirty="0" smtClean="0"/>
              <a:t>From this definition it is clear that decentralisation is a systematic effort made for delegating authority to the lowest levels in the organisation. </a:t>
            </a:r>
            <a:endParaRPr lang="en-US"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fontAlgn="base"/>
            <a:r>
              <a:rPr lang="en-US" dirty="0" smtClean="0"/>
              <a:t>However, the right to take decisions on vital matters will remain with the central authority. </a:t>
            </a:r>
            <a:endParaRPr lang="en-US" dirty="0" smtClean="0"/>
          </a:p>
          <a:p>
            <a:pPr algn="just" fontAlgn="base"/>
            <a:r>
              <a:rPr lang="en-US" dirty="0" smtClean="0"/>
              <a:t>But </a:t>
            </a:r>
            <a:r>
              <a:rPr lang="en-US" dirty="0" smtClean="0"/>
              <a:t>when the lowest levels receive Orders, they receive them with necessary amount of responsibility and authority. </a:t>
            </a:r>
            <a:endParaRPr lang="en-US" dirty="0" smtClean="0"/>
          </a:p>
          <a:p>
            <a:pPr algn="just" fontAlgn="base"/>
            <a:r>
              <a:rPr lang="en-US" dirty="0" smtClean="0"/>
              <a:t>They </a:t>
            </a:r>
            <a:r>
              <a:rPr lang="en-US" dirty="0" smtClean="0"/>
              <a:t>get more or less autonomous position in the organisation. </a:t>
            </a:r>
            <a:endParaRPr lang="en-US" dirty="0" smtClean="0"/>
          </a:p>
          <a:p>
            <a:pPr algn="just" fontAlgn="base"/>
            <a:r>
              <a:rPr lang="en-US" dirty="0" smtClean="0"/>
              <a:t>Thus </a:t>
            </a:r>
            <a:r>
              <a:rPr lang="en-US" dirty="0" smtClean="0"/>
              <a:t>decentralisation is mainly concerned with the placement of authority with reference to responsibility.</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marL="514350" indent="-514350">
              <a:buNone/>
            </a:pPr>
            <a:r>
              <a:rPr lang="en-US" dirty="0" smtClean="0"/>
              <a:t>	Acceptance Theory</a:t>
            </a:r>
          </a:p>
          <a:p>
            <a:pPr algn="just"/>
            <a:r>
              <a:rPr lang="en-US" b="1" dirty="0" smtClean="0"/>
              <a:t>Acceptance theory of authority</a:t>
            </a:r>
            <a:r>
              <a:rPr lang="en-US" dirty="0" smtClean="0"/>
              <a:t> states that a manager's </a:t>
            </a:r>
            <a:r>
              <a:rPr lang="en-US" b="1" dirty="0" smtClean="0"/>
              <a:t>authority</a:t>
            </a:r>
            <a:r>
              <a:rPr lang="en-US" dirty="0" smtClean="0"/>
              <a:t> rests on workers' </a:t>
            </a:r>
            <a:r>
              <a:rPr lang="en-US" b="1" dirty="0" smtClean="0"/>
              <a:t>acceptance</a:t>
            </a:r>
            <a:r>
              <a:rPr lang="en-US" dirty="0" smtClean="0"/>
              <a:t> of his right to give orders and to expect compliance. </a:t>
            </a:r>
          </a:p>
          <a:p>
            <a:pPr algn="just"/>
            <a:r>
              <a:rPr lang="en-US" dirty="0" smtClean="0"/>
              <a:t>Workers have to believe that the manager can legitimately give orders and there is a legitimate expectation that the orders will be carried out.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buNone/>
            </a:pPr>
            <a:r>
              <a:rPr lang="en-US" dirty="0" smtClean="0"/>
              <a:t>	Types of Decentralisation</a:t>
            </a:r>
          </a:p>
          <a:p>
            <a:pPr marL="514350" indent="-514350" algn="just">
              <a:buNone/>
            </a:pPr>
            <a:r>
              <a:rPr lang="en-US" dirty="0" smtClean="0"/>
              <a:t>1. Profit Centres (called as a responsibility centre): Under profit centre decentralisation, the organisation is first divisionalised on a product basis; each division is given the management and physical tools, facilities it needs to operate as an integrated and self-contained unit called as a responsibility centre.</a:t>
            </a:r>
          </a:p>
          <a:p>
            <a:pPr marL="514350" indent="-514350" algn="just">
              <a:buNone/>
            </a:pPr>
            <a:r>
              <a:rPr lang="en-US" dirty="0" smtClean="0"/>
              <a:t>2. Cost/Expense Centres: Where it is difficult to find out revenue with a unit but is relatively easy to determine the costs of operation, cost centres are established.</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a:buNone/>
            </a:pPr>
            <a:r>
              <a:rPr lang="en-US" dirty="0" smtClean="0"/>
              <a:t>3. Investment Centres: Investment centres are quite common in the case of multiproduct enterprises.</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normAutofit/>
          </a:bodyPr>
          <a:lstStyle/>
          <a:p>
            <a:pPr fontAlgn="base">
              <a:buNone/>
            </a:pPr>
            <a:r>
              <a:rPr lang="en-US" b="1" dirty="0" smtClean="0"/>
              <a:t>	Advantages </a:t>
            </a:r>
            <a:r>
              <a:rPr lang="en-US" b="1" dirty="0" smtClean="0"/>
              <a:t>of Decentralization:</a:t>
            </a:r>
            <a:endParaRPr lang="en-US" dirty="0" smtClean="0"/>
          </a:p>
          <a:p>
            <a:pPr algn="just" fontAlgn="base"/>
            <a:r>
              <a:rPr lang="en-US" dirty="0" smtClean="0"/>
              <a:t>Decentralization is today’s concept where decision making is not the prerogative of top management only. </a:t>
            </a:r>
            <a:endParaRPr lang="en-US" dirty="0" smtClean="0"/>
          </a:p>
          <a:p>
            <a:pPr algn="just" fontAlgn="base"/>
            <a:r>
              <a:rPr lang="en-US" dirty="0" smtClean="0"/>
              <a:t>With </a:t>
            </a:r>
            <a:r>
              <a:rPr lang="en-US" dirty="0" smtClean="0"/>
              <a:t>the increasing </a:t>
            </a:r>
            <a:r>
              <a:rPr lang="en-US" dirty="0" smtClean="0"/>
              <a:t>professionalism </a:t>
            </a:r>
            <a:r>
              <a:rPr lang="en-US" dirty="0" smtClean="0"/>
              <a:t>in the management function and global span of business, decentralization has become a need if an organization wants to grow.</a:t>
            </a:r>
          </a:p>
          <a:p>
            <a:pPr fontAlgn="base">
              <a:buNone/>
            </a:pPr>
            <a:r>
              <a:rPr lang="en-US" b="1" dirty="0" smtClean="0"/>
              <a:t>	</a:t>
            </a:r>
            <a:endParaRPr lang="en-US"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fontAlgn="base">
              <a:buNone/>
            </a:pPr>
            <a:r>
              <a:rPr lang="en-US" b="1" dirty="0" smtClean="0"/>
              <a:t>Some of its advantages are listed below:</a:t>
            </a:r>
            <a:endParaRPr lang="en-US" dirty="0" smtClean="0"/>
          </a:p>
          <a:p>
            <a:pPr fontAlgn="base">
              <a:buNone/>
            </a:pPr>
            <a:r>
              <a:rPr lang="en-US" b="1" dirty="0" smtClean="0"/>
              <a:t>1. Reduces Burden of Top Executives:</a:t>
            </a:r>
            <a:endParaRPr lang="en-US" dirty="0" smtClean="0"/>
          </a:p>
          <a:p>
            <a:pPr algn="just" fontAlgn="base"/>
            <a:r>
              <a:rPr lang="en-US" dirty="0" smtClean="0"/>
              <a:t>Centralization over burdens top executives. </a:t>
            </a:r>
          </a:p>
          <a:p>
            <a:pPr algn="just" fontAlgn="base"/>
            <a:r>
              <a:rPr lang="en-US" dirty="0" smtClean="0"/>
              <a:t>They are left with no time for planning, policy making etc. </a:t>
            </a:r>
          </a:p>
          <a:p>
            <a:pPr algn="just" fontAlgn="base"/>
            <a:r>
              <a:rPr lang="en-US" dirty="0" smtClean="0"/>
              <a:t>Decentralization relives top executives from some of their burdens</a:t>
            </a:r>
            <a:r>
              <a:rPr lang="en-US" dirty="0" smtClean="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fontScale="92500"/>
          </a:bodyPr>
          <a:lstStyle/>
          <a:p>
            <a:pPr fontAlgn="base">
              <a:buNone/>
            </a:pPr>
            <a:r>
              <a:rPr lang="en-US" b="1" dirty="0" smtClean="0"/>
              <a:t>2. Quick and Better Decisions:</a:t>
            </a:r>
            <a:endParaRPr lang="en-US" dirty="0" smtClean="0"/>
          </a:p>
          <a:p>
            <a:pPr algn="just" fontAlgn="base"/>
            <a:r>
              <a:rPr lang="en-US" dirty="0" smtClean="0"/>
              <a:t>Under decentralized system, decision making power is delegated to the level of actual execution. </a:t>
            </a:r>
            <a:endParaRPr lang="en-US" dirty="0" smtClean="0"/>
          </a:p>
          <a:p>
            <a:pPr algn="just" fontAlgn="base"/>
            <a:r>
              <a:rPr lang="en-US" dirty="0" smtClean="0"/>
              <a:t>Whenever </a:t>
            </a:r>
            <a:r>
              <a:rPr lang="en-US" dirty="0" smtClean="0"/>
              <a:t>there is a need for taking a decision, the concerned executive may decide the things without delay. </a:t>
            </a:r>
            <a:endParaRPr lang="en-US" dirty="0" smtClean="0"/>
          </a:p>
          <a:p>
            <a:pPr algn="just" fontAlgn="base"/>
            <a:r>
              <a:rPr lang="en-US" dirty="0" smtClean="0"/>
              <a:t>There </a:t>
            </a:r>
            <a:r>
              <a:rPr lang="en-US" dirty="0" smtClean="0"/>
              <a:t>is no need to make reference to the top level for most of the work.</a:t>
            </a:r>
          </a:p>
          <a:p>
            <a:pPr algn="just" fontAlgn="base"/>
            <a:r>
              <a:rPr lang="en-US" dirty="0" smtClean="0"/>
              <a:t>Moreover, subordinates may have a better knowledge of local conditions affecting their areas of work. </a:t>
            </a:r>
            <a:endParaRPr lang="en-US" dirty="0" smtClean="0"/>
          </a:p>
          <a:p>
            <a:pPr algn="just" fontAlgn="base"/>
            <a:r>
              <a:rPr lang="en-US" dirty="0" smtClean="0"/>
              <a:t>This </a:t>
            </a:r>
            <a:r>
              <a:rPr lang="en-US" dirty="0" smtClean="0"/>
              <a:t>should allow them to make more informed well-judged choices, e.g., salespersons have detailed knowledge of customers.</a:t>
            </a:r>
          </a:p>
          <a:p>
            <a:pPr algn="just" fontAlgn="base"/>
            <a:endParaRPr lang="en-US" dirty="0" smtClean="0"/>
          </a:p>
          <a:p>
            <a:endParaRPr lang="en-US" dirty="0" smtClean="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fontAlgn="base">
              <a:buNone/>
            </a:pPr>
            <a:r>
              <a:rPr lang="en-US" b="1" dirty="0" smtClean="0"/>
              <a:t>3</a:t>
            </a:r>
            <a:r>
              <a:rPr lang="en-US" b="1" dirty="0" smtClean="0"/>
              <a:t>. Facilitates Diversification:</a:t>
            </a:r>
            <a:endParaRPr lang="en-US" dirty="0" smtClean="0"/>
          </a:p>
          <a:p>
            <a:pPr algn="just" fontAlgn="base"/>
            <a:r>
              <a:rPr lang="en-US" dirty="0" smtClean="0"/>
              <a:t>With the centralized system of authority, diversifica­tion cannot grow beyond a certain level. </a:t>
            </a:r>
            <a:endParaRPr lang="en-US" dirty="0" smtClean="0"/>
          </a:p>
          <a:p>
            <a:pPr algn="just" fontAlgn="base"/>
            <a:r>
              <a:rPr lang="en-US" dirty="0" smtClean="0"/>
              <a:t>With </a:t>
            </a:r>
            <a:r>
              <a:rPr lang="en-US" dirty="0" smtClean="0"/>
              <a:t>decentralization diversification can be taken to any extent.</a:t>
            </a:r>
          </a:p>
          <a:p>
            <a:pPr fontAlgn="base">
              <a:buNone/>
            </a:pPr>
            <a:r>
              <a:rPr lang="en-US" b="1" dirty="0" smtClean="0"/>
              <a:t>4. Use of Capabilities of Subordinates:</a:t>
            </a:r>
            <a:endParaRPr lang="en-US" dirty="0" smtClean="0"/>
          </a:p>
          <a:p>
            <a:pPr algn="just" fontAlgn="base"/>
            <a:r>
              <a:rPr lang="en-US" dirty="0" smtClean="0"/>
              <a:t>In a decentralized system subordinates get a chance to show their skills and imagination. </a:t>
            </a:r>
            <a:endParaRPr lang="en-US" dirty="0" smtClean="0"/>
          </a:p>
          <a:p>
            <a:pPr algn="just" fontAlgn="base"/>
            <a:r>
              <a:rPr lang="en-US" dirty="0" smtClean="0"/>
              <a:t>They </a:t>
            </a:r>
            <a:r>
              <a:rPr lang="en-US" dirty="0" smtClean="0"/>
              <a:t>may lead to something which top management cannot even perceive</a:t>
            </a:r>
            <a:r>
              <a:rPr lang="en-US" dirty="0" smtClean="0"/>
              <a:t>.</a:t>
            </a:r>
            <a:endParaRPr lang="en-US"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fontAlgn="base">
              <a:buNone/>
            </a:pPr>
            <a:r>
              <a:rPr lang="en-US" b="1" dirty="0" smtClean="0"/>
              <a:t>5. Development of Executives:</a:t>
            </a:r>
            <a:endParaRPr lang="en-US" dirty="0" smtClean="0"/>
          </a:p>
          <a:p>
            <a:pPr algn="just" fontAlgn="base"/>
            <a:r>
              <a:rPr lang="en-US" dirty="0" smtClean="0"/>
              <a:t>Management at middle and junior levels are groomed to take over higher positions. </a:t>
            </a:r>
            <a:endParaRPr lang="en-US" dirty="0" smtClean="0"/>
          </a:p>
          <a:p>
            <a:pPr algn="just" fontAlgn="base"/>
            <a:r>
              <a:rPr lang="en-US" dirty="0" smtClean="0"/>
              <a:t>They </a:t>
            </a:r>
            <a:r>
              <a:rPr lang="en-US" dirty="0" smtClean="0"/>
              <a:t>are given the experience of decision making when carrying out delegated tasks (management development).</a:t>
            </a:r>
          </a:p>
          <a:p>
            <a:pPr fontAlgn="base">
              <a:buNone/>
            </a:pPr>
            <a:r>
              <a:rPr lang="en-US" b="1" dirty="0" smtClean="0"/>
              <a:t>6. Motivates Subordinates:</a:t>
            </a:r>
            <a:endParaRPr lang="en-US" dirty="0" smtClean="0"/>
          </a:p>
          <a:p>
            <a:pPr algn="just" fontAlgn="base"/>
            <a:r>
              <a:rPr lang="en-US" dirty="0" smtClean="0"/>
              <a:t>Under decentralization, subordinates get opportunities for taking decisions independently. </a:t>
            </a:r>
            <a:endParaRPr lang="en-US" dirty="0" smtClean="0"/>
          </a:p>
          <a:p>
            <a:pPr algn="just" fontAlgn="base"/>
            <a:r>
              <a:rPr lang="en-US" dirty="0" smtClean="0"/>
              <a:t>This </a:t>
            </a:r>
            <a:r>
              <a:rPr lang="en-US" dirty="0" smtClean="0"/>
              <a:t>fulfils the human need for power and status, by motivating the individual to work upto his optimum capability.</a:t>
            </a:r>
          </a:p>
          <a:p>
            <a:endParaRPr lang="en-US" dirty="0" smtClean="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fontAlgn="base">
              <a:buNone/>
            </a:pPr>
            <a:r>
              <a:rPr lang="en-US" b="1" dirty="0" smtClean="0"/>
              <a:t>7. Reduces Burden of Communication:</a:t>
            </a:r>
            <a:endParaRPr lang="en-US" dirty="0" smtClean="0"/>
          </a:p>
          <a:p>
            <a:pPr algn="just" fontAlgn="base"/>
            <a:r>
              <a:rPr lang="en-US" dirty="0" smtClean="0"/>
              <a:t>Decentralisation reduces the volume of day to day communication between head office and the branches, therefore giving senior managers the time to consider long term strategy</a:t>
            </a:r>
            <a:r>
              <a:rPr lang="en-US" dirty="0" smtClean="0"/>
              <a:t>.</a:t>
            </a:r>
            <a:endParaRPr 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fontAlgn="base">
              <a:buNone/>
            </a:pPr>
            <a:r>
              <a:rPr lang="en-US" b="1" dirty="0" smtClean="0"/>
              <a:t>	Disadvantages </a:t>
            </a:r>
            <a:r>
              <a:rPr lang="en-US" b="1" dirty="0" smtClean="0"/>
              <a:t>of Decentralization:</a:t>
            </a:r>
            <a:endParaRPr lang="en-US" dirty="0" smtClean="0"/>
          </a:p>
          <a:p>
            <a:pPr algn="just" fontAlgn="base"/>
            <a:r>
              <a:rPr lang="en-US" dirty="0" smtClean="0"/>
              <a:t>As no ‘good’ in the world exist without ‘bad’, decentralization has its own costs and shortcomings.</a:t>
            </a:r>
          </a:p>
          <a:p>
            <a:pPr algn="just" fontAlgn="base">
              <a:buNone/>
            </a:pPr>
            <a:r>
              <a:rPr lang="en-US" b="1" dirty="0" smtClean="0"/>
              <a:t>	Some </a:t>
            </a:r>
            <a:r>
              <a:rPr lang="en-US" b="1" dirty="0" smtClean="0"/>
              <a:t>of the possible disadvantages of decentralization are listed below:</a:t>
            </a:r>
            <a:endParaRPr lang="en-US" dirty="0" smtClean="0"/>
          </a:p>
          <a:p>
            <a:pPr fontAlgn="base">
              <a:buNone/>
            </a:pPr>
            <a:r>
              <a:rPr lang="en-US" b="1" dirty="0" smtClean="0"/>
              <a:t>1</a:t>
            </a:r>
            <a:r>
              <a:rPr lang="en-US" b="1" dirty="0" smtClean="0"/>
              <a:t>. Increases Costs:</a:t>
            </a:r>
            <a:endParaRPr lang="en-US" dirty="0" smtClean="0"/>
          </a:p>
          <a:p>
            <a:pPr algn="just" fontAlgn="base"/>
            <a:r>
              <a:rPr lang="en-US" dirty="0" smtClean="0"/>
              <a:t>Decentralization increases the administration expenses because it requires the employment of trained personnel to accept authority. </a:t>
            </a:r>
            <a:endParaRPr lang="en-US" dirty="0" smtClean="0"/>
          </a:p>
          <a:p>
            <a:pPr algn="just" fontAlgn="base"/>
            <a:r>
              <a:rPr lang="en-US" dirty="0" smtClean="0"/>
              <a:t>Moreover</a:t>
            </a:r>
            <a:r>
              <a:rPr lang="en-US" dirty="0" smtClean="0"/>
              <a:t>, there is a duplication of management functions in various departments/units resulting in increased cost</a:t>
            </a:r>
            <a:r>
              <a:rPr lang="en-US" dirty="0" smtClean="0"/>
              <a:t>.</a:t>
            </a:r>
            <a:endParaRPr lang="en-US"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fontAlgn="base">
              <a:buNone/>
            </a:pPr>
            <a:r>
              <a:rPr lang="en-US" b="1" dirty="0" smtClean="0"/>
              <a:t>2. Loss of Control:</a:t>
            </a:r>
            <a:endParaRPr lang="en-US" dirty="0" smtClean="0"/>
          </a:p>
          <a:p>
            <a:pPr algn="just" fontAlgn="base"/>
            <a:r>
              <a:rPr lang="en-US" dirty="0" smtClean="0"/>
              <a:t>Too much of decentralization may result in loss of control from the hands of top management. </a:t>
            </a:r>
            <a:endParaRPr lang="en-US" dirty="0" smtClean="0"/>
          </a:p>
          <a:p>
            <a:pPr algn="just" fontAlgn="base"/>
            <a:r>
              <a:rPr lang="en-US" dirty="0" smtClean="0"/>
              <a:t>Different </a:t>
            </a:r>
            <a:r>
              <a:rPr lang="en-US" dirty="0" smtClean="0"/>
              <a:t>units of the organization may start working as autonomous units working in their own interest in contrast of the overall interest of the organization.</a:t>
            </a:r>
          </a:p>
          <a:p>
            <a:pPr fontAlgn="base">
              <a:buNone/>
            </a:pPr>
            <a:r>
              <a:rPr lang="en-US" b="1" dirty="0" smtClean="0"/>
              <a:t>3. Misuse of Authority:</a:t>
            </a:r>
            <a:endParaRPr lang="en-US" dirty="0" smtClean="0"/>
          </a:p>
          <a:p>
            <a:pPr algn="just" fontAlgn="base"/>
            <a:r>
              <a:rPr lang="en-US" dirty="0" smtClean="0"/>
              <a:t>At times the lower level management is not able to handle the authority with dignity. </a:t>
            </a:r>
            <a:endParaRPr lang="en-US" dirty="0" smtClean="0"/>
          </a:p>
          <a:p>
            <a:pPr algn="just" fontAlgn="base"/>
            <a:r>
              <a:rPr lang="en-US" dirty="0" smtClean="0"/>
              <a:t>They </a:t>
            </a:r>
            <a:r>
              <a:rPr lang="en-US" dirty="0" smtClean="0"/>
              <a:t>may use it for their personal purposes in contrast with the interests of the organization.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marL="514350" indent="-514350">
              <a:buNone/>
            </a:pPr>
            <a:r>
              <a:rPr lang="en-US" dirty="0" smtClean="0"/>
              <a:t>	Competence Theory</a:t>
            </a:r>
          </a:p>
          <a:p>
            <a:pPr algn="just"/>
            <a:r>
              <a:rPr lang="en-US" dirty="0" smtClean="0"/>
              <a:t>A </a:t>
            </a:r>
            <a:r>
              <a:rPr lang="en-US" b="1" dirty="0" smtClean="0"/>
              <a:t>competent authority</a:t>
            </a:r>
            <a:r>
              <a:rPr lang="en-US" dirty="0" smtClean="0"/>
              <a:t> is any person or organization that has the legally delegated or invested </a:t>
            </a:r>
            <a:r>
              <a:rPr lang="en-US" b="1" dirty="0" smtClean="0"/>
              <a:t>authority</a:t>
            </a:r>
            <a:r>
              <a:rPr lang="en-US" dirty="0" smtClean="0"/>
              <a:t>, capacity, or power to perform a designated function. </a:t>
            </a:r>
          </a:p>
          <a:p>
            <a:pPr algn="just"/>
            <a:r>
              <a:rPr lang="en-US" dirty="0" smtClean="0"/>
              <a:t>Similarly, once an </a:t>
            </a:r>
            <a:r>
              <a:rPr lang="en-US" b="1" dirty="0" smtClean="0"/>
              <a:t>authority</a:t>
            </a:r>
            <a:r>
              <a:rPr lang="en-US" dirty="0" smtClean="0"/>
              <a:t> is delegated to perform a certain act, only the </a:t>
            </a:r>
            <a:r>
              <a:rPr lang="en-US" b="1" dirty="0" smtClean="0"/>
              <a:t>competent authority</a:t>
            </a:r>
            <a:r>
              <a:rPr lang="en-US" dirty="0" smtClean="0"/>
              <a:t> is entitled to take accounts there from and no one else.</a:t>
            </a:r>
          </a:p>
          <a:p>
            <a:pPr>
              <a:buNone/>
            </a:pPr>
            <a:endParaRPr lang="en-US" dirty="0" smtClean="0"/>
          </a:p>
          <a:p>
            <a:endParaRPr lang="en-US" dirty="0" smtClean="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fontAlgn="base">
              <a:buNone/>
            </a:pPr>
            <a:r>
              <a:rPr lang="en-US" b="1" dirty="0" smtClean="0"/>
              <a:t>4. Difficult Coordination at Control:</a:t>
            </a:r>
            <a:endParaRPr lang="en-US" dirty="0" smtClean="0"/>
          </a:p>
          <a:p>
            <a:pPr algn="just" fontAlgn="base"/>
            <a:r>
              <a:rPr lang="en-US" dirty="0" smtClean="0"/>
              <a:t>Decentralization may bring inconsistencies in the company. </a:t>
            </a:r>
            <a:endParaRPr lang="en-US" dirty="0" smtClean="0"/>
          </a:p>
          <a:p>
            <a:pPr algn="just" fontAlgn="base"/>
            <a:r>
              <a:rPr lang="en-US" dirty="0" smtClean="0"/>
              <a:t>For </a:t>
            </a:r>
            <a:r>
              <a:rPr lang="en-US" dirty="0" smtClean="0"/>
              <a:t>instance, uniform procedures may not be followed for the same type of work in various divisions. </a:t>
            </a:r>
            <a:endParaRPr lang="en-US" dirty="0" smtClean="0"/>
          </a:p>
          <a:p>
            <a:pPr algn="just" fontAlgn="base"/>
            <a:r>
              <a:rPr lang="en-US" dirty="0" smtClean="0"/>
              <a:t>This </a:t>
            </a:r>
            <a:r>
              <a:rPr lang="en-US" dirty="0" smtClean="0"/>
              <a:t>makes the task of coordination and control difficult.</a:t>
            </a:r>
          </a:p>
          <a:p>
            <a:pPr>
              <a:buNone/>
            </a:pPr>
            <a:r>
              <a:rPr lang="en-US" dirty="0" smtClean="0"/>
              <a:t/>
            </a:r>
            <a:br>
              <a:rPr lang="en-US" dirty="0" smtClean="0"/>
            </a:br>
            <a:endParaRPr lang="en-US" dirty="0" smtClean="0"/>
          </a:p>
          <a:p>
            <a:endParaRPr lang="en-US" dirty="0" smtClean="0"/>
          </a:p>
          <a:p>
            <a:endParaRPr lang="en-US" dirty="0" smtClean="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Committee organisation</a:t>
            </a:r>
            <a:endParaRPr lang="en-US" dirty="0"/>
          </a:p>
        </p:txBody>
      </p:sp>
      <p:sp>
        <p:nvSpPr>
          <p:cNvPr id="3" name="Content Placeholder 2"/>
          <p:cNvSpPr>
            <a:spLocks noGrp="1"/>
          </p:cNvSpPr>
          <p:nvPr>
            <p:ph idx="1"/>
          </p:nvPr>
        </p:nvSpPr>
        <p:spPr/>
        <p:txBody>
          <a:bodyPr>
            <a:normAutofit/>
          </a:bodyPr>
          <a:lstStyle/>
          <a:p>
            <a:pPr algn="just" fontAlgn="base"/>
            <a:r>
              <a:rPr lang="en-US" dirty="0" smtClean="0"/>
              <a:t>A committee is a group of people who work collectively, discuss, decide and recommend solutions to the problems (of a concern) which possibly cannot be solved by an individual. </a:t>
            </a:r>
            <a:endParaRPr lang="en-US" dirty="0" smtClean="0"/>
          </a:p>
          <a:p>
            <a:pPr algn="just" fontAlgn="base"/>
            <a:r>
              <a:rPr lang="en-US" dirty="0" smtClean="0"/>
              <a:t>A </a:t>
            </a:r>
            <a:r>
              <a:rPr lang="en-US" dirty="0" smtClean="0"/>
              <a:t>committee consists of a group of men conversant with a subject; naturally their advice will be much superior to that of one man</a:t>
            </a:r>
            <a:r>
              <a:rPr lang="en-US" dirty="0" smtClean="0"/>
              <a:t>.</a:t>
            </a:r>
            <a:endParaRPr lang="en-US"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fontAlgn="base"/>
            <a:r>
              <a:rPr lang="en-US" dirty="0" smtClean="0"/>
              <a:t>Committees work very well in large complex corporate organisations having multifaceted problems too big and too complex to be dealt effectively by one person. </a:t>
            </a:r>
            <a:endParaRPr lang="en-US" dirty="0" smtClean="0"/>
          </a:p>
          <a:p>
            <a:pPr algn="just" fontAlgn="base"/>
            <a:r>
              <a:rPr lang="en-US" dirty="0" smtClean="0"/>
              <a:t>In </a:t>
            </a:r>
            <a:r>
              <a:rPr lang="en-US" dirty="0" smtClean="0"/>
              <a:t>a committee, ideas put forth by several persons are pooled and offered for criticism; the ideas are developed and thus recommendations are made as regards procedure and policies.</a:t>
            </a:r>
          </a:p>
          <a:p>
            <a:pPr>
              <a:buNone/>
            </a:pPr>
            <a:r>
              <a:rPr lang="en-US" dirty="0" smtClean="0"/>
              <a:t/>
            </a:r>
            <a:br>
              <a:rPr lang="en-US" dirty="0" smtClean="0"/>
            </a:br>
            <a:endParaRPr lang="en-US" dirty="0" smtClean="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buNone/>
            </a:pPr>
            <a:r>
              <a:rPr lang="en-US" dirty="0" smtClean="0"/>
              <a:t>1. The Board</a:t>
            </a:r>
          </a:p>
          <a:p>
            <a:pPr algn="just"/>
            <a:r>
              <a:rPr lang="en-US" b="1" dirty="0" smtClean="0"/>
              <a:t>A board of directors</a:t>
            </a:r>
            <a:r>
              <a:rPr lang="en-US" dirty="0" smtClean="0"/>
              <a:t> is a group of people who jointly supervise the activities of an organization, which can be either a for-profit business, nonprofit organization, or a government agency. </a:t>
            </a:r>
            <a:endParaRPr lang="en-US" dirty="0" smtClean="0"/>
          </a:p>
          <a:p>
            <a:pPr algn="just"/>
            <a:r>
              <a:rPr lang="en-US" b="1" dirty="0" smtClean="0"/>
              <a:t>The </a:t>
            </a:r>
            <a:r>
              <a:rPr lang="en-US" b="1" dirty="0" smtClean="0"/>
              <a:t>board of directors</a:t>
            </a:r>
            <a:r>
              <a:rPr lang="en-US" dirty="0" smtClean="0"/>
              <a:t> appoints the chief executive officer of the corporation and sets out the overall strategic direction.</a:t>
            </a:r>
          </a:p>
          <a:p>
            <a:pPr>
              <a:buNone/>
            </a:pPr>
            <a:r>
              <a:rPr lang="en-US" dirty="0" smtClean="0"/>
              <a:t/>
            </a:r>
            <a:br>
              <a:rPr lang="en-US" dirty="0" smtClean="0"/>
            </a:b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buNone/>
            </a:pPr>
            <a:r>
              <a:rPr lang="en-US" dirty="0" smtClean="0"/>
              <a:t>2. Management Committees</a:t>
            </a:r>
          </a:p>
          <a:p>
            <a:pPr algn="just"/>
            <a:r>
              <a:rPr lang="en-US" dirty="0" smtClean="0"/>
              <a:t>Management committee/board members have ultimate responsibility for directing the activity of the organisation, ensuring it is well run and delivering the outcomes for which it has been set up</a:t>
            </a:r>
            <a:r>
              <a:rPr lang="en-US" dirty="0" smtClean="0"/>
              <a:t>.</a:t>
            </a:r>
          </a:p>
          <a:p>
            <a:pPr algn="just"/>
            <a:r>
              <a:rPr lang="en-US" dirty="0" smtClean="0"/>
              <a:t>Management committee members carry out a vital role within the community and voluntary sector.  </a:t>
            </a:r>
            <a:endParaRPr lang="en-US" dirty="0" smtClean="0"/>
          </a:p>
          <a:p>
            <a:pPr algn="just"/>
            <a:r>
              <a:rPr lang="en-US" dirty="0" smtClean="0"/>
              <a:t>Their </a:t>
            </a:r>
            <a:r>
              <a:rPr lang="en-US" dirty="0" smtClean="0"/>
              <a:t>role is not necessarily about doing, it is about ensuring things are done.  </a:t>
            </a:r>
            <a:endParaRPr lang="en-US"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a:r>
              <a:rPr lang="en-US" dirty="0" smtClean="0"/>
              <a:t>Usually the day-to-day management of the organisation will be delegated to paid staff or to volunteers, although the Management Committees of smaller organisations are often much more actively involved.</a:t>
            </a:r>
          </a:p>
          <a:p>
            <a:pPr algn="just"/>
            <a:r>
              <a:rPr lang="en-US" dirty="0" smtClean="0"/>
              <a:t>The management committee is the group of people who are held accountable for the activities of the organisation.  </a:t>
            </a:r>
            <a:endParaRPr lang="en-US" dirty="0" smtClean="0"/>
          </a:p>
          <a:p>
            <a:pPr algn="just"/>
            <a:r>
              <a:rPr lang="en-US" dirty="0" smtClean="0"/>
              <a:t>It </a:t>
            </a:r>
            <a:r>
              <a:rPr lang="en-US" dirty="0" smtClean="0"/>
              <a:t>is the ultimate decision-making forum.</a:t>
            </a:r>
          </a:p>
          <a:p>
            <a:pPr>
              <a:buNone/>
            </a:pP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buNone/>
            </a:pPr>
            <a:r>
              <a:rPr lang="en-US" dirty="0" smtClean="0"/>
              <a:t>3. Merits and Demerits of Committee Form of Organisation</a:t>
            </a:r>
          </a:p>
          <a:p>
            <a:pPr fontAlgn="base">
              <a:buNone/>
            </a:pPr>
            <a:r>
              <a:rPr lang="en-US" b="1" dirty="0" smtClean="0"/>
              <a:t>	</a:t>
            </a:r>
            <a:r>
              <a:rPr lang="en-US" b="1" dirty="0" smtClean="0"/>
              <a:t>Advantages </a:t>
            </a:r>
            <a:r>
              <a:rPr lang="en-US" b="1" dirty="0" smtClean="0"/>
              <a:t>of a Committee:</a:t>
            </a:r>
          </a:p>
          <a:p>
            <a:pPr algn="just" fontAlgn="base">
              <a:buNone/>
            </a:pPr>
            <a:r>
              <a:rPr lang="en-US" dirty="0" smtClean="0"/>
              <a:t>1</a:t>
            </a:r>
            <a:r>
              <a:rPr lang="en-US" dirty="0" smtClean="0"/>
              <a:t>. A committee often performs worth-while tasks since two experts are better than one.</a:t>
            </a:r>
          </a:p>
          <a:p>
            <a:pPr algn="just" fontAlgn="base">
              <a:buNone/>
            </a:pPr>
            <a:r>
              <a:rPr lang="en-US" dirty="0" smtClean="0"/>
              <a:t>2. A committee coordinates the efforts of the departments which are represented (e.g., sales, production and engineering) in development of a new product.</a:t>
            </a:r>
          </a:p>
          <a:p>
            <a:pPr algn="just" fontAlgn="base">
              <a:buNone/>
            </a:pPr>
            <a:r>
              <a:rPr lang="en-US" dirty="0" smtClean="0"/>
              <a:t>3. A committee is of special value in broad policy determination and rounding out plans</a:t>
            </a:r>
            <a:r>
              <a:rPr lang="en-US" dirty="0" smtClean="0"/>
              <a:t>.</a:t>
            </a:r>
          </a:p>
          <a:p>
            <a:pPr algn="just" fontAlgn="base">
              <a:buNone/>
            </a:pPr>
            <a:r>
              <a:rPr lang="en-US" dirty="0" smtClean="0"/>
              <a:t>4. A committee reduces the work load of management.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fontAlgn="base">
              <a:buNone/>
            </a:pPr>
            <a:r>
              <a:rPr lang="en-US" dirty="0" smtClean="0"/>
              <a:t>5. Committees are especially good at innovation or brain storming.</a:t>
            </a:r>
          </a:p>
          <a:p>
            <a:pPr algn="just" fontAlgn="base">
              <a:buNone/>
            </a:pPr>
            <a:r>
              <a:rPr lang="en-US" dirty="0" smtClean="0"/>
              <a:t>6. A committee helps securing co-operation of various personnel.</a:t>
            </a:r>
          </a:p>
          <a:p>
            <a:pPr algn="just" fontAlgn="base">
              <a:buNone/>
            </a:pPr>
            <a:r>
              <a:rPr lang="en-US" dirty="0" smtClean="0"/>
              <a:t>7. A committee is effectively used to appoint persons to fill vacant positions in the enterprise.</a:t>
            </a:r>
          </a:p>
          <a:p>
            <a:pPr algn="just" fontAlgn="base">
              <a:buNone/>
            </a:pPr>
            <a:r>
              <a:rPr lang="en-US" dirty="0" smtClean="0"/>
              <a:t>8. Committee meetings may be called to train younger executives and to give them a keener insight into the operation of the business.</a:t>
            </a:r>
          </a:p>
          <a:p>
            <a:pPr>
              <a:buNone/>
            </a:pPr>
            <a:endParaRPr lang="en-US" dirty="0" smtClean="0"/>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fontAlgn="base">
              <a:buNone/>
            </a:pPr>
            <a:r>
              <a:rPr lang="en-US" b="1" dirty="0" smtClean="0"/>
              <a:t>	Limitations </a:t>
            </a:r>
            <a:r>
              <a:rPr lang="en-US" b="1" dirty="0" smtClean="0"/>
              <a:t>of a Committee:</a:t>
            </a:r>
          </a:p>
          <a:p>
            <a:pPr algn="just" fontAlgn="base">
              <a:buNone/>
            </a:pPr>
            <a:r>
              <a:rPr lang="en-US" dirty="0" smtClean="0"/>
              <a:t>1</a:t>
            </a:r>
            <a:r>
              <a:rPr lang="en-US" dirty="0" smtClean="0"/>
              <a:t>. Sometimes it turns out to be true that what a committee finishes in a week, a good individual may complete in a day.</a:t>
            </a:r>
          </a:p>
          <a:p>
            <a:pPr algn="just" fontAlgn="base">
              <a:buNone/>
            </a:pPr>
            <a:r>
              <a:rPr lang="en-US" dirty="0" smtClean="0"/>
              <a:t>2. It may be said that committee operations are slow and committees tend to hang on for a considerable time.</a:t>
            </a:r>
          </a:p>
          <a:p>
            <a:pPr algn="just" fontAlgn="base">
              <a:buNone/>
            </a:pPr>
            <a:r>
              <a:rPr lang="en-US" dirty="0" smtClean="0"/>
              <a:t>3. An executive afraid to stand behind his own decisions may use a rubber-stamp committee and thereby share his responsibility with others.</a:t>
            </a:r>
          </a:p>
          <a:p>
            <a:pPr algn="just" fontAlgn="base">
              <a:buNone/>
            </a:pPr>
            <a:r>
              <a:rPr lang="en-US" dirty="0" smtClean="0"/>
              <a:t>4. In a committee, no individual can be held responsible for anything</a:t>
            </a:r>
            <a:r>
              <a:rPr lang="en-US" dirty="0" smtClean="0"/>
              <a:t>.</a:t>
            </a:r>
            <a:endParaRPr lang="en-US"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buNone/>
            </a:pPr>
            <a:r>
              <a:rPr lang="en-US" dirty="0" smtClean="0"/>
              <a:t>5. Committee decisions represent generally a compromised position and do not truly reflect the real feelings of the individual committee (or group) members.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and staff relationship</a:t>
            </a:r>
            <a:endParaRPr lang="en-US" dirty="0"/>
          </a:p>
        </p:txBody>
      </p:sp>
      <p:sp>
        <p:nvSpPr>
          <p:cNvPr id="3" name="Content Placeholder 2"/>
          <p:cNvSpPr>
            <a:spLocks noGrp="1"/>
          </p:cNvSpPr>
          <p:nvPr>
            <p:ph idx="1"/>
          </p:nvPr>
        </p:nvSpPr>
        <p:spPr/>
        <p:txBody>
          <a:bodyPr/>
          <a:lstStyle/>
          <a:p>
            <a:pPr algn="just"/>
            <a:r>
              <a:rPr lang="en-US" dirty="0" smtClean="0"/>
              <a:t>“</a:t>
            </a:r>
            <a:r>
              <a:rPr lang="en-US" b="1" dirty="0" smtClean="0"/>
              <a:t>Line and staff relation</a:t>
            </a:r>
            <a:r>
              <a:rPr lang="en-US" dirty="0" smtClean="0"/>
              <a:t> refers to a pattern in which </a:t>
            </a:r>
            <a:r>
              <a:rPr lang="en-US" b="1" dirty="0" smtClean="0"/>
              <a:t>staff</a:t>
            </a:r>
            <a:r>
              <a:rPr lang="en-US" dirty="0" smtClean="0"/>
              <a:t> specialists advise </a:t>
            </a:r>
            <a:r>
              <a:rPr lang="en-US" b="1" dirty="0" smtClean="0"/>
              <a:t>line</a:t>
            </a:r>
            <a:r>
              <a:rPr lang="en-US" dirty="0" smtClean="0"/>
              <a:t> managers to perform their duties.” </a:t>
            </a:r>
          </a:p>
          <a:p>
            <a:pPr algn="just"/>
            <a:r>
              <a:rPr lang="en-US" dirty="0" smtClean="0"/>
              <a:t> The </a:t>
            </a:r>
            <a:r>
              <a:rPr lang="en-US" b="1" dirty="0" smtClean="0"/>
              <a:t>Staff</a:t>
            </a:r>
            <a:r>
              <a:rPr lang="en-US" dirty="0" smtClean="0"/>
              <a:t> managers have the responsibility to  Advice, help and guide the </a:t>
            </a:r>
            <a:r>
              <a:rPr lang="en-US" b="1" dirty="0" smtClean="0"/>
              <a:t>line</a:t>
            </a:r>
            <a:r>
              <a:rPr lang="en-US" dirty="0" smtClean="0"/>
              <a:t> managers in the performance of the functions. </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Recent trends in organisation structures</a:t>
            </a:r>
            <a:endParaRPr lang="en-US" dirty="0"/>
          </a:p>
        </p:txBody>
      </p:sp>
      <p:sp>
        <p:nvSpPr>
          <p:cNvPr id="3" name="Content Placeholder 2"/>
          <p:cNvSpPr>
            <a:spLocks noGrp="1"/>
          </p:cNvSpPr>
          <p:nvPr>
            <p:ph idx="1"/>
          </p:nvPr>
        </p:nvSpPr>
        <p:spPr/>
        <p:txBody>
          <a:bodyPr>
            <a:normAutofit/>
          </a:bodyPr>
          <a:lstStyle/>
          <a:p>
            <a:pPr algn="just"/>
            <a:r>
              <a:rPr lang="en-US" dirty="0" smtClean="0"/>
              <a:t>Organizations have entered a new era characterized by rapid, dramatic and turbulent changes. </a:t>
            </a:r>
            <a:endParaRPr lang="en-US" dirty="0" smtClean="0"/>
          </a:p>
          <a:p>
            <a:pPr algn="just"/>
            <a:r>
              <a:rPr lang="en-US" dirty="0" smtClean="0"/>
              <a:t>The </a:t>
            </a:r>
            <a:r>
              <a:rPr lang="en-US" dirty="0" smtClean="0"/>
              <a:t>accelerated pace of change has transformed how work is performed by employees in diverse organizations. </a:t>
            </a:r>
            <a:endParaRPr lang="en-US" dirty="0" smtClean="0"/>
          </a:p>
          <a:p>
            <a:pPr algn="just"/>
            <a:r>
              <a:rPr lang="en-US" dirty="0" smtClean="0"/>
              <a:t>Change </a:t>
            </a:r>
            <a:r>
              <a:rPr lang="en-US" dirty="0" smtClean="0"/>
              <a:t>has truly become an inherent and integral part of organizational life</a:t>
            </a:r>
            <a:r>
              <a:rPr lang="en-US" dirty="0" smtClean="0"/>
              <a:t>.</a:t>
            </a:r>
            <a:endParaRPr lang="en-US"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a:r>
              <a:rPr lang="en-US" dirty="0" smtClean="0"/>
              <a:t>Several emerging trends are impacting organizational life. </a:t>
            </a:r>
            <a:endParaRPr lang="en-US" dirty="0" smtClean="0"/>
          </a:p>
          <a:p>
            <a:pPr algn="just"/>
            <a:r>
              <a:rPr lang="en-US" dirty="0" smtClean="0"/>
              <a:t>Of </a:t>
            </a:r>
            <a:r>
              <a:rPr lang="en-US" dirty="0" smtClean="0"/>
              <a:t>these emerging trends, five will be examined: </a:t>
            </a:r>
            <a:endParaRPr lang="en-US" dirty="0" smtClean="0"/>
          </a:p>
          <a:p>
            <a:pPr marL="514350" indent="-514350" algn="just">
              <a:buFont typeface="+mj-lt"/>
              <a:buAutoNum type="arabicPeriod"/>
            </a:pPr>
            <a:r>
              <a:rPr lang="en-US" dirty="0" smtClean="0"/>
              <a:t>globalization</a:t>
            </a:r>
            <a:r>
              <a:rPr lang="en-US" dirty="0" smtClean="0"/>
              <a:t>, </a:t>
            </a:r>
            <a:endParaRPr lang="en-US" dirty="0" smtClean="0"/>
          </a:p>
          <a:p>
            <a:pPr marL="514350" indent="-514350" algn="just">
              <a:buFont typeface="+mj-lt"/>
              <a:buAutoNum type="arabicPeriod"/>
            </a:pPr>
            <a:r>
              <a:rPr lang="en-US" dirty="0" smtClean="0"/>
              <a:t>diversity</a:t>
            </a:r>
            <a:r>
              <a:rPr lang="en-US" dirty="0" smtClean="0"/>
              <a:t>, </a:t>
            </a:r>
            <a:endParaRPr lang="en-US" dirty="0" smtClean="0"/>
          </a:p>
          <a:p>
            <a:pPr marL="514350" indent="-514350" algn="just">
              <a:buFont typeface="+mj-lt"/>
              <a:buAutoNum type="arabicPeriod"/>
            </a:pPr>
            <a:r>
              <a:rPr lang="en-US" dirty="0" smtClean="0"/>
              <a:t>flexibility</a:t>
            </a:r>
            <a:r>
              <a:rPr lang="en-US" dirty="0" smtClean="0"/>
              <a:t>, </a:t>
            </a:r>
            <a:endParaRPr lang="en-US" dirty="0" smtClean="0"/>
          </a:p>
          <a:p>
            <a:pPr marL="514350" indent="-514350" algn="just">
              <a:buFont typeface="+mj-lt"/>
              <a:buAutoNum type="arabicPeriod"/>
            </a:pPr>
            <a:r>
              <a:rPr lang="en-US" dirty="0" smtClean="0"/>
              <a:t>flat</a:t>
            </a:r>
            <a:r>
              <a:rPr lang="en-US" dirty="0" smtClean="0"/>
              <a:t>, and </a:t>
            </a:r>
            <a:endParaRPr lang="en-US" dirty="0" smtClean="0"/>
          </a:p>
          <a:p>
            <a:pPr marL="514350" indent="-514350" algn="just">
              <a:buFont typeface="+mj-lt"/>
              <a:buAutoNum type="arabicPeriod"/>
            </a:pPr>
            <a:r>
              <a:rPr lang="en-US" dirty="0" smtClean="0"/>
              <a:t>networks</a:t>
            </a:r>
            <a:r>
              <a:rPr lang="en-US" dirty="0" smtClean="0"/>
              <a:t>. </a:t>
            </a:r>
            <a:endParaRPr lang="en-US" dirty="0" smtClean="0"/>
          </a:p>
          <a:p>
            <a:pPr marL="514350" indent="-514350" algn="just"/>
            <a:r>
              <a:rPr lang="en-US" dirty="0" smtClean="0"/>
              <a:t>These </a:t>
            </a:r>
            <a:r>
              <a:rPr lang="en-US" dirty="0" smtClean="0"/>
              <a:t>five emerging trends create tensions for organizational leaders and employees as they go through waves of changes in their organizations. </a:t>
            </a:r>
            <a:endParaRPr lang="en-US"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marL="514350" indent="-514350" algn="just"/>
            <a:r>
              <a:rPr lang="en-US" dirty="0" smtClean="0"/>
              <a:t>These tensions present opportunities as well as threats, and if these tensions are not managed well, they will result in dysfunctional and dire organizational outcomes at the end of any change process.</a:t>
            </a:r>
          </a:p>
          <a:p>
            <a:endParaRPr lang="en-US" dirty="0" smtClean="0"/>
          </a:p>
          <a:p>
            <a:pPr>
              <a:buNone/>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buNone/>
            </a:pPr>
            <a:r>
              <a:rPr lang="en-US" dirty="0" smtClean="0"/>
              <a:t>	GLOBALIZATION</a:t>
            </a:r>
            <a:endParaRPr lang="en-US" dirty="0" smtClean="0"/>
          </a:p>
          <a:p>
            <a:pPr algn="just"/>
            <a:r>
              <a:rPr lang="en-US" dirty="0" smtClean="0"/>
              <a:t>Organizations operate in a global economy that is characterized by greater and more intense competition, and at the same time, greater economic interdependence and collaboration. </a:t>
            </a:r>
            <a:endParaRPr lang="en-US" dirty="0" smtClean="0"/>
          </a:p>
          <a:p>
            <a:pPr algn="just"/>
            <a:r>
              <a:rPr lang="en-US" dirty="0" smtClean="0"/>
              <a:t>More </a:t>
            </a:r>
            <a:r>
              <a:rPr lang="en-US" dirty="0" smtClean="0"/>
              <a:t>products and services are being consumed outside of their country of origin than ever before as globalization brings about greater convergence in terms of consumer tastes and preferences. </a:t>
            </a:r>
            <a:endParaRPr lang="en-US" dirty="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normAutofit/>
          </a:bodyPr>
          <a:lstStyle/>
          <a:p>
            <a:pPr>
              <a:buNone/>
            </a:pPr>
            <a:r>
              <a:rPr lang="en-US" dirty="0" smtClean="0"/>
              <a:t>	DIVERSITY</a:t>
            </a:r>
            <a:endParaRPr lang="en-US" dirty="0" smtClean="0"/>
          </a:p>
          <a:p>
            <a:pPr algn="just"/>
            <a:r>
              <a:rPr lang="en-US" dirty="0" smtClean="0"/>
              <a:t>In </a:t>
            </a:r>
            <a:r>
              <a:rPr lang="en-US" dirty="0" smtClean="0"/>
              <a:t>combination with changing demographics, globalization is causing a rapid increase in diversity in organizations</a:t>
            </a:r>
            <a:r>
              <a:rPr lang="en-US" dirty="0" smtClean="0"/>
              <a:t>.</a:t>
            </a:r>
          </a:p>
          <a:p>
            <a:pPr algn="just"/>
            <a:r>
              <a:rPr lang="en-US" dirty="0" smtClean="0"/>
              <a:t> </a:t>
            </a:r>
            <a:r>
              <a:rPr lang="en-US" dirty="0" smtClean="0"/>
              <a:t>Never before have people been required to work together with colleagues and customers from so many different cultures and countries.</a:t>
            </a:r>
          </a:p>
          <a:p>
            <a:pPr algn="just"/>
            <a:r>
              <a:rPr lang="en-US" dirty="0" smtClean="0"/>
              <a:t>More </a:t>
            </a:r>
            <a:r>
              <a:rPr lang="en-US" dirty="0" smtClean="0"/>
              <a:t>than ever, people have to interact and communicate with others who come from diverse backgrounds. </a:t>
            </a:r>
            <a:endParaRPr lang="en-US" dirty="0" smtClean="0"/>
          </a:p>
          <a:p>
            <a:pPr algn="just"/>
            <a:r>
              <a:rPr lang="en-US" dirty="0" smtClean="0"/>
              <a:t>This </a:t>
            </a:r>
            <a:r>
              <a:rPr lang="en-US" dirty="0" smtClean="0"/>
              <a:t>in turn has meant that employees need new relational skills to succeed. </a:t>
            </a:r>
            <a:endParaRPr lang="en-US" dirty="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r>
              <a:rPr lang="en-US" dirty="0" smtClean="0"/>
              <a:t>FLEXIBILITY</a:t>
            </a:r>
          </a:p>
          <a:p>
            <a:pPr algn="just"/>
            <a:r>
              <a:rPr lang="en-US" dirty="0" smtClean="0"/>
              <a:t>Globalization and diversity trends are forcing organizations to become more flexible and adaptable</a:t>
            </a:r>
            <a:r>
              <a:rPr lang="en-US" dirty="0" smtClean="0"/>
              <a:t>.</a:t>
            </a:r>
          </a:p>
          <a:p>
            <a:pPr algn="just"/>
            <a:r>
              <a:rPr lang="en-US" dirty="0" smtClean="0"/>
              <a:t>The response to increased diversity has, in many cases, been increased organizational flexibility.</a:t>
            </a:r>
          </a:p>
          <a:p>
            <a:pPr algn="just"/>
            <a:r>
              <a:rPr lang="en-US" dirty="0" smtClean="0"/>
              <a:t>Some organizations allow workers to have very different work arrangements (e.g. flex-time) and payment schedules</a:t>
            </a:r>
            <a:r>
              <a:rPr lang="en-US" dirty="0" smtClean="0"/>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buNone/>
            </a:pPr>
            <a:r>
              <a:rPr lang="en-US" dirty="0" smtClean="0"/>
              <a:t>	FLAT</a:t>
            </a:r>
            <a:endParaRPr lang="en-US" dirty="0" smtClean="0"/>
          </a:p>
          <a:p>
            <a:pPr algn="just"/>
            <a:r>
              <a:rPr lang="en-US" dirty="0" smtClean="0"/>
              <a:t>In a greater competitive marketplace, speed or response time is critical. </a:t>
            </a:r>
            <a:endParaRPr lang="en-US" dirty="0" smtClean="0"/>
          </a:p>
          <a:p>
            <a:pPr algn="just"/>
            <a:r>
              <a:rPr lang="en-US" dirty="0" smtClean="0"/>
              <a:t>To </a:t>
            </a:r>
            <a:r>
              <a:rPr lang="en-US" dirty="0" smtClean="0"/>
              <a:t>maximize response time, organizations have been flattening their hierarchies and structures, in addition to other initiatives such as downsizing and networking. </a:t>
            </a:r>
            <a:endParaRPr lang="en-US" dirty="0" smtClean="0"/>
          </a:p>
          <a:p>
            <a:pPr algn="just"/>
            <a:r>
              <a:rPr lang="en-US" dirty="0" smtClean="0"/>
              <a:t>Flat </a:t>
            </a:r>
            <a:r>
              <a:rPr lang="en-US" dirty="0" smtClean="0"/>
              <a:t>organizations make decisions more quickly because each person is closer to the ultimate decision-makers. </a:t>
            </a:r>
            <a:endParaRPr lang="en-US" dirty="0" smtClean="0"/>
          </a:p>
          <a:p>
            <a:pPr algn="just"/>
            <a:r>
              <a:rPr lang="en-US" dirty="0" smtClean="0"/>
              <a:t>There </a:t>
            </a:r>
            <a:r>
              <a:rPr lang="en-US" dirty="0" smtClean="0"/>
              <a:t>are fewer levels of management, and workers are empowered to make decisions. Decision-making becomes decentralized.</a:t>
            </a:r>
          </a:p>
          <a:p>
            <a:pPr>
              <a:buNone/>
            </a:pPr>
            <a:r>
              <a:rPr lang="en-US" dirty="0" smtClean="0"/>
              <a:t/>
            </a:r>
            <a:br>
              <a:rPr lang="en-US" dirty="0" smtClean="0"/>
            </a:b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buNone/>
            </a:pPr>
            <a:r>
              <a:rPr lang="en-US" dirty="0" smtClean="0"/>
              <a:t>NETWORKS</a:t>
            </a:r>
          </a:p>
          <a:p>
            <a:pPr algn="just"/>
            <a:r>
              <a:rPr lang="en-US" dirty="0" smtClean="0"/>
              <a:t>Organizations that flatten tend to encourage horizontal communication among workers. Rather than working through the organizational hierarchy, it is often faster for workers who need to coordinate with each other simply to communicate directly. </a:t>
            </a:r>
            <a:endParaRPr lang="en-US" dirty="0" smtClean="0"/>
          </a:p>
          <a:p>
            <a:pPr algn="just"/>
            <a:r>
              <a:rPr lang="en-US" dirty="0" smtClean="0"/>
              <a:t>Such </a:t>
            </a:r>
            <a:r>
              <a:rPr lang="en-US" dirty="0" smtClean="0"/>
              <a:t>organizations are highly networked.</a:t>
            </a:r>
          </a:p>
          <a:p>
            <a:pPr algn="just"/>
            <a:r>
              <a:rPr lang="en-US" dirty="0" smtClean="0"/>
              <a:t>Another </a:t>
            </a:r>
            <a:r>
              <a:rPr lang="en-US" dirty="0" smtClean="0"/>
              <a:t>meaning of networked organizations refers to their relations to other organizations. </a:t>
            </a:r>
            <a:endParaRPr lang="en-US" dirty="0" smtClean="0"/>
          </a:p>
          <a:p>
            <a:pPr algn="just"/>
            <a:r>
              <a:rPr lang="en-US" dirty="0" smtClean="0"/>
              <a:t>Organizations </a:t>
            </a:r>
            <a:r>
              <a:rPr lang="en-US" dirty="0" smtClean="0"/>
              <a:t>that have downsized to just their core competencies must then outsource all the functions that used to be done </a:t>
            </a:r>
            <a:r>
              <a:rPr lang="en-US" dirty="0" smtClean="0"/>
              <a:t>in house</a:t>
            </a:r>
            <a:r>
              <a:rPr lang="en-US" dirty="0" smtClean="0"/>
              <a:t>. </a:t>
            </a:r>
            <a:endParaRPr lang="en-US" dirty="0"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algn="just"/>
            <a:r>
              <a:rPr lang="en-US" dirty="0" smtClean="0"/>
              <a:t>To avoid losing time and effort managing contracts with suppliers, organizations have learned to develop close ties to their suppliers so that social mechanisms of coordination replace legal mechanisms, which are slow and costly. </a:t>
            </a:r>
          </a:p>
          <a:p>
            <a:pPr algn="just"/>
            <a:r>
              <a:rPr lang="en-US" dirty="0" smtClean="0"/>
              <a:t>In </a:t>
            </a:r>
            <a:r>
              <a:rPr lang="en-US" dirty="0" smtClean="0"/>
              <a:t>many industries, such as the garment industry in Italy, strong relationships have developed between manufacturers and suppliers (and other manufacturers), so that considerable work is done without a contract and without even working out a firm price. </a:t>
            </a:r>
            <a:endParaRPr lang="en-US" dirty="0" smtClean="0"/>
          </a:p>
          <a:p>
            <a:pPr algn="just"/>
            <a:r>
              <a:rPr lang="en-US" dirty="0" smtClean="0"/>
              <a:t>For </a:t>
            </a:r>
            <a:r>
              <a:rPr lang="en-US" dirty="0" smtClean="0"/>
              <a:t>these networked organizations to work, high trust and social capital between organizations are key elements.</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7239000" cy="1143000"/>
          </a:xfrm>
        </p:spPr>
        <p:txBody>
          <a:bodyPr/>
          <a:lstStyle/>
          <a:p>
            <a:pPr algn="ctr"/>
            <a:r>
              <a:rPr lang="en-US" dirty="0" smtClean="0"/>
              <a:t>Thank you</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a:r>
              <a:rPr lang="en-US" dirty="0" smtClean="0"/>
              <a:t>Line and staff are the most widely used concepts in organizing, and most of the structures have line-staff structures. </a:t>
            </a:r>
          </a:p>
          <a:p>
            <a:pPr algn="just"/>
            <a:r>
              <a:rPr lang="en-US" dirty="0" smtClean="0"/>
              <a:t>Large and complex organizations operating in increasingly dynamic environment need a variety of special abilities, knowledge and skills for supporting the effective and efficient performance of their major functions of production and marketing.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dirty="0" smtClean="0"/>
              <a:t>They, therefore, employ a variety of experts including industrial experts, quality control managers, industrial relation directors, legal advisors, cost accountants, market researchers, research and development scientists, and so forth. </a:t>
            </a:r>
          </a:p>
          <a:p>
            <a:pPr algn="just"/>
            <a:r>
              <a:rPr lang="en-US" dirty="0" smtClean="0"/>
              <a:t>These specialists perform the staff functions of rendering expert advice and service to line managers in the performance of their functions.</a:t>
            </a:r>
          </a:p>
          <a:p>
            <a:pPr algn="just"/>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37E1C22C8E14CB5157F7CAD9B3DCE" ma:contentTypeVersion="12" ma:contentTypeDescription="Create a new document." ma:contentTypeScope="" ma:versionID="4625a9dcc05b0ff61958a8ed93c6d2db">
  <xsd:schema xmlns:xsd="http://www.w3.org/2001/XMLSchema" xmlns:xs="http://www.w3.org/2001/XMLSchema" xmlns:p="http://schemas.microsoft.com/office/2006/metadata/properties" xmlns:ns2="60329ca8-d92b-4432-b978-0e2aaecaa50f" xmlns:ns3="c27432fd-309f-4b72-bf89-af276378d7a0" targetNamespace="http://schemas.microsoft.com/office/2006/metadata/properties" ma:root="true" ma:fieldsID="7a0c09c82836ab7e6d40ae69f29579cd" ns2:_="" ns3:_="">
    <xsd:import namespace="60329ca8-d92b-4432-b978-0e2aaecaa50f"/>
    <xsd:import namespace="c27432fd-309f-4b72-bf89-af276378d7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329ca8-d92b-4432-b978-0e2aaecaa5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7432fd-309f-4b72-bf89-af276378d7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B0D70C-EDEB-420B-A573-02CE2FD2E378}"/>
</file>

<file path=customXml/itemProps2.xml><?xml version="1.0" encoding="utf-8"?>
<ds:datastoreItem xmlns:ds="http://schemas.openxmlformats.org/officeDocument/2006/customXml" ds:itemID="{44C04507-E898-43F0-AA34-71CC7081C871}"/>
</file>

<file path=customXml/itemProps3.xml><?xml version="1.0" encoding="utf-8"?>
<ds:datastoreItem xmlns:ds="http://schemas.openxmlformats.org/officeDocument/2006/customXml" ds:itemID="{943F8A5A-C91D-4D4F-A1EA-239032513056}"/>
</file>

<file path=docProps/app.xml><?xml version="1.0" encoding="utf-8"?>
<Properties xmlns="http://schemas.openxmlformats.org/officeDocument/2006/extended-properties" xmlns:vt="http://schemas.openxmlformats.org/officeDocument/2006/docPropsVTypes">
  <Template>Opulent</Template>
  <TotalTime>413</TotalTime>
  <Words>2802</Words>
  <Application>Microsoft Office PowerPoint</Application>
  <PresentationFormat>On-screen Show (4:3)</PresentationFormat>
  <Paragraphs>338</Paragraphs>
  <Slides>79</Slides>
  <Notes>1</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Opulent</vt:lpstr>
      <vt:lpstr>MANAGEMENT CONCEPTS</vt:lpstr>
      <vt:lpstr>Authority relationships</vt:lpstr>
      <vt:lpstr>Slide 3</vt:lpstr>
      <vt:lpstr>Slide 4</vt:lpstr>
      <vt:lpstr>Slide 5</vt:lpstr>
      <vt:lpstr>Slide 6</vt:lpstr>
      <vt:lpstr>Line and staff relationship</vt:lpstr>
      <vt:lpstr>Slide 8</vt:lpstr>
      <vt:lpstr>Slide 9</vt:lpstr>
      <vt:lpstr>Slide 10</vt:lpstr>
      <vt:lpstr>Slide 11</vt:lpstr>
      <vt:lpstr>Slide 12</vt:lpstr>
      <vt:lpstr>Slide 13</vt:lpstr>
      <vt:lpstr>Slide 14</vt:lpstr>
      <vt:lpstr>Slide 15</vt:lpstr>
      <vt:lpstr>Slide 16</vt:lpstr>
      <vt:lpstr>Delegation of authority</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Centralisation and decentralisation</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Committee organisation</vt:lpstr>
      <vt:lpstr>Slide 62</vt:lpstr>
      <vt:lpstr>Slide 63</vt:lpstr>
      <vt:lpstr>Slide 64</vt:lpstr>
      <vt:lpstr>Slide 65</vt:lpstr>
      <vt:lpstr>Slide 66</vt:lpstr>
      <vt:lpstr>Slide 67</vt:lpstr>
      <vt:lpstr>Slide 68</vt:lpstr>
      <vt:lpstr>Slide 69</vt:lpstr>
      <vt:lpstr>Recent trends in organisation structures</vt:lpstr>
      <vt:lpstr>Slide 71</vt:lpstr>
      <vt:lpstr>Slide 72</vt:lpstr>
      <vt:lpstr>Slide 73</vt:lpstr>
      <vt:lpstr>Slide 74</vt:lpstr>
      <vt:lpstr>Slide 75</vt:lpstr>
      <vt:lpstr>Slide 76</vt:lpstr>
      <vt:lpstr>Slide 77</vt:lpstr>
      <vt:lpstr>Slide 78</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CONCEPTS</dc:title>
  <dc:creator>Amma</dc:creator>
  <cp:lastModifiedBy>Shalini</cp:lastModifiedBy>
  <cp:revision>64</cp:revision>
  <dcterms:created xsi:type="dcterms:W3CDTF">2006-08-16T00:00:00Z</dcterms:created>
  <dcterms:modified xsi:type="dcterms:W3CDTF">2020-09-01T17:51:26Z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0x0101001F537E1C22C8E14CB5157F7CAD9B3DCE</vt:lpwstr>
  </property>
</Properties>
</file>