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1"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6" r:id="rId90"/>
    <p:sldId id="347" r:id="rId91"/>
    <p:sldId id="348" r:id="rId92"/>
    <p:sldId id="349" r:id="rId93"/>
    <p:sldId id="350" r:id="rId94"/>
    <p:sldId id="351" r:id="rId95"/>
    <p:sldId id="35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9/10/2020</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9/10/2020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9/10/2020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9/10/2020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9/10/2020</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mybook.to/Fiedler-Leadership"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CONCEPTS</a:t>
            </a:r>
            <a:endParaRPr lang="en-US" dirty="0"/>
          </a:p>
        </p:txBody>
      </p:sp>
      <p:sp>
        <p:nvSpPr>
          <p:cNvPr id="3" name="Subtitle 2"/>
          <p:cNvSpPr>
            <a:spLocks noGrp="1"/>
          </p:cNvSpPr>
          <p:nvPr>
            <p:ph type="subTitle" idx="1"/>
          </p:nvPr>
        </p:nvSpPr>
        <p:spPr/>
        <p:txBody>
          <a:bodyPr>
            <a:normAutofit lnSpcReduction="10000"/>
          </a:bodyPr>
          <a:lstStyle/>
          <a:p>
            <a:r>
              <a:rPr lang="en-US" sz="2400" dirty="0" smtClean="0">
                <a:latin typeface="Times New Roman" pitchFamily="18" charset="0"/>
                <a:cs typeface="Times New Roman" pitchFamily="18" charset="0"/>
              </a:rPr>
              <a:t>UNIT  - IV</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Lesson  –  11</a:t>
            </a:r>
          </a:p>
          <a:p>
            <a:r>
              <a:rPr lang="en-US" sz="2400" dirty="0" smtClean="0">
                <a:latin typeface="Times New Roman" pitchFamily="18" charset="0"/>
                <a:cs typeface="Times New Roman" pitchFamily="18" charset="0"/>
              </a:rPr>
              <a:t>Leadership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styles</a:t>
            </a:r>
            <a:endParaRPr lang="en-US" dirty="0"/>
          </a:p>
        </p:txBody>
      </p:sp>
      <p:sp>
        <p:nvSpPr>
          <p:cNvPr id="3" name="Content Placeholder 2"/>
          <p:cNvSpPr>
            <a:spLocks noGrp="1"/>
          </p:cNvSpPr>
          <p:nvPr>
            <p:ph idx="1"/>
          </p:nvPr>
        </p:nvSpPr>
        <p:spPr/>
        <p:txBody>
          <a:bodyPr>
            <a:normAutofit/>
          </a:bodyPr>
          <a:lstStyle/>
          <a:p>
            <a:pPr algn="just"/>
            <a:r>
              <a:rPr lang="en-US" dirty="0" smtClean="0"/>
              <a:t>Great leaders are behind a success of great businesses. </a:t>
            </a:r>
          </a:p>
          <a:p>
            <a:pPr algn="just"/>
            <a:r>
              <a:rPr lang="en-US" dirty="0" smtClean="0"/>
              <a:t>There are various types of leadership styles that can help you lead your business and team members as well as to develop leaders yourself.</a:t>
            </a:r>
          </a:p>
          <a:p>
            <a:pPr algn="just">
              <a:buNone/>
            </a:pPr>
            <a:r>
              <a:rPr lang="en-US" dirty="0" smtClean="0"/>
              <a:t>	What are </a:t>
            </a:r>
            <a:r>
              <a:rPr lang="en-US" b="1" dirty="0" smtClean="0"/>
              <a:t>effective leadership styles</a:t>
            </a:r>
            <a:r>
              <a:rPr lang="en-US" dirty="0" smtClean="0"/>
              <a:t>? </a:t>
            </a:r>
          </a:p>
          <a:p>
            <a:pPr algn="just"/>
            <a:r>
              <a:rPr lang="en-US" dirty="0" smtClean="0"/>
              <a:t>To answer this question, let’s talk a little about </a:t>
            </a:r>
            <a:r>
              <a:rPr lang="en-US" b="1" dirty="0" smtClean="0"/>
              <a:t>what leadership really means</a:t>
            </a:r>
            <a:r>
              <a:rPr lang="en-US" dirty="0" smtClean="0"/>
              <a:t> because it is often </a:t>
            </a:r>
            <a:r>
              <a:rPr lang="en-US" b="1" dirty="0" smtClean="0"/>
              <a:t>confused with management</a:t>
            </a:r>
            <a:r>
              <a:rPr lang="en-US"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While the two are related and leaders should be able to manage people, they are not one and the same.</a:t>
            </a:r>
          </a:p>
          <a:p>
            <a:pPr algn="just"/>
            <a:r>
              <a:rPr lang="en-US" dirty="0" smtClean="0"/>
              <a:t> Consider Dwight Eisenhower’s statement:</a:t>
            </a:r>
          </a:p>
          <a:p>
            <a:pPr algn="just"/>
            <a:r>
              <a:rPr lang="en-US" i="1" dirty="0" smtClean="0"/>
              <a:t>“Leadership is the art of getting someone else to do something you want done because he wants to do it, not because your position of power can compel him to do it”</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	Authoritarian/Autocratic leadership style</a:t>
            </a:r>
          </a:p>
          <a:p>
            <a:pPr algn="just"/>
            <a:r>
              <a:rPr lang="en-US" dirty="0" smtClean="0"/>
              <a:t>First, we have authoritarian, or autocratic leaders and as the name implies </a:t>
            </a:r>
            <a:r>
              <a:rPr lang="en-US" smtClean="0"/>
              <a:t>they </a:t>
            </a:r>
            <a:r>
              <a:rPr lang="en-US" smtClean="0"/>
              <a:t>focus </a:t>
            </a:r>
            <a:r>
              <a:rPr lang="en-US" dirty="0" smtClean="0"/>
              <a:t>on control and chain of command to achieve results. </a:t>
            </a:r>
          </a:p>
          <a:p>
            <a:pPr algn="just"/>
            <a:r>
              <a:rPr lang="en-US" dirty="0" smtClean="0"/>
              <a:t>While you don’t have to be a dictator to use this style, authoritarian leadership style certainly involves direct supervision, unwavering support of the message from leadership, and more one-sided feedback and communication than other styles.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	Paternalistic leadership</a:t>
            </a:r>
          </a:p>
          <a:p>
            <a:pPr algn="just"/>
            <a:r>
              <a:rPr lang="en-US" dirty="0" smtClean="0"/>
              <a:t>It’s in the name with this one...paternalistic leadership is centred around treating subordinates as a parent would.</a:t>
            </a:r>
          </a:p>
          <a:p>
            <a:pPr algn="just"/>
            <a:r>
              <a:rPr lang="en-US" dirty="0" smtClean="0"/>
              <a:t> Advocates of this style would posit that treating their team as a family and focusing on maintaining personal relationships with them generates shared respect for one another, however, very much like in a real family, this respect is often based on loyalty and the need to feel part of a community rather than being earned.</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algn="just">
              <a:buNone/>
            </a:pPr>
            <a:r>
              <a:rPr lang="en-US" b="1" dirty="0" smtClean="0"/>
              <a:t>	Democratic/Participative leadership style</a:t>
            </a:r>
          </a:p>
          <a:p>
            <a:pPr algn="just"/>
            <a:r>
              <a:rPr lang="en-US" dirty="0" smtClean="0"/>
              <a:t>Democratic leader builds upon the notion that a leader isn’t someone who necessarily knows everything about everything, but is someone who is willing to listen to others, able to synthesise opinions and concede to popular opinion (within reason) when backed up by evidence.</a:t>
            </a:r>
          </a:p>
          <a:p>
            <a:pPr algn="just"/>
            <a:r>
              <a:rPr lang="en-US" dirty="0" smtClean="0"/>
              <a:t> Using democratic leadership style can lead to more group buy-in as members feel they have a voice, but only works when all employees have skills and knowledge that they are willing to share.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b="1" dirty="0" smtClean="0"/>
              <a:t>Laissez-faire leadership</a:t>
            </a:r>
          </a:p>
          <a:p>
            <a:pPr algn="just"/>
            <a:r>
              <a:rPr lang="en-US" dirty="0" smtClean="0"/>
              <a:t>Again, much like the political and economic behavioural science, laissez faire leaders can be described as leaders who allow their followers to do work and make decisions as they see fit, with little guidance or restraints from the leader. </a:t>
            </a:r>
          </a:p>
          <a:p>
            <a:pPr algn="just"/>
            <a:r>
              <a:rPr lang="en-US" dirty="0" smtClean="0"/>
              <a:t>Although at times we do have groups who are mostly self-sufficient, laissez-faire can border upon not being a leader at all, if we are not providing enough of a vision or incentive for team members to do their part.</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buNone/>
            </a:pPr>
            <a:r>
              <a:rPr lang="en-US" dirty="0" smtClean="0"/>
              <a:t>1. Leadership and Subordinate Participation</a:t>
            </a:r>
          </a:p>
          <a:p>
            <a:pPr algn="just"/>
            <a:r>
              <a:rPr lang="en-US" dirty="0" smtClean="0"/>
              <a:t>The leadership continuum was originally written in 1958 by Tannenbaum and Schmidt and was later updated in the year 1973. </a:t>
            </a:r>
          </a:p>
          <a:p>
            <a:pPr algn="just"/>
            <a:r>
              <a:rPr lang="en-US" dirty="0" smtClean="0"/>
              <a:t>Their work suggests a continuum of possible leadership behavior available to a manager and along which many leadership styles may be placed. </a:t>
            </a:r>
          </a:p>
          <a:p>
            <a:pPr algn="just"/>
            <a:r>
              <a:rPr lang="en-US" dirty="0" smtClean="0"/>
              <a:t>The continuum presents a range of action related to the degree of authority used by the manager and to the area of freedom available to non-managers in arriving at decisions.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A broad range of leadership styles have been depicted on the continuum between two extremes of autocratic and free rein.</a:t>
            </a:r>
          </a:p>
          <a:p>
            <a:pPr algn="just"/>
            <a:r>
              <a:rPr lang="en-US" dirty="0" smtClean="0"/>
              <a:t> The left side shows a style where control is maintained by a manager and the right side shows the release of control. </a:t>
            </a:r>
          </a:p>
          <a:p>
            <a:pPr algn="just"/>
            <a:r>
              <a:rPr lang="en-US" dirty="0" smtClean="0"/>
              <a:t>However, neither extreme is absolute and authority and freedom are never without their limitations.</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leadership-tannenbaum-schmidt-diagram.png"/>
          <p:cNvPicPr>
            <a:picLocks noGrp="1" noChangeAspect="1" noChangeArrowheads="1"/>
          </p:cNvPicPr>
          <p:nvPr>
            <p:ph idx="1"/>
          </p:nvPr>
        </p:nvPicPr>
        <p:blipFill>
          <a:blip r:embed="rId2"/>
          <a:srcRect/>
          <a:stretch>
            <a:fillRect/>
          </a:stretch>
        </p:blipFill>
        <p:spPr bwMode="auto">
          <a:xfrm>
            <a:off x="533400" y="304800"/>
            <a:ext cx="7315200" cy="5943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Tannenbaum and Schmidt devised their continuum that illustrates a range of potential leadership and management styles.</a:t>
            </a:r>
          </a:p>
          <a:p>
            <a:pPr algn="just"/>
            <a:r>
              <a:rPr lang="en-US" dirty="0" smtClean="0"/>
              <a:t>The Tannenbaum and Schmidt Continuum recognises that the chosen leadership style depends on a variety of factors, including the leader's personality, the perceived qualities of subordinates.</a:t>
            </a:r>
          </a:p>
          <a:p>
            <a:pPr algn="just"/>
            <a:r>
              <a:rPr lang="en-US" dirty="0" smtClean="0"/>
              <a:t>It also allows for "situational" factors such as the need for urgency in leadership and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leadership</a:t>
            </a:r>
            <a:endParaRPr lang="en-US" dirty="0"/>
          </a:p>
        </p:txBody>
      </p:sp>
      <p:sp>
        <p:nvSpPr>
          <p:cNvPr id="3" name="Content Placeholder 2"/>
          <p:cNvSpPr>
            <a:spLocks noGrp="1"/>
          </p:cNvSpPr>
          <p:nvPr>
            <p:ph idx="1"/>
          </p:nvPr>
        </p:nvSpPr>
        <p:spPr/>
        <p:txBody>
          <a:bodyPr>
            <a:normAutofit/>
          </a:bodyPr>
          <a:lstStyle/>
          <a:p>
            <a:pPr algn="just"/>
            <a:r>
              <a:rPr lang="en-US" dirty="0" smtClean="0"/>
              <a:t>Leadership is a process by which an executive can direct, guide and influence the behavior and work of others towards accomplishment of specific goals in a given situation. </a:t>
            </a:r>
          </a:p>
          <a:p>
            <a:pPr algn="just"/>
            <a:r>
              <a:rPr lang="en-US" dirty="0" smtClean="0"/>
              <a:t>Leadership is the ability of a manager to induce the subordinates to work with confidence and zeal.</a:t>
            </a:r>
          </a:p>
          <a:p>
            <a:pPr algn="just"/>
            <a:r>
              <a:rPr lang="en-US" dirty="0" smtClean="0"/>
              <a:t>Leadership is the potential to influence behaviour of others.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buNone/>
            </a:pPr>
            <a:r>
              <a:rPr lang="en-US" dirty="0" smtClean="0"/>
              <a:t>	The continuum represents a range of action related to the:</a:t>
            </a:r>
          </a:p>
          <a:p>
            <a:r>
              <a:rPr lang="en-US" dirty="0" smtClean="0"/>
              <a:t>– Degree of authority used by the leader or manager</a:t>
            </a:r>
          </a:p>
          <a:p>
            <a:r>
              <a:rPr lang="en-US" dirty="0" smtClean="0"/>
              <a:t>– Area of freedom available to non-managers</a:t>
            </a:r>
          </a:p>
          <a:p>
            <a:pPr>
              <a:buNone/>
            </a:pPr>
            <a:r>
              <a:rPr lang="en-US" dirty="0" smtClean="0"/>
              <a:t>	Four main styles of leadership are identified in the Tannenbaum and Schmidt Continuum of Leadership:</a:t>
            </a:r>
            <a:br>
              <a:rPr lang="en-US" dirty="0" smtClean="0"/>
            </a:br>
            <a:endParaRPr lang="en-US" dirty="0" smtClean="0"/>
          </a:p>
          <a:p>
            <a:pPr>
              <a:buNone/>
            </a:pPr>
            <a:r>
              <a:rPr lang="en-US" b="1" dirty="0" smtClean="0"/>
              <a:t>	TELLS</a:t>
            </a:r>
            <a:endParaRPr lang="en-US" dirty="0" smtClean="0"/>
          </a:p>
          <a:p>
            <a:r>
              <a:rPr lang="en-US" dirty="0" smtClean="0"/>
              <a:t>Leader identifies problems, makes decision and announces to subordinates; expects implementation</a:t>
            </a:r>
            <a:br>
              <a:rPr lang="en-US" dirty="0" smtClean="0"/>
            </a:br>
            <a:endParaRPr lang="en-US" dirty="0" smtClean="0"/>
          </a:p>
          <a:p>
            <a:pPr>
              <a:buNone/>
            </a:pPr>
            <a:r>
              <a:rPr lang="en-US" b="1"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lnSpcReduction="10000"/>
          </a:bodyPr>
          <a:lstStyle/>
          <a:p>
            <a:pPr>
              <a:buNone/>
            </a:pPr>
            <a:r>
              <a:rPr lang="en-US" b="1" dirty="0" smtClean="0"/>
              <a:t>	SELLS</a:t>
            </a:r>
            <a:endParaRPr lang="en-US" dirty="0" smtClean="0"/>
          </a:p>
          <a:p>
            <a:r>
              <a:rPr lang="en-US" dirty="0" smtClean="0"/>
              <a:t>Leader still makes decision, but attempts to overcome resistance through discussion &amp; persuasion</a:t>
            </a:r>
            <a:br>
              <a:rPr lang="en-US" dirty="0" smtClean="0"/>
            </a:br>
            <a:endParaRPr lang="en-US" dirty="0" smtClean="0"/>
          </a:p>
          <a:p>
            <a:pPr>
              <a:buNone/>
            </a:pPr>
            <a:r>
              <a:rPr lang="en-US" b="1" dirty="0" smtClean="0"/>
              <a:t>	CONSULTS</a:t>
            </a:r>
            <a:endParaRPr lang="en-US" dirty="0" smtClean="0"/>
          </a:p>
          <a:p>
            <a:r>
              <a:rPr lang="en-US" dirty="0" smtClean="0"/>
              <a:t>Leader identifies problem and presents it to the group. Listens to advice and suggestions before making a decision</a:t>
            </a:r>
            <a:br>
              <a:rPr lang="en-US" dirty="0" smtClean="0"/>
            </a:br>
            <a:endParaRPr lang="en-US" dirty="0" smtClean="0"/>
          </a:p>
          <a:p>
            <a:pPr>
              <a:buNone/>
            </a:pPr>
            <a:r>
              <a:rPr lang="en-US" b="1" dirty="0" smtClean="0"/>
              <a:t>	JOINS</a:t>
            </a:r>
            <a:endParaRPr lang="en-US" dirty="0" smtClean="0"/>
          </a:p>
          <a:p>
            <a:r>
              <a:rPr lang="en-US" dirty="0" smtClean="0"/>
              <a:t>Leader defines the problem and passes on the solving &amp; decision-making to the group (which manager is part of)</a:t>
            </a:r>
          </a:p>
          <a:p>
            <a:pPr>
              <a:buNone/>
            </a:pPr>
            <a:r>
              <a:rPr lang="en-US" dirty="0" smtClean="0"/>
              <a:t/>
            </a:r>
            <a:br>
              <a:rPr lang="en-US" dirty="0" smtClean="0"/>
            </a:br>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2. Managerial Grid</a:t>
            </a:r>
          </a:p>
          <a:p>
            <a:pPr algn="just"/>
            <a:r>
              <a:rPr lang="en-US" dirty="0" smtClean="0"/>
              <a:t>Developed by Robert Blake and Jane Mouton, this approach as shown in the following grid, has two dimensions −</a:t>
            </a:r>
          </a:p>
          <a:p>
            <a:pPr algn="just"/>
            <a:r>
              <a:rPr lang="en-US" b="1" dirty="0" smtClean="0"/>
              <a:t>Concern for people</a:t>
            </a:r>
            <a:r>
              <a:rPr lang="en-US" dirty="0" smtClean="0"/>
              <a:t> which includes such elements as provision of good working conditions, placement of responsibility on the basis of trust rather than concern for production.</a:t>
            </a:r>
          </a:p>
          <a:p>
            <a:pPr algn="just"/>
            <a:r>
              <a:rPr lang="en-US" b="1" dirty="0" smtClean="0"/>
              <a:t>Concern for production</a:t>
            </a:r>
            <a:r>
              <a:rPr lang="en-US" dirty="0" smtClean="0"/>
              <a:t> includes the attitudes of a supervisor toward a wide variety of things, such as quality of staff services, work efficiency, volume and quality of output,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The bi-dimensional managerial grid identifies a range of management behavior based on the various ways that task-oriented and employee-oriented styles (each expressed as a continuum on a scale of 1 to 9) can interact with each other.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ublic\Pictures\Sample Pictures\leadership_styles_managerial_grid.jpg"/>
          <p:cNvPicPr>
            <a:picLocks noGrp="1" noChangeAspect="1" noChangeArrowheads="1"/>
          </p:cNvPicPr>
          <p:nvPr>
            <p:ph idx="1"/>
          </p:nvPr>
        </p:nvPicPr>
        <p:blipFill>
          <a:blip r:embed="rId2"/>
          <a:srcRect/>
          <a:stretch>
            <a:fillRect/>
          </a:stretch>
        </p:blipFill>
        <p:spPr bwMode="auto">
          <a:xfrm>
            <a:off x="304800" y="228600"/>
            <a:ext cx="7696200" cy="6248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Management Style 1,1 −</a:t>
            </a:r>
          </a:p>
          <a:p>
            <a:pPr lvl="1" algn="just"/>
            <a:r>
              <a:rPr lang="en-US" sz="2600" dirty="0" smtClean="0">
                <a:solidFill>
                  <a:schemeClr val="tx1"/>
                </a:solidFill>
              </a:rPr>
              <a:t>Impoverished management with low concern for both people and production.</a:t>
            </a:r>
          </a:p>
          <a:p>
            <a:pPr lvl="1" algn="just"/>
            <a:r>
              <a:rPr lang="en-US" sz="2600" dirty="0" smtClean="0">
                <a:solidFill>
                  <a:schemeClr val="tx1"/>
                </a:solidFill>
              </a:rPr>
              <a:t>This is called laissez-faire management because the leader does not take a leadership role.</a:t>
            </a:r>
          </a:p>
          <a:p>
            <a:pPr lvl="1" algn="just"/>
            <a:r>
              <a:rPr lang="en-US" sz="2600" dirty="0" smtClean="0">
                <a:solidFill>
                  <a:schemeClr val="tx1"/>
                </a:solidFill>
              </a:rPr>
              <a:t>Also known as delegative leadership is a type of leadership style in which leaders are hands-off and allow group members to make the decisions.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Autofit/>
          </a:bodyPr>
          <a:lstStyle/>
          <a:p>
            <a:pPr algn="just"/>
            <a:r>
              <a:rPr lang="en-US" dirty="0" smtClean="0"/>
              <a:t>Management Style 1,9 −</a:t>
            </a:r>
          </a:p>
          <a:p>
            <a:pPr lvl="1" algn="just"/>
            <a:r>
              <a:rPr lang="en-US" sz="2600" dirty="0" smtClean="0">
                <a:solidFill>
                  <a:schemeClr val="tx1"/>
                </a:solidFill>
              </a:rPr>
              <a:t>Country club management having high concern for employees but low concern for production.</a:t>
            </a:r>
          </a:p>
          <a:p>
            <a:pPr lvl="1" algn="just"/>
            <a:r>
              <a:rPr lang="en-US" sz="2600" dirty="0" smtClean="0">
                <a:solidFill>
                  <a:schemeClr val="tx1"/>
                </a:solidFill>
              </a:rPr>
              <a:t>These leaders predominantly use reward power to maintain discipline and to encourage the team to accomplish its goals.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Management Style 5,5 −</a:t>
            </a:r>
          </a:p>
          <a:p>
            <a:pPr lvl="1" algn="just"/>
            <a:r>
              <a:rPr lang="en-US" sz="2600" dirty="0" smtClean="0">
                <a:solidFill>
                  <a:schemeClr val="tx1"/>
                </a:solidFill>
              </a:rPr>
              <a:t>Middle of the road management with medium concern for production and for people.</a:t>
            </a:r>
          </a:p>
          <a:p>
            <a:pPr lvl="1" algn="just"/>
            <a:r>
              <a:rPr lang="en-US" sz="2600" dirty="0" smtClean="0">
                <a:solidFill>
                  <a:schemeClr val="tx1"/>
                </a:solidFill>
              </a:rPr>
              <a:t>Leaders who use this style settle for average performance and often believe that this is the most anyone can expect.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a:r>
              <a:rPr lang="en-US" dirty="0" smtClean="0"/>
              <a:t>Management Style 9,1 −</a:t>
            </a:r>
          </a:p>
          <a:p>
            <a:pPr lvl="1" algn="just"/>
            <a:r>
              <a:rPr lang="en-US" sz="2600" dirty="0" smtClean="0">
                <a:solidFill>
                  <a:schemeClr val="tx1"/>
                </a:solidFill>
              </a:rPr>
              <a:t>Authoritarian management with high concern for production but low concern for employees exercising disciplinary pressure.</a:t>
            </a:r>
          </a:p>
          <a:p>
            <a:pPr lvl="1" algn="just"/>
            <a:r>
              <a:rPr lang="en-US" sz="2600" dirty="0" smtClean="0">
                <a:solidFill>
                  <a:schemeClr val="tx1"/>
                </a:solidFill>
              </a:rPr>
              <a:t>This approach may result in high production but low people satisfaction levels.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Management Style 9,9 −</a:t>
            </a:r>
          </a:p>
          <a:p>
            <a:pPr lvl="1" algn="just"/>
            <a:r>
              <a:rPr lang="en-US" sz="2600" dirty="0" smtClean="0">
                <a:solidFill>
                  <a:schemeClr val="tx1"/>
                </a:solidFill>
              </a:rPr>
              <a:t>Democratic management with high concern for both production, and employee morale and satisfaction.</a:t>
            </a:r>
          </a:p>
          <a:p>
            <a:pPr lvl="1" algn="just"/>
            <a:r>
              <a:rPr lang="en-US" sz="2600" dirty="0" smtClean="0">
                <a:solidFill>
                  <a:schemeClr val="tx1"/>
                </a:solidFill>
              </a:rPr>
              <a:t>The leader's high interest in the needs and feelings of employees affects productivity positively.</a:t>
            </a:r>
          </a:p>
          <a:p>
            <a:pPr algn="just"/>
            <a:r>
              <a:rPr lang="en-US" dirty="0" smtClean="0"/>
              <a:t>This theory concluded that style 9,9 is the most effective management style as this leadership approach will, in almost all situations, result in improved performance, low turnover and absenteeism, and high employee satisfaction.</a:t>
            </a:r>
          </a:p>
          <a:p>
            <a:pPr algn="just">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It is also defined as the capacity to influence a group towards the realization of a goal. </a:t>
            </a:r>
          </a:p>
          <a:p>
            <a:pPr algn="just"/>
            <a:r>
              <a:rPr lang="en-US" dirty="0" smtClean="0"/>
              <a:t>Leaders are required to develop future visions, and to motivate the organizational members to want to achieve the visions.</a:t>
            </a:r>
          </a:p>
          <a:p>
            <a:pPr algn="just"/>
            <a:r>
              <a:rPr lang="en-US" dirty="0" smtClean="0"/>
              <a:t>According to Keith Davis, “Leadership is the ability to persuade others to seek defined objectives enthusiastically. It is the human factor which binds a group together and motivates it towards goals.”</a:t>
            </a:r>
          </a:p>
          <a:p>
            <a:pPr algn="just"/>
            <a:r>
              <a:rPr lang="en-US" dirty="0" smtClean="0"/>
              <a:t> Koontz and O’Donnell, “Leadership is the ability of a manager to induce subordinates to work with confidence and zeal.”</a:t>
            </a:r>
            <a:br>
              <a:rPr lang="en-US" dirty="0" smtClean="0"/>
            </a:b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a:bodyPr>
          <a:lstStyle/>
          <a:p>
            <a:pPr algn="just">
              <a:buNone/>
            </a:pPr>
            <a:r>
              <a:rPr lang="en-US" dirty="0" smtClean="0"/>
              <a:t>3. Hersey and Blanchard’s Situational Leadership Model</a:t>
            </a:r>
          </a:p>
          <a:p>
            <a:pPr algn="just" fontAlgn="base"/>
            <a:r>
              <a:rPr lang="en-US" dirty="0" smtClean="0"/>
              <a:t>As reaction to behavioural leadership approaches such as Blake and Mouton’s Managerial Grid, Hersey and Blanchard developed a theory (Hersey and Blanchard Situational Leadership Theory) that suggests that the most effective leadership style is affected by the circumstances leaders find themselves in. </a:t>
            </a:r>
          </a:p>
          <a:p>
            <a:pPr algn="just" fontAlgn="base"/>
            <a:r>
              <a:rPr lang="en-US" dirty="0" smtClean="0"/>
              <a:t>They argue that </a:t>
            </a:r>
            <a:r>
              <a:rPr lang="en-US" b="1" dirty="0" smtClean="0"/>
              <a:t>a leader’s ability to lead depends upon certain situational factors</a:t>
            </a:r>
            <a:r>
              <a:rPr lang="en-US" dirty="0" smtClean="0"/>
              <a:t>.</a:t>
            </a:r>
          </a:p>
          <a:p>
            <a:pPr algn="just" fontAlgn="base"/>
            <a:r>
              <a:rPr lang="en-US" dirty="0" smtClean="0"/>
              <a:t> By understanding, recognizing and adapting to these factors, leaders will be able to influence their surroundings and followers much more successfully than if these factors are ignored.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fontAlgn="base"/>
            <a:r>
              <a:rPr lang="en-US" dirty="0" smtClean="0"/>
              <a:t>More specifically, </a:t>
            </a:r>
            <a:r>
              <a:rPr lang="en-US" b="1" dirty="0" smtClean="0"/>
              <a:t>Hersey and Blanchard focused a great part of their research on the characteristics of followers in determining appropriate leadership behaviours</a:t>
            </a:r>
            <a:r>
              <a:rPr lang="en-US" dirty="0" smtClean="0"/>
              <a:t>. </a:t>
            </a:r>
          </a:p>
          <a:p>
            <a:pPr algn="just" fontAlgn="base"/>
            <a:r>
              <a:rPr lang="en-US" dirty="0" smtClean="0"/>
              <a:t>They found that leaders would have to modify their leadership style as their followers changed in terms of their ability (</a:t>
            </a:r>
            <a:r>
              <a:rPr lang="en-US" b="1" dirty="0" smtClean="0"/>
              <a:t>Task Readiness</a:t>
            </a:r>
            <a:r>
              <a:rPr lang="en-US" dirty="0" smtClean="0"/>
              <a:t>) and willingness (</a:t>
            </a:r>
            <a:r>
              <a:rPr lang="en-US" b="1" dirty="0" smtClean="0"/>
              <a:t>Psychological Readiness</a:t>
            </a:r>
            <a:r>
              <a:rPr lang="en-US" dirty="0" smtClean="0"/>
              <a:t>) to perform the required task. </a:t>
            </a:r>
          </a:p>
          <a:p>
            <a:pPr algn="just" fontAlgn="base"/>
            <a:r>
              <a:rPr lang="en-US" dirty="0" smtClean="0"/>
              <a:t>A leader’s relationship with followers is therefore likely to go through different stages as these abilities and willingness can change over time.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ublic\Pictures\Sample Pictures\Hersey-and-Blanchard-Situational-Leadership-Model.png"/>
          <p:cNvPicPr>
            <a:picLocks noGrp="1" noChangeAspect="1" noChangeArrowheads="1"/>
          </p:cNvPicPr>
          <p:nvPr>
            <p:ph idx="1"/>
          </p:nvPr>
        </p:nvPicPr>
        <p:blipFill>
          <a:blip r:embed="rId2"/>
          <a:srcRect/>
          <a:stretch>
            <a:fillRect/>
          </a:stretch>
        </p:blipFill>
        <p:spPr bwMode="auto">
          <a:xfrm>
            <a:off x="609600" y="381000"/>
            <a:ext cx="7086600" cy="607536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normAutofit/>
          </a:bodyPr>
          <a:lstStyle/>
          <a:p>
            <a:pPr algn="just" fontAlgn="base"/>
            <a:r>
              <a:rPr lang="en-US" dirty="0" smtClean="0"/>
              <a:t>The four leadership styles (</a:t>
            </a:r>
            <a:r>
              <a:rPr lang="en-US" b="1" dirty="0" smtClean="0"/>
              <a:t>Telling, Selling, Participating</a:t>
            </a:r>
            <a:r>
              <a:rPr lang="en-US" dirty="0" smtClean="0"/>
              <a:t> and </a:t>
            </a:r>
            <a:r>
              <a:rPr lang="en-US" b="1" dirty="0" smtClean="0"/>
              <a:t>Delegating</a:t>
            </a:r>
            <a:r>
              <a:rPr lang="en-US" dirty="0" smtClean="0"/>
              <a:t>) Hersey and Blanchard came up with in order to better deal with these different stages of followers.</a:t>
            </a:r>
          </a:p>
          <a:p>
            <a:pPr algn="just" fontAlgn="base"/>
            <a:r>
              <a:rPr lang="en-US" b="1" dirty="0" smtClean="0"/>
              <a:t>Leader’s Supportive Behaviour</a:t>
            </a:r>
            <a:endParaRPr lang="en-US" dirty="0" smtClean="0"/>
          </a:p>
          <a:p>
            <a:pPr algn="just" fontAlgn="base"/>
            <a:r>
              <a:rPr lang="en-US" dirty="0" smtClean="0"/>
              <a:t>A leader’s supportive behaviour reflects the ‘</a:t>
            </a:r>
            <a:r>
              <a:rPr lang="en-US" b="1" dirty="0" smtClean="0"/>
              <a:t>concern for people</a:t>
            </a:r>
            <a:r>
              <a:rPr lang="en-US" dirty="0" smtClean="0"/>
              <a:t>‘ dimension of Blake and Mouton’s Managerial Grid. </a:t>
            </a:r>
          </a:p>
          <a:p>
            <a:pPr algn="just" fontAlgn="base"/>
            <a:r>
              <a:rPr lang="en-US" dirty="0" smtClean="0"/>
              <a:t>This means to what extent a leader puts emphasis on building and maintaining a good relationship with subordinates by paying attention to the security, well-being and personal needs of the employees.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The appropriate level of this relationship-focused approach is just like the directive behaviour determined by the readiness or development level of followers.</a:t>
            </a:r>
          </a:p>
          <a:p>
            <a:pPr algn="just" fontAlgn="base">
              <a:buNone/>
            </a:pPr>
            <a:r>
              <a:rPr lang="en-US" b="1" dirty="0" smtClean="0"/>
              <a:t>	S1: Telling (Directing)</a:t>
            </a:r>
            <a:endParaRPr lang="en-US" dirty="0" smtClean="0"/>
          </a:p>
          <a:p>
            <a:pPr algn="just" fontAlgn="base"/>
            <a:r>
              <a:rPr lang="en-US" dirty="0" smtClean="0"/>
              <a:t>The S1 leadership style in the Hersey and Blanchard Situational Leadership Model puts a high emphasis on directive behaviour and a low emphasis on supportive behaviour.</a:t>
            </a:r>
          </a:p>
          <a:p>
            <a:pPr algn="just" fontAlgn="base"/>
            <a:r>
              <a:rPr lang="en-US" dirty="0" smtClean="0"/>
              <a:t> A leader’s primary concern lays with the task delivery and less with the personal needs of the subordinates.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fontAlgn="base"/>
            <a:r>
              <a:rPr lang="en-US" dirty="0" smtClean="0"/>
              <a:t>Typical behaviour for a S1 leadership style, according to Hersey, is offering step-by-step instructions, clear explanation of the consequences of non-performance and close supervision.</a:t>
            </a:r>
          </a:p>
          <a:p>
            <a:pPr algn="just" fontAlgn="base"/>
            <a:r>
              <a:rPr lang="en-US" dirty="0" smtClean="0"/>
              <a:t> In such a situation, it is important that the task is clearly defined and the stages of the process are easy to follow. </a:t>
            </a:r>
          </a:p>
          <a:p>
            <a:pPr algn="just" fontAlgn="base"/>
            <a:r>
              <a:rPr lang="en-US" dirty="0" smtClean="0"/>
              <a:t>This is important because the leader believes that the follower (R1) either does not know what to do or is unwilling and requires therefore a certain degree of coercive power.</a:t>
            </a:r>
          </a:p>
          <a:p>
            <a:pPr algn="just" fontAlgn="base"/>
            <a:r>
              <a:rPr lang="en-US" dirty="0" smtClean="0"/>
              <a:t> Blanchard, on the other hand, believes that this style should be used for D1 followers who are highly ‘</a:t>
            </a:r>
            <a:r>
              <a:rPr lang="en-US" b="1" dirty="0" smtClean="0"/>
              <a:t>Enthousiastic Beginners</a:t>
            </a:r>
            <a:r>
              <a:rPr lang="en-US" dirty="0" smtClean="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 They already have the motivation to do the tasks required, which lowers the need for supportive behaviour. </a:t>
            </a:r>
          </a:p>
          <a:p>
            <a:pPr algn="just" fontAlgn="base"/>
            <a:r>
              <a:rPr lang="en-US" dirty="0" smtClean="0"/>
              <a:t>But they still lack the competence, which increases their need for directive behaviour.</a:t>
            </a:r>
          </a:p>
          <a:p>
            <a:pPr algn="just" fontAlgn="base">
              <a:buNone/>
            </a:pPr>
            <a:r>
              <a:rPr lang="en-US" b="1" dirty="0" smtClean="0"/>
              <a:t>	S2: Selling (Coaching)</a:t>
            </a:r>
            <a:endParaRPr lang="en-US" dirty="0" smtClean="0"/>
          </a:p>
          <a:p>
            <a:pPr algn="just" fontAlgn="base"/>
            <a:r>
              <a:rPr lang="en-US" dirty="0" smtClean="0"/>
              <a:t>The next leadership style is the high directive and high supportive S2 leadership style.</a:t>
            </a:r>
          </a:p>
          <a:p>
            <a:pPr algn="just" fontAlgn="base"/>
            <a:r>
              <a:rPr lang="en-US" dirty="0" smtClean="0"/>
              <a:t> Hersey argued that this style is needed for R2 followers who are willing, but not able to perform a task.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The leader’s style should therefore be concerned with increasing the confidence and skills of followers so that they can ultimately take on more responsibility for their actions.</a:t>
            </a:r>
          </a:p>
          <a:p>
            <a:pPr algn="just" fontAlgn="base"/>
            <a:r>
              <a:rPr lang="en-US" dirty="0" smtClean="0"/>
              <a:t> Blanchard, however, believes this style is necessary for D2 followers, who used to be highly enthousiastic in the beginning but who lost confidence because their competences are failing them. </a:t>
            </a:r>
          </a:p>
          <a:p>
            <a:pPr algn="just" fontAlgn="base"/>
            <a:r>
              <a:rPr lang="en-US" dirty="0" smtClean="0"/>
              <a:t>These ‘</a:t>
            </a:r>
            <a:r>
              <a:rPr lang="en-US" b="1" dirty="0" smtClean="0"/>
              <a:t>Disillusioned Learners</a:t>
            </a:r>
            <a:r>
              <a:rPr lang="en-US" dirty="0" smtClean="0"/>
              <a:t>‘ therefore need a leader with a higher concern for supportive behaviour that helps them gain confidence and become motivated again.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fontAlgn="base">
              <a:buNone/>
            </a:pPr>
            <a:r>
              <a:rPr lang="en-US" b="1" dirty="0" smtClean="0"/>
              <a:t>	S3: Participating (Supporting)</a:t>
            </a:r>
            <a:endParaRPr lang="en-US" dirty="0" smtClean="0"/>
          </a:p>
          <a:p>
            <a:pPr algn="just" fontAlgn="base"/>
            <a:r>
              <a:rPr lang="en-US" dirty="0" smtClean="0"/>
              <a:t>The S3 leadership style applies to both R3 and D3 followers. This style (still) shows high supportive behaviours, but low directive behaviours.</a:t>
            </a:r>
          </a:p>
          <a:p>
            <a:pPr algn="just" fontAlgn="base"/>
            <a:r>
              <a:rPr lang="en-US" dirty="0" smtClean="0"/>
              <a:t> This may involve listening, praise and a high level of interaction between leader and follower. </a:t>
            </a:r>
          </a:p>
          <a:p>
            <a:pPr algn="just" fontAlgn="base"/>
            <a:r>
              <a:rPr lang="en-US" dirty="0" smtClean="0"/>
              <a:t>In addition, the leader puts a high level of trust in the follower to achieve the day-to-day tasks as the follower’s competence has also grown over time. </a:t>
            </a:r>
          </a:p>
          <a:p>
            <a:pPr algn="just" fontAlgn="base"/>
            <a:r>
              <a:rPr lang="en-US" dirty="0" smtClean="0"/>
              <a:t>The leader will therefore only encourage and offer feedback when needed to motivate and develop the subordinate, but not as a comment on the task performance.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This is because the leader believes that the follower is capable enough of achieving the required tasks largely independently.</a:t>
            </a:r>
          </a:p>
          <a:p>
            <a:pPr algn="just" fontAlgn="base"/>
            <a:r>
              <a:rPr lang="en-US" b="1" dirty="0" smtClean="0"/>
              <a:t>S4: Delegating</a:t>
            </a:r>
            <a:endParaRPr lang="en-US" dirty="0" smtClean="0"/>
          </a:p>
          <a:p>
            <a:pPr algn="just" fontAlgn="base"/>
            <a:r>
              <a:rPr lang="en-US" dirty="0" smtClean="0"/>
              <a:t>The final leadership style assumes a low supportive and a low directive behaviour and applies to R4 and D4 followers. </a:t>
            </a:r>
          </a:p>
          <a:p>
            <a:pPr algn="just" fontAlgn="base"/>
            <a:r>
              <a:rPr lang="en-US" dirty="0" smtClean="0"/>
              <a:t>This is very much a ‘hands-off approach’ as the subordinate is perfectly able and willing to perform the tasks independently and with great responsibility.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buNone/>
            </a:pPr>
            <a:r>
              <a:rPr lang="en-US" dirty="0" smtClean="0"/>
              <a:t>1. Importance of Leadership</a:t>
            </a:r>
          </a:p>
          <a:p>
            <a:pPr algn="just"/>
            <a:r>
              <a:rPr lang="en-US" dirty="0" smtClean="0"/>
              <a:t>Leadership is an important function of management which helps to maximize efficiency and to achieve organizational goals. </a:t>
            </a:r>
          </a:p>
          <a:p>
            <a:pPr algn="just"/>
            <a:r>
              <a:rPr lang="en-US" dirty="0" smtClean="0"/>
              <a:t>The following points justify the importance of leadership in a concern.</a:t>
            </a:r>
          </a:p>
          <a:p>
            <a:pPr marL="514350" indent="-514350" algn="just">
              <a:buFont typeface="+mj-lt"/>
              <a:buAutoNum type="arabicPeriod"/>
            </a:pPr>
            <a:r>
              <a:rPr lang="en-US" b="1" dirty="0" smtClean="0"/>
              <a:t>Initiates action-</a:t>
            </a:r>
            <a:r>
              <a:rPr lang="en-US" dirty="0" smtClean="0"/>
              <a:t> Leader is a person who starts the work by communicating the policies and plans to the subordinates from where the work actually starts.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The leader can further encourage autonomy, while keeping an eye on not overloading the follower with responsibility and not withdrawing completely from the follower’s proximity. </a:t>
            </a:r>
          </a:p>
          <a:p>
            <a:pPr algn="just" fontAlgn="base"/>
            <a:r>
              <a:rPr lang="en-US" dirty="0" smtClean="0"/>
              <a:t>For these type of followers it is thus important as a leader to keep observing and monitoring them (albeit to a far lesser degree), in order to provide the necessary support if needed.</a:t>
            </a:r>
          </a:p>
          <a:p>
            <a:pPr algn="just">
              <a:buNone/>
            </a:pPr>
            <a:r>
              <a:rPr lang="en-US" dirty="0" smtClean="0"/>
              <a:t/>
            </a:r>
            <a:br>
              <a:rPr lang="en-US" dirty="0" smtClean="0"/>
            </a:br>
            <a:endParaRPr lang="en-US" dirty="0" smtClean="0"/>
          </a:p>
          <a:p>
            <a:pPr algn="just"/>
            <a:endParaRPr lang="en-US" dirty="0" smtClean="0"/>
          </a:p>
          <a:p>
            <a:pPr algn="just"/>
            <a:endParaRPr lang="en-US" dirty="0" smtClean="0"/>
          </a:p>
          <a:p>
            <a:endParaRPr lang="en-US" dirty="0" smtClean="0"/>
          </a:p>
          <a:p>
            <a:endParaRPr lang="en-US" dirty="0" smtClean="0"/>
          </a:p>
          <a:p>
            <a:endParaRPr lang="en-US" dirty="0" smtClean="0"/>
          </a:p>
          <a:p>
            <a:pPr algn="just" fontAlgn="base"/>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a:buNone/>
            </a:pPr>
            <a:r>
              <a:rPr lang="en-US" dirty="0" smtClean="0"/>
              <a:t>4. Path Goal Theory</a:t>
            </a:r>
          </a:p>
          <a:p>
            <a:pPr algn="just"/>
            <a:r>
              <a:rPr lang="en-US" dirty="0" smtClean="0"/>
              <a:t>The theory was developed by Robert House and has its roots in the expectancy theory of motivation. </a:t>
            </a:r>
          </a:p>
          <a:p>
            <a:pPr algn="just"/>
            <a:r>
              <a:rPr lang="en-US" dirty="0" smtClean="0"/>
              <a:t>The theory is based on the premise that an employee’s perception of expectancies between his effort and performance is greatly affected by a leader’s behavior. </a:t>
            </a:r>
          </a:p>
          <a:p>
            <a:pPr algn="just"/>
            <a:r>
              <a:rPr lang="en-US" dirty="0" smtClean="0"/>
              <a:t>The leaders help group members in attaining rewards by clarifying the paths to goals and removing obstacles to performance. </a:t>
            </a:r>
          </a:p>
          <a:p>
            <a:pPr algn="just"/>
            <a:r>
              <a:rPr lang="en-US" dirty="0" smtClean="0"/>
              <a:t>They do so by providing the information, support, and other resources which are required by employees to complete the task.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House’s theory advocates </a:t>
            </a:r>
            <a:r>
              <a:rPr lang="en-US" i="1" dirty="0" smtClean="0"/>
              <a:t>servant leadership</a:t>
            </a:r>
            <a:r>
              <a:rPr lang="en-US" dirty="0" smtClean="0"/>
              <a:t>. </a:t>
            </a:r>
          </a:p>
          <a:p>
            <a:pPr algn="just"/>
            <a:r>
              <a:rPr lang="en-US" dirty="0" smtClean="0"/>
              <a:t>As per servant leadership theory, leadership is not viewed as a position of power.</a:t>
            </a:r>
          </a:p>
          <a:p>
            <a:pPr algn="just"/>
            <a:r>
              <a:rPr lang="en-US" dirty="0" smtClean="0"/>
              <a:t> Rather, leaders act as coaches and facilitators to their subordinates.</a:t>
            </a:r>
          </a:p>
          <a:p>
            <a:pPr algn="just"/>
            <a:r>
              <a:rPr lang="en-US" dirty="0" smtClean="0"/>
              <a:t> According to House’s path-goal theory, a leader’s effectiveness depends on several employee and environmental contingent factors and certain leadership styles. </a:t>
            </a:r>
          </a:p>
          <a:p>
            <a:pPr algn="just">
              <a:buNone/>
            </a:pPr>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houses-path-goal-theory.gif"/>
          <p:cNvPicPr>
            <a:picLocks noGrp="1" noChangeAspect="1" noChangeArrowheads="1"/>
          </p:cNvPicPr>
          <p:nvPr>
            <p:ph idx="1"/>
          </p:nvPr>
        </p:nvPicPr>
        <p:blipFill>
          <a:blip r:embed="rId2"/>
          <a:srcRect/>
          <a:stretch>
            <a:fillRect/>
          </a:stretch>
        </p:blipFill>
        <p:spPr bwMode="auto">
          <a:xfrm>
            <a:off x="609600" y="381000"/>
            <a:ext cx="6934200" cy="57150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	Leadership Styles</a:t>
            </a:r>
          </a:p>
          <a:p>
            <a:pPr algn="just"/>
            <a:r>
              <a:rPr lang="en-US" dirty="0" smtClean="0"/>
              <a:t>The four leadership styles are:</a:t>
            </a:r>
          </a:p>
          <a:p>
            <a:pPr algn="just">
              <a:buNone/>
            </a:pPr>
            <a:r>
              <a:rPr lang="en-US" b="1" dirty="0" smtClean="0"/>
              <a:t>	Directive:</a:t>
            </a:r>
            <a:r>
              <a:rPr lang="en-US" dirty="0" smtClean="0"/>
              <a:t> Here the leader provides guidelines, lets subordinates know what is expected of them, sets performance standards for them, and controls behavior when performance standards are not met. </a:t>
            </a:r>
          </a:p>
          <a:p>
            <a:pPr algn="just"/>
            <a:r>
              <a:rPr lang="en-US" dirty="0" smtClean="0"/>
              <a:t>He makes judicious use of rewards and disciplinary action. </a:t>
            </a:r>
          </a:p>
          <a:p>
            <a:pPr algn="just"/>
            <a:r>
              <a:rPr lang="en-US" dirty="0" smtClean="0"/>
              <a:t>The style is the same as task-oriented 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	Supportive:</a:t>
            </a:r>
            <a:r>
              <a:rPr lang="en-US" dirty="0" smtClean="0"/>
              <a:t> The leader is friendly towards subordinates and displays personal concern for their needs, welfare, and well-being. </a:t>
            </a:r>
          </a:p>
          <a:p>
            <a:pPr algn="just"/>
            <a:r>
              <a:rPr lang="en-US" dirty="0" smtClean="0"/>
              <a:t>This style is the same as people-oriented leadership.</a:t>
            </a:r>
          </a:p>
          <a:p>
            <a:pPr algn="just">
              <a:buNone/>
            </a:pPr>
            <a:r>
              <a:rPr lang="en-US" b="1" dirty="0" smtClean="0"/>
              <a:t>	Participative:</a:t>
            </a:r>
            <a:r>
              <a:rPr lang="en-US" dirty="0" smtClean="0"/>
              <a:t> The leader believes in group decision-making and shares information with subordinates. </a:t>
            </a:r>
          </a:p>
          <a:p>
            <a:pPr algn="just"/>
            <a:r>
              <a:rPr lang="en-US" dirty="0" smtClean="0"/>
              <a:t>He consults his subordinates on important decisions related to work, task goals, and paths to resolve goals.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	Achievement-oriented:</a:t>
            </a:r>
            <a:r>
              <a:rPr lang="en-US" dirty="0" smtClean="0"/>
              <a:t> The leader sets challenging goals and encourages employees to reach their peak performance. </a:t>
            </a:r>
          </a:p>
          <a:p>
            <a:pPr algn="just"/>
            <a:r>
              <a:rPr lang="en-US" dirty="0" smtClean="0"/>
              <a:t>The leader believes that employees are responsible enough to accomplish challenging goals. This is the same as goal-setting theory.</a:t>
            </a:r>
          </a:p>
          <a:p>
            <a:pPr algn="just"/>
            <a:r>
              <a:rPr lang="en-US" dirty="0" smtClean="0"/>
              <a:t>According to the theory, these leadership styles are not mutually excusive and leaders are capable of selecting more than one kind of a style suited for a particular situation.</a:t>
            </a:r>
          </a:p>
          <a:p>
            <a:pPr algn="just">
              <a:buNone/>
            </a:pPr>
            <a:r>
              <a:rPr lang="en-US" b="1" dirty="0" smtClean="0"/>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buNone/>
            </a:pPr>
            <a:r>
              <a:rPr lang="en-US" b="1" dirty="0" smtClean="0"/>
              <a:t>	Contingencies</a:t>
            </a:r>
          </a:p>
          <a:p>
            <a:pPr algn="just"/>
            <a:r>
              <a:rPr lang="en-US" dirty="0" smtClean="0"/>
              <a:t>The theory states that each of these styles will be effective in some situations but not in others.</a:t>
            </a:r>
          </a:p>
          <a:p>
            <a:pPr algn="just"/>
            <a:r>
              <a:rPr lang="en-US" dirty="0" smtClean="0"/>
              <a:t> It further states that the relationship between a leader’s style and effectiveness is dependent on the following variables:</a:t>
            </a:r>
          </a:p>
          <a:p>
            <a:pPr algn="just"/>
            <a:r>
              <a:rPr lang="en-US" b="1" dirty="0" smtClean="0"/>
              <a:t>Employee characteristics:</a:t>
            </a:r>
            <a:r>
              <a:rPr lang="en-US" dirty="0" smtClean="0"/>
              <a:t> These include factors such as employees’ needs, locus of control, experience, perceived ability, satisfaction, willingness to leave the organization, and anxiety.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a:bodyPr>
          <a:lstStyle/>
          <a:p>
            <a:pPr algn="just"/>
            <a:r>
              <a:rPr lang="en-US" dirty="0" smtClean="0"/>
              <a:t>For example, if followers are high inability, a directive style of leadership may be unnecessary; instead a supportive approach may be preferable.</a:t>
            </a:r>
          </a:p>
          <a:p>
            <a:pPr algn="just"/>
            <a:r>
              <a:rPr lang="en-US" b="1" dirty="0" smtClean="0"/>
              <a:t>Characteristics of work environment:</a:t>
            </a:r>
            <a:r>
              <a:rPr lang="en-US" dirty="0" smtClean="0"/>
              <a:t> These include factors such as task structure and team dynamics that are outside the control of the employee.</a:t>
            </a:r>
          </a:p>
          <a:p>
            <a:pPr algn="just"/>
            <a:r>
              <a:rPr lang="en-US" dirty="0" smtClean="0"/>
              <a:t> For example, for employees performing simple and routine tasks, a supportive style is much effective than a directive one. </a:t>
            </a:r>
          </a:p>
          <a:p>
            <a:pPr algn="just"/>
            <a:r>
              <a:rPr lang="en-US" dirty="0" smtClean="0"/>
              <a:t>Similarly, the participative style works much better for non-routine tasks than routine ones.</a:t>
            </a:r>
          </a:p>
          <a:p>
            <a:pPr algn="just">
              <a:buNone/>
            </a:pPr>
            <a:r>
              <a:rPr lang="en-US" dirty="0" smtClean="0"/>
              <a:t/>
            </a:r>
            <a:br>
              <a:rPr lang="en-US" dirty="0" smtClean="0"/>
            </a:br>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When team cohesiveness is low, a supportive leadership style must be used whereas in a situation where performance-oriented team norms exist, a directive style or possibly an achievement-oriented style works better. </a:t>
            </a:r>
          </a:p>
          <a:p>
            <a:pPr algn="just"/>
            <a:r>
              <a:rPr lang="en-US" dirty="0" smtClean="0"/>
              <a:t>Leaders should apply directive style to counteract team norms that oppose the team’s formal objectives.</a:t>
            </a:r>
          </a:p>
          <a:p>
            <a:pPr algn="just">
              <a:buNone/>
            </a:pPr>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marL="514350" indent="-514350" algn="just">
              <a:buFont typeface="+mj-lt"/>
              <a:buAutoNum type="arabicPeriod" startAt="2"/>
            </a:pPr>
            <a:r>
              <a:rPr lang="en-US" b="1" dirty="0" smtClean="0"/>
              <a:t>Motivation-</a:t>
            </a:r>
            <a:r>
              <a:rPr lang="en-US" dirty="0" smtClean="0"/>
              <a:t> A leader proves to be playing an incentive role in the concern’s working. </a:t>
            </a:r>
          </a:p>
          <a:p>
            <a:pPr marL="514350" indent="-514350" algn="just"/>
            <a:r>
              <a:rPr lang="en-US" dirty="0" smtClean="0"/>
              <a:t>He motivates the employees with economic and non-economic rewards and thereby gets the work from the subordinates.</a:t>
            </a:r>
          </a:p>
          <a:p>
            <a:pPr marL="514350" indent="-514350" algn="just">
              <a:buFont typeface="+mj-lt"/>
              <a:buAutoNum type="arabicPeriod" startAt="3"/>
            </a:pPr>
            <a:r>
              <a:rPr lang="en-US" b="1" dirty="0" smtClean="0"/>
              <a:t>Providing guidance-</a:t>
            </a:r>
            <a:r>
              <a:rPr lang="en-US" dirty="0" smtClean="0"/>
              <a:t> A leader has to not only supervise but also play a guiding role for the subordinates.</a:t>
            </a:r>
          </a:p>
          <a:p>
            <a:pPr marL="514350" indent="-514350" algn="just"/>
            <a:r>
              <a:rPr lang="en-US" dirty="0" smtClean="0"/>
              <a:t> Guidance here means instructing the subordinates the way they have to perform their work effectively and efficiently.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QUALITIES</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b="1" dirty="0" smtClean="0"/>
              <a:t>	Managerial Qualities According To Henry Fayol</a:t>
            </a:r>
          </a:p>
          <a:p>
            <a:pPr algn="just">
              <a:buNone/>
            </a:pPr>
            <a:r>
              <a:rPr lang="en-US" dirty="0" smtClean="0"/>
              <a:t>	Henry Fayol suggested the following the qualities that a manager should posses:</a:t>
            </a:r>
            <a:br>
              <a:rPr lang="en-US" dirty="0" smtClean="0"/>
            </a:br>
            <a:endParaRPr lang="en-US" dirty="0" smtClean="0"/>
          </a:p>
          <a:p>
            <a:pPr algn="just"/>
            <a:r>
              <a:rPr lang="en-US" dirty="0" smtClean="0"/>
              <a:t>Physical. </a:t>
            </a:r>
          </a:p>
          <a:p>
            <a:r>
              <a:rPr lang="en-US" dirty="0" smtClean="0"/>
              <a:t>Mental. </a:t>
            </a:r>
          </a:p>
          <a:p>
            <a:r>
              <a:rPr lang="en-US" dirty="0" smtClean="0"/>
              <a:t>Moral. </a:t>
            </a:r>
          </a:p>
          <a:p>
            <a:r>
              <a:rPr lang="en-US" dirty="0" smtClean="0"/>
              <a:t>Educational.</a:t>
            </a:r>
          </a:p>
          <a:p>
            <a:r>
              <a:rPr lang="en-US" dirty="0" smtClean="0"/>
              <a:t>Technical. </a:t>
            </a:r>
          </a:p>
          <a:p>
            <a:r>
              <a:rPr lang="en-US" dirty="0" smtClean="0"/>
              <a:t>Experience.</a:t>
            </a:r>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buNone/>
            </a:pPr>
            <a:r>
              <a:rPr lang="en-US" dirty="0" smtClean="0"/>
              <a:t>	Dr. May Smith holds that a leader must have </a:t>
            </a:r>
          </a:p>
          <a:p>
            <a:pPr algn="just"/>
            <a:r>
              <a:rPr lang="en-US" dirty="0" smtClean="0"/>
              <a:t>intelligence, </a:t>
            </a:r>
          </a:p>
          <a:p>
            <a:pPr algn="just"/>
            <a:r>
              <a:rPr lang="en-US" dirty="0" smtClean="0"/>
              <a:t>good judgement capacity,</a:t>
            </a:r>
          </a:p>
          <a:p>
            <a:pPr algn="just"/>
            <a:r>
              <a:rPr lang="en-US" dirty="0" smtClean="0"/>
              <a:t> insight and imagination, </a:t>
            </a:r>
          </a:p>
          <a:p>
            <a:pPr algn="just"/>
            <a:r>
              <a:rPr lang="en-US" dirty="0" smtClean="0"/>
              <a:t>a sense of humour, </a:t>
            </a:r>
          </a:p>
          <a:p>
            <a:pPr algn="just"/>
            <a:r>
              <a:rPr lang="en-US" dirty="0" smtClean="0"/>
              <a:t>a sense of justice and </a:t>
            </a:r>
          </a:p>
          <a:p>
            <a:pPr algn="just"/>
            <a:r>
              <a:rPr lang="en-US" dirty="0" smtClean="0"/>
              <a:t>a well balanced personality. </a:t>
            </a:r>
          </a:p>
          <a:p>
            <a:pPr algn="just">
              <a:buNone/>
            </a:pPr>
            <a:r>
              <a:rPr lang="en-US" dirty="0" smtClean="0"/>
              <a:t>	According to Puckey, a leader should be made to coordinate and he should have the power to reflect the progress of the group.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a:buNone/>
            </a:pPr>
            <a:r>
              <a:rPr lang="en-US" dirty="0" smtClean="0"/>
              <a:t>	The </a:t>
            </a:r>
            <a:r>
              <a:rPr lang="en-US" b="1" dirty="0" smtClean="0"/>
              <a:t>traits</a:t>
            </a:r>
            <a:r>
              <a:rPr lang="en-US" dirty="0" smtClean="0"/>
              <a:t> which </a:t>
            </a:r>
            <a:r>
              <a:rPr lang="en-US" b="1" dirty="0" smtClean="0"/>
              <a:t>Stogdill</a:t>
            </a:r>
            <a:r>
              <a:rPr lang="en-US" dirty="0" smtClean="0"/>
              <a:t> concluded to be important for </a:t>
            </a:r>
            <a:r>
              <a:rPr lang="en-US" b="1" dirty="0" smtClean="0"/>
              <a:t>leadership</a:t>
            </a:r>
            <a:r>
              <a:rPr lang="en-US" dirty="0" smtClean="0"/>
              <a:t> were </a:t>
            </a:r>
          </a:p>
          <a:p>
            <a:pPr algn="just"/>
            <a:r>
              <a:rPr lang="en-US" dirty="0" smtClean="0"/>
              <a:t>Intelligence,</a:t>
            </a:r>
          </a:p>
          <a:p>
            <a:pPr algn="just"/>
            <a:r>
              <a:rPr lang="en-US" dirty="0" smtClean="0"/>
              <a:t> Alertness, </a:t>
            </a:r>
          </a:p>
          <a:p>
            <a:pPr algn="just"/>
            <a:r>
              <a:rPr lang="en-US" dirty="0" smtClean="0"/>
              <a:t>Insight, </a:t>
            </a:r>
          </a:p>
          <a:p>
            <a:pPr algn="just"/>
            <a:r>
              <a:rPr lang="en-US" dirty="0" smtClean="0"/>
              <a:t>Responsibility, </a:t>
            </a:r>
          </a:p>
          <a:p>
            <a:pPr algn="just"/>
            <a:r>
              <a:rPr lang="en-US" dirty="0" smtClean="0"/>
              <a:t>Initiative, </a:t>
            </a:r>
          </a:p>
          <a:p>
            <a:pPr algn="just"/>
            <a:r>
              <a:rPr lang="en-US" dirty="0" smtClean="0"/>
              <a:t>Persistence, </a:t>
            </a:r>
          </a:p>
          <a:p>
            <a:pPr algn="just"/>
            <a:r>
              <a:rPr lang="en-US" dirty="0" smtClean="0"/>
              <a:t>Self-confidence and</a:t>
            </a:r>
          </a:p>
          <a:p>
            <a:pPr algn="just"/>
            <a:r>
              <a:rPr lang="en-US" dirty="0" smtClean="0"/>
              <a:t> Sociability.</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dirty="0" smtClean="0"/>
              <a:t>	Henry Mintzberg has categorised the leader’s skill as:</a:t>
            </a:r>
          </a:p>
          <a:p>
            <a:pPr algn="just" fontAlgn="base"/>
            <a:r>
              <a:rPr lang="en-US" dirty="0" smtClean="0"/>
              <a:t>Figurehead. (a nominal leader or head without real power.)</a:t>
            </a:r>
          </a:p>
          <a:p>
            <a:pPr algn="just" fontAlgn="base"/>
            <a:r>
              <a:rPr lang="en-US" dirty="0" smtClean="0"/>
              <a:t>Leader.</a:t>
            </a:r>
          </a:p>
          <a:p>
            <a:pPr algn="just" fontAlgn="base"/>
            <a:r>
              <a:rPr lang="en-US" dirty="0" smtClean="0"/>
              <a:t>Liaison. (communication or cooperation which facilitates a close working relationship between people or organizations.)</a:t>
            </a:r>
          </a:p>
          <a:p>
            <a:pPr algn="just" fontAlgn="base"/>
            <a:r>
              <a:rPr lang="en-US" dirty="0" smtClean="0"/>
              <a:t>Monitor.</a:t>
            </a:r>
          </a:p>
          <a:p>
            <a:pPr algn="just" fontAlgn="base"/>
            <a:r>
              <a:rPr lang="en-US" dirty="0" smtClean="0"/>
              <a:t>Disseminator. (someone who spreads gossip or news to others.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Spokesperson.</a:t>
            </a:r>
          </a:p>
          <a:p>
            <a:pPr algn="just" fontAlgn="base"/>
            <a:r>
              <a:rPr lang="en-US" dirty="0" smtClean="0"/>
              <a:t>Entrepreneur.</a:t>
            </a:r>
          </a:p>
          <a:p>
            <a:pPr algn="just" fontAlgn="base"/>
            <a:r>
              <a:rPr lang="en-US" dirty="0" smtClean="0"/>
              <a:t>Disturbance Handler.</a:t>
            </a:r>
          </a:p>
          <a:p>
            <a:pPr algn="just" fontAlgn="base"/>
            <a:r>
              <a:rPr lang="en-US" dirty="0" smtClean="0"/>
              <a:t>Resource Allocator.</a:t>
            </a:r>
          </a:p>
          <a:p>
            <a:pPr algn="just" fontAlgn="base"/>
            <a:r>
              <a:rPr lang="en-US" dirty="0" smtClean="0"/>
              <a:t>Negotiator.</a:t>
            </a:r>
          </a:p>
          <a:p>
            <a:pPr algn="just"/>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systems and leadership</a:t>
            </a:r>
            <a:endParaRPr lang="en-US" dirty="0"/>
          </a:p>
        </p:txBody>
      </p:sp>
      <p:sp>
        <p:nvSpPr>
          <p:cNvPr id="3" name="Content Placeholder 2"/>
          <p:cNvSpPr>
            <a:spLocks noGrp="1"/>
          </p:cNvSpPr>
          <p:nvPr>
            <p:ph idx="1"/>
          </p:nvPr>
        </p:nvSpPr>
        <p:spPr/>
        <p:txBody>
          <a:bodyPr>
            <a:normAutofit/>
          </a:bodyPr>
          <a:lstStyle/>
          <a:p>
            <a:pPr algn="just"/>
            <a:r>
              <a:rPr lang="en-US" dirty="0" smtClean="0"/>
              <a:t>'</a:t>
            </a:r>
            <a:r>
              <a:rPr lang="en-US" b="1" dirty="0" smtClean="0"/>
              <a:t>Leadership</a:t>
            </a:r>
            <a:r>
              <a:rPr lang="en-US" dirty="0" smtClean="0"/>
              <a:t> is the person or group of people who directs and controls an organization at the highest level. </a:t>
            </a:r>
          </a:p>
          <a:p>
            <a:pPr algn="just"/>
            <a:r>
              <a:rPr lang="en-US" dirty="0" smtClean="0"/>
              <a:t>Top </a:t>
            </a:r>
            <a:r>
              <a:rPr lang="en-US" b="1" dirty="0" smtClean="0"/>
              <a:t>management</a:t>
            </a:r>
            <a:r>
              <a:rPr lang="en-US" dirty="0" smtClean="0"/>
              <a:t> has the power to delegate authority and provide resources within the organization.</a:t>
            </a:r>
          </a:p>
          <a:p>
            <a:pPr algn="just"/>
            <a:r>
              <a:rPr lang="en-US" b="1" dirty="0" smtClean="0"/>
              <a:t>Leadership</a:t>
            </a:r>
            <a:r>
              <a:rPr lang="en-US" dirty="0" smtClean="0"/>
              <a:t> is setting a new direction or vision for a group that they follow, ie: a leader is the spearhead for that new direction.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239000" cy="6074736"/>
          </a:xfrm>
        </p:spPr>
        <p:txBody>
          <a:bodyPr>
            <a:normAutofit/>
          </a:bodyPr>
          <a:lstStyle/>
          <a:p>
            <a:pPr algn="just"/>
            <a:r>
              <a:rPr lang="en-US" b="1" dirty="0" smtClean="0"/>
              <a:t>Management</a:t>
            </a:r>
            <a:r>
              <a:rPr lang="en-US" dirty="0" smtClean="0"/>
              <a:t> controls or directs people/resources in a group according to principles or values that have been established.</a:t>
            </a:r>
          </a:p>
          <a:p>
            <a:pPr algn="just"/>
            <a:r>
              <a:rPr lang="en-US" dirty="0" smtClean="0"/>
              <a:t>At Management Systems, we define effectiveness in the management (or leadership role) as the ability to successfully influence people on your team to achieve results in the most effective and efficient manner.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1. Management Systems of Organisation</a:t>
            </a:r>
          </a:p>
          <a:p>
            <a:r>
              <a:rPr lang="en-US" dirty="0" smtClean="0"/>
              <a:t>System 1 – Exploitive-authoritative management.</a:t>
            </a:r>
          </a:p>
          <a:p>
            <a:r>
              <a:rPr lang="en-US" dirty="0" smtClean="0"/>
              <a:t>System 2 – Benevolent-authoritative management.</a:t>
            </a:r>
          </a:p>
          <a:p>
            <a:r>
              <a:rPr lang="en-US" dirty="0" smtClean="0"/>
              <a:t>System 3 – Consultative management.</a:t>
            </a:r>
          </a:p>
          <a:p>
            <a:r>
              <a:rPr lang="en-US" dirty="0" smtClean="0"/>
              <a:t>System 4 – Participative management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dirty="0" smtClean="0"/>
              <a:t>2. Charismatic Leader</a:t>
            </a:r>
          </a:p>
          <a:p>
            <a:pPr algn="just"/>
            <a:r>
              <a:rPr lang="en-US" dirty="0" smtClean="0"/>
              <a:t>Charismatic authority is a concept of leadership developed by the German sociologist Max Weber. </a:t>
            </a:r>
          </a:p>
          <a:p>
            <a:pPr algn="just"/>
            <a:r>
              <a:rPr lang="en-US" dirty="0" smtClean="0"/>
              <a:t>It involves a type of organization or a type of leadership in which authority derives from the charisma of the leader. </a:t>
            </a:r>
          </a:p>
          <a:p>
            <a:pPr algn="just" fontAlgn="base"/>
            <a:r>
              <a:rPr lang="en-US" dirty="0" smtClean="0"/>
              <a:t>The charismatic leadership style relies on the charm and persuasiveness of the leader. </a:t>
            </a:r>
          </a:p>
          <a:p>
            <a:pPr algn="just" fontAlgn="base"/>
            <a:r>
              <a:rPr lang="en-US" dirty="0" smtClean="0"/>
              <a:t>Charismatic leaders are driven by their convictions and commitment to their cause.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algn="just" fontAlgn="base"/>
            <a:r>
              <a:rPr lang="en-US" dirty="0" smtClean="0"/>
              <a:t>Charismatic leaders also are sometimes called transformational leaders because they share multiple similarities. </a:t>
            </a:r>
          </a:p>
          <a:p>
            <a:pPr algn="just" fontAlgn="base"/>
            <a:r>
              <a:rPr lang="en-US" dirty="0" smtClean="0"/>
              <a:t>Their main difference is focus and audience. </a:t>
            </a:r>
          </a:p>
          <a:p>
            <a:pPr algn="just" fontAlgn="base"/>
            <a:r>
              <a:rPr lang="en-US" dirty="0" smtClean="0"/>
              <a:t>Charismatic leaders often try to make the status quo better, while transformational leaders focus on transforming organizations into the leader's vision.</a:t>
            </a:r>
          </a:p>
          <a:p>
            <a:pPr algn="just" fontAlgn="base"/>
            <a:r>
              <a:rPr lang="en-US" dirty="0" smtClean="0"/>
              <a:t>Dr. Martin Luther King, Jr. was a charismatic leader who used powerful oratory, an engaging personality, and unwavering commitment to positive change in the lives of millions of people.</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marL="514350" indent="-514350" algn="just">
              <a:buFont typeface="+mj-lt"/>
              <a:buAutoNum type="arabicPeriod" startAt="4"/>
            </a:pPr>
            <a:r>
              <a:rPr lang="en-US" b="1" dirty="0" smtClean="0"/>
              <a:t>Creating confidence-</a:t>
            </a:r>
            <a:r>
              <a:rPr lang="en-US" dirty="0" smtClean="0"/>
              <a:t> Confidence is an important factor which can be achieved through expressing the work efforts to the subordinates, explaining them clearly their role and giving them guidelines to achieve the goals effectively. </a:t>
            </a:r>
          </a:p>
          <a:p>
            <a:pPr marL="514350" indent="-514350" algn="just"/>
            <a:r>
              <a:rPr lang="en-US" dirty="0" smtClean="0"/>
              <a:t>It is also important to hear the employees with regards to their complaints and problems.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dirty="0" smtClean="0"/>
              <a:t>3. Reddin’s Three-Dimensional Model</a:t>
            </a:r>
          </a:p>
          <a:p>
            <a:pPr algn="just"/>
            <a:r>
              <a:rPr lang="en-US" dirty="0" smtClean="0"/>
              <a:t>The </a:t>
            </a:r>
            <a:r>
              <a:rPr lang="en-US" b="1" dirty="0" smtClean="0"/>
              <a:t>Three-Dimensional Grid</a:t>
            </a:r>
            <a:r>
              <a:rPr lang="en-US" dirty="0" smtClean="0"/>
              <a:t> or </a:t>
            </a:r>
            <a:r>
              <a:rPr lang="en-US" b="1" dirty="0" smtClean="0"/>
              <a:t>3-D Leadership Model</a:t>
            </a:r>
            <a:r>
              <a:rPr lang="en-US" dirty="0" smtClean="0"/>
              <a:t> is developed by Professor Bill Reddin, who introduced the concept of “</a:t>
            </a:r>
            <a:r>
              <a:rPr lang="en-US" b="1" dirty="0" smtClean="0"/>
              <a:t>situational demands”</a:t>
            </a:r>
            <a:r>
              <a:rPr lang="en-US" dirty="0" smtClean="0"/>
              <a:t> which talks about the way in which the leader must behave to be most effective.</a:t>
            </a:r>
          </a:p>
          <a:p>
            <a:pPr algn="just"/>
            <a:r>
              <a:rPr lang="en-US" dirty="0" smtClean="0"/>
              <a:t>The 3-D model has taken into the consideration the beliefs of the managerial grid and added one more dimension to it i.e</a:t>
            </a:r>
            <a:r>
              <a:rPr lang="en-US" b="1" dirty="0" smtClean="0"/>
              <a:t>. Effectiveness. </a:t>
            </a:r>
          </a:p>
          <a:p>
            <a:pPr algn="just"/>
            <a:r>
              <a:rPr lang="en-US" dirty="0" smtClean="0"/>
              <a:t>The effectiveness means to know what was the result when one used a particular leadership style in a particular situation.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Thus, three-dimensional axes represent the “task-orientation”, “relationship orientation” and “effectiveness”. </a:t>
            </a:r>
          </a:p>
          <a:p>
            <a:pPr algn="just"/>
            <a:r>
              <a:rPr lang="en-US" dirty="0" smtClean="0"/>
              <a:t>Task orientation means the extent to which the superior directs his subordinate’s efforts towards the goal attainment. </a:t>
            </a:r>
          </a:p>
          <a:p>
            <a:pPr algn="just"/>
            <a:r>
              <a:rPr lang="en-US" dirty="0" smtClean="0"/>
              <a:t>The relationship orientation means the extent to which the manager has personal relations with his subordinates and finally, the effectiveness means the extent to which the manager is successful.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When the leadership style meets the demands of the situation, then the leadership is said to be effective else ineffective. </a:t>
            </a:r>
          </a:p>
          <a:p>
            <a:pPr algn="just"/>
            <a:r>
              <a:rPr lang="en-US" dirty="0" smtClean="0"/>
              <a:t>On the basis of this, there are four styles that a manager adopts and is shown in the figure below:</a:t>
            </a:r>
          </a:p>
          <a:p>
            <a:pPr algn="just">
              <a:buNone/>
            </a:pPr>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3-D-leadership-model.jpg"/>
          <p:cNvPicPr>
            <a:picLocks noGrp="1" noChangeAspect="1" noChangeArrowheads="1"/>
          </p:cNvPicPr>
          <p:nvPr>
            <p:ph idx="1"/>
          </p:nvPr>
        </p:nvPicPr>
        <p:blipFill>
          <a:blip r:embed="rId2"/>
          <a:srcRect/>
          <a:stretch>
            <a:fillRect/>
          </a:stretch>
        </p:blipFill>
        <p:spPr bwMode="auto">
          <a:xfrm>
            <a:off x="457200" y="381000"/>
            <a:ext cx="7315200" cy="5867399"/>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The </a:t>
            </a:r>
            <a:r>
              <a:rPr lang="en-US" b="1" dirty="0" smtClean="0"/>
              <a:t>Separated Manager</a:t>
            </a:r>
            <a:r>
              <a:rPr lang="en-US" dirty="0" smtClean="0"/>
              <a:t> is the one who is engaged in correcting deviations. </a:t>
            </a:r>
          </a:p>
          <a:p>
            <a:pPr algn="just"/>
            <a:r>
              <a:rPr lang="en-US" dirty="0" smtClean="0"/>
              <a:t>He is the person who formulates the rules and policies and imposes these on others.</a:t>
            </a:r>
          </a:p>
          <a:p>
            <a:pPr algn="just"/>
            <a:r>
              <a:rPr lang="en-US" dirty="0" smtClean="0"/>
              <a:t>The </a:t>
            </a:r>
            <a:r>
              <a:rPr lang="en-US" b="1" dirty="0" smtClean="0"/>
              <a:t>Related Manager </a:t>
            </a:r>
            <a:r>
              <a:rPr lang="en-US" dirty="0" smtClean="0"/>
              <a:t>is the one who likes to work with others and see an organization as a social system where everyone works together. </a:t>
            </a:r>
          </a:p>
          <a:p>
            <a:pPr algn="just"/>
            <a:r>
              <a:rPr lang="en-US" dirty="0" smtClean="0"/>
              <a:t>He does not worry about the time and accepts others as they are and do not try to change them.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The </a:t>
            </a:r>
            <a:r>
              <a:rPr lang="en-US" b="1" dirty="0" smtClean="0"/>
              <a:t>Dedicated Manager</a:t>
            </a:r>
            <a:r>
              <a:rPr lang="en-US" dirty="0" smtClean="0"/>
              <a:t> is the one who is task oriented and is only concerned with the production.</a:t>
            </a:r>
          </a:p>
          <a:p>
            <a:pPr algn="just"/>
            <a:r>
              <a:rPr lang="en-US" dirty="0" smtClean="0"/>
              <a:t> He does not like to mix up with the subordinates and cannot work without power and responsibility.</a:t>
            </a:r>
          </a:p>
          <a:p>
            <a:pPr algn="just"/>
            <a:r>
              <a:rPr lang="en-US" dirty="0" smtClean="0"/>
              <a:t>The </a:t>
            </a:r>
            <a:r>
              <a:rPr lang="en-US" b="1" dirty="0" smtClean="0"/>
              <a:t>Integrated Manager</a:t>
            </a:r>
            <a:r>
              <a:rPr lang="en-US" dirty="0" smtClean="0"/>
              <a:t> is the one who mixes up with the subordinates and facilitate two way communication. </a:t>
            </a:r>
          </a:p>
          <a:p>
            <a:pPr algn="just"/>
            <a:r>
              <a:rPr lang="en-US" dirty="0" smtClean="0"/>
              <a:t>His major emphasis is on building a strong teamwork and effective communication network.</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	Effective Styles</a:t>
            </a:r>
          </a:p>
          <a:p>
            <a:r>
              <a:rPr lang="en-US" dirty="0" smtClean="0"/>
              <a:t>Executive</a:t>
            </a:r>
          </a:p>
          <a:p>
            <a:r>
              <a:rPr lang="en-US" dirty="0" smtClean="0"/>
              <a:t>Developer</a:t>
            </a:r>
          </a:p>
          <a:p>
            <a:r>
              <a:rPr lang="en-US" dirty="0" smtClean="0"/>
              <a:t>Benevolent autocrat</a:t>
            </a:r>
          </a:p>
          <a:p>
            <a:r>
              <a:rPr lang="en-US" dirty="0" smtClean="0"/>
              <a:t>Bureaucrat</a:t>
            </a:r>
          </a:p>
          <a:p>
            <a:pPr>
              <a:buNone/>
            </a:pPr>
            <a:r>
              <a:rPr lang="en-US" dirty="0" smtClean="0"/>
              <a:t>	Ineffective Styles </a:t>
            </a:r>
          </a:p>
          <a:p>
            <a:r>
              <a:rPr lang="en-US" dirty="0" smtClean="0"/>
              <a:t>Compromiser</a:t>
            </a:r>
          </a:p>
          <a:p>
            <a:r>
              <a:rPr lang="en-US" dirty="0" smtClean="0"/>
              <a:t>Missionary</a:t>
            </a:r>
          </a:p>
          <a:p>
            <a:r>
              <a:rPr lang="en-US" dirty="0" smtClean="0"/>
              <a:t>Autocrat</a:t>
            </a:r>
          </a:p>
          <a:p>
            <a:r>
              <a:rPr lang="en-US" dirty="0" smtClean="0"/>
              <a:t>Deserter</a:t>
            </a:r>
          </a:p>
          <a:p>
            <a:pPr>
              <a:buNone/>
            </a:pPr>
            <a:endParaRPr lang="en-US" dirty="0" smtClean="0"/>
          </a:p>
          <a:p>
            <a:endParaRPr lang="en-US" dirty="0" smtClean="0"/>
          </a:p>
          <a:p>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Integrating leadership styles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Bill Reddin </a:t>
            </a:r>
            <a:r>
              <a:rPr lang="en-US" dirty="0" smtClean="0"/>
              <a:t>was a British professor and management behaviouralist, who - during his time at MIT, the University of New Brunswick, and as an independent consultant - </a:t>
            </a:r>
            <a:r>
              <a:rPr lang="en-US" b="1" dirty="0" smtClean="0"/>
              <a:t>developed some key theories relating to situational leadership styles and the managerial impact on organisational effectiveness. </a:t>
            </a:r>
          </a:p>
          <a:p>
            <a:pPr algn="just"/>
            <a:r>
              <a:rPr lang="en-US" dirty="0" smtClean="0"/>
              <a:t>The culmination of his action-oriented work was his 3D Model of Leadership, first outlined in his 1983 thesis </a:t>
            </a:r>
            <a:r>
              <a:rPr lang="en-US" i="1" dirty="0" smtClean="0"/>
              <a:t>Managerial Effectiveness and Style: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i="1" dirty="0" smtClean="0"/>
              <a:t>Individual or Situation, </a:t>
            </a:r>
            <a:r>
              <a:rPr lang="en-US" dirty="0" smtClean="0"/>
              <a:t>which</a:t>
            </a:r>
            <a:r>
              <a:rPr lang="en-US" b="1" dirty="0" smtClean="0"/>
              <a:t> identified several different leadership styles and their effectiveness in any number of typical situations.</a:t>
            </a:r>
          </a:p>
          <a:p>
            <a:pPr algn="just"/>
            <a:r>
              <a:rPr lang="en-US" dirty="0" smtClean="0"/>
              <a:t> The most important concept within his work was that there is </a:t>
            </a:r>
            <a:r>
              <a:rPr lang="en-US" b="1" dirty="0" smtClean="0"/>
              <a:t>no single most effective leadership style, considering the numerous and varied situations a leader will find themselves in.</a:t>
            </a:r>
            <a:r>
              <a:rPr lang="en-US" dirty="0" smtClean="0"/>
              <a:t> </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buNone/>
            </a:pPr>
            <a:r>
              <a:rPr lang="en-US" dirty="0" smtClean="0"/>
              <a:t>	The 3D Leadership Model</a:t>
            </a:r>
          </a:p>
          <a:p>
            <a:pPr algn="just">
              <a:buNone/>
            </a:pPr>
            <a:r>
              <a:rPr lang="en-US" u="sng" dirty="0" smtClean="0"/>
              <a:t>	The four basic leadership styles as identified by Reddin were:</a:t>
            </a:r>
            <a:endParaRPr lang="en-US" dirty="0" smtClean="0"/>
          </a:p>
          <a:p>
            <a:pPr algn="just"/>
            <a:r>
              <a:rPr lang="en-US" b="1" dirty="0" smtClean="0"/>
              <a:t>Related - </a:t>
            </a:r>
            <a:r>
              <a:rPr lang="en-US" dirty="0" smtClean="0"/>
              <a:t>A related leader enjoys team-based, cooperative working. </a:t>
            </a:r>
          </a:p>
          <a:p>
            <a:pPr algn="just"/>
            <a:r>
              <a:rPr lang="en-US" dirty="0" smtClean="0"/>
              <a:t>They do not focus on directing or dictating orders to staff, and allow much more freedom and responsibility.</a:t>
            </a:r>
          </a:p>
          <a:p>
            <a:pPr algn="just"/>
            <a:r>
              <a:rPr lang="en-US" b="1" dirty="0" smtClean="0"/>
              <a:t>Integrated -</a:t>
            </a:r>
            <a:r>
              <a:rPr lang="en-US" dirty="0" smtClean="0"/>
              <a:t> An integrated manager retains the cooperative nature of the group, and encourages two-way communication. </a:t>
            </a:r>
          </a:p>
          <a:p>
            <a:pPr algn="just"/>
            <a:r>
              <a:rPr lang="en-US" dirty="0" smtClean="0"/>
              <a:t>They emphasise the effectiveness of this communication and building a strong team capable of completing tasks to the best of their potential.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marL="514350" indent="-514350" algn="just">
              <a:buFont typeface="+mj-lt"/>
              <a:buAutoNum type="arabicPeriod" startAt="5"/>
            </a:pPr>
            <a:r>
              <a:rPr lang="en-US" b="1" dirty="0" smtClean="0"/>
              <a:t>Building morale-</a:t>
            </a:r>
            <a:r>
              <a:rPr lang="en-US" dirty="0" smtClean="0"/>
              <a:t> Morale denotes willing co-operation of the employees towards their work and getting them into confidence and winning their trust. </a:t>
            </a:r>
          </a:p>
          <a:p>
            <a:pPr marL="514350" indent="-514350" algn="just"/>
            <a:r>
              <a:rPr lang="en-US" dirty="0" smtClean="0"/>
              <a:t>A leader can be a morale booster by achieving full co-operation so that they perform with best of their abilities as they work to achieve goals.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b="1" dirty="0" smtClean="0"/>
              <a:t>Dedicated -</a:t>
            </a:r>
            <a:r>
              <a:rPr lang="en-US" dirty="0" smtClean="0"/>
              <a:t> A dedicated manager is only truly concerned with the end result of the task and focuses on improving the production process. </a:t>
            </a:r>
          </a:p>
          <a:p>
            <a:pPr algn="just"/>
            <a:r>
              <a:rPr lang="en-US" dirty="0" smtClean="0"/>
              <a:t>They retain power and responsibility with themselves, allowing them to dictate roles and requirements to others.</a:t>
            </a:r>
          </a:p>
          <a:p>
            <a:pPr algn="just"/>
            <a:r>
              <a:rPr lang="en-US" b="1" dirty="0" smtClean="0"/>
              <a:t>Separated - </a:t>
            </a:r>
            <a:r>
              <a:rPr lang="en-US" dirty="0" smtClean="0"/>
              <a:t>A separated manager focuses on correcting deviations from the norm.</a:t>
            </a:r>
          </a:p>
          <a:p>
            <a:pPr algn="just"/>
            <a:r>
              <a:rPr lang="en-US" dirty="0" smtClean="0"/>
              <a:t> They formulate policies and rules and impose them on others but do not take a direct, commanding role on themselves.</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a:buNone/>
            </a:pPr>
            <a:r>
              <a:rPr lang="en-US" b="1" u="sng" dirty="0" smtClean="0"/>
              <a:t>	Each of these leadership styles is separated by its position along two major axes:</a:t>
            </a:r>
            <a:r>
              <a:rPr lang="en-US" dirty="0" smtClean="0"/>
              <a:t> </a:t>
            </a:r>
          </a:p>
          <a:p>
            <a:pPr marL="514350" indent="-514350" algn="just">
              <a:buFont typeface="+mj-lt"/>
              <a:buAutoNum type="arabicPeriod"/>
            </a:pPr>
            <a:r>
              <a:rPr lang="en-US" dirty="0" smtClean="0"/>
              <a:t>Task Orientation</a:t>
            </a:r>
          </a:p>
          <a:p>
            <a:pPr marL="514350" indent="-514350" algn="just">
              <a:buFont typeface="+mj-lt"/>
              <a:buAutoNum type="arabicPeriod"/>
            </a:pPr>
            <a:r>
              <a:rPr lang="en-US" dirty="0" smtClean="0"/>
              <a:t>Relationship Orientation. </a:t>
            </a:r>
          </a:p>
          <a:p>
            <a:pPr algn="just"/>
            <a:r>
              <a:rPr lang="en-US" dirty="0" smtClean="0"/>
              <a:t>This refers to the proportion of concern that the leader in question has for either the results of the task, or for the needs and development of the individuals involved. </a:t>
            </a:r>
            <a:br>
              <a:rPr lang="en-US" dirty="0" smtClean="0"/>
            </a:br>
            <a:endParaRPr lang="en-US" dirty="0" smtClean="0"/>
          </a:p>
          <a:p>
            <a:pPr algn="just"/>
            <a:r>
              <a:rPr lang="en-US" dirty="0" smtClean="0"/>
              <a:t>The central matrix in the diagram below </a:t>
            </a:r>
            <a:r>
              <a:rPr lang="en-US" b="1" dirty="0" smtClean="0"/>
              <a:t>represents Reddin's initial model</a:t>
            </a:r>
            <a:r>
              <a:rPr lang="en-US" dirty="0" smtClean="0"/>
              <a:t>, showing the</a:t>
            </a:r>
            <a:r>
              <a:rPr lang="en-US" b="1" dirty="0" smtClean="0"/>
              <a:t> four major leadership styles</a:t>
            </a:r>
            <a:r>
              <a:rPr lang="en-US" dirty="0" smtClean="0"/>
              <a:t> and </a:t>
            </a:r>
            <a:r>
              <a:rPr lang="en-US" b="1" dirty="0" smtClean="0"/>
              <a:t>their positions along the Task-Relationship axis. </a:t>
            </a:r>
            <a:endParaRPr lang="en-US" dirty="0" smtClean="0"/>
          </a:p>
          <a:p>
            <a:pPr algn="just"/>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ublic\Pictures\Sample Pictures\Reddins 3D Model.png"/>
          <p:cNvPicPr>
            <a:picLocks noGrp="1" noChangeAspect="1" noChangeArrowheads="1"/>
          </p:cNvPicPr>
          <p:nvPr>
            <p:ph idx="1"/>
          </p:nvPr>
        </p:nvPicPr>
        <p:blipFill>
          <a:blip r:embed="rId2"/>
          <a:srcRect/>
          <a:stretch>
            <a:fillRect/>
          </a:stretch>
        </p:blipFill>
        <p:spPr bwMode="auto">
          <a:xfrm>
            <a:off x="304801" y="304800"/>
            <a:ext cx="7620000" cy="6151563"/>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r>
              <a:rPr lang="en-US" dirty="0" smtClean="0"/>
              <a:t>Reddin later expanded on his initial theory, adding in the third dimension of </a:t>
            </a:r>
            <a:r>
              <a:rPr lang="en-US" b="1" dirty="0" smtClean="0"/>
              <a:t>Effectiveness</a:t>
            </a:r>
            <a:r>
              <a:rPr lang="en-US" dirty="0" smtClean="0"/>
              <a:t>. </a:t>
            </a:r>
          </a:p>
          <a:p>
            <a:pPr algn="just"/>
            <a:r>
              <a:rPr lang="en-US" dirty="0" smtClean="0"/>
              <a:t>This effectiveness was defined by the appropriateness of the particular leadership style in any given situation and he argued that this should be the main focus of any manager's efforts.</a:t>
            </a:r>
          </a:p>
          <a:p>
            <a:pPr algn="just"/>
            <a:r>
              <a:rPr lang="en-US" dirty="0" smtClean="0"/>
              <a:t>As you can see in the diagram, the appropriate versions of the initial styles can be seen in the upper-right (</a:t>
            </a:r>
            <a:r>
              <a:rPr lang="en-US" b="1" dirty="0" smtClean="0"/>
              <a:t>Developer</a:t>
            </a:r>
            <a:r>
              <a:rPr lang="en-US" dirty="0" smtClean="0"/>
              <a:t>, </a:t>
            </a:r>
            <a:r>
              <a:rPr lang="en-US" b="1" dirty="0" smtClean="0"/>
              <a:t>Executive</a:t>
            </a:r>
            <a:r>
              <a:rPr lang="en-US" dirty="0" smtClean="0"/>
              <a:t>, </a:t>
            </a:r>
            <a:r>
              <a:rPr lang="en-US" b="1" dirty="0" smtClean="0"/>
              <a:t>Benevolent</a:t>
            </a:r>
            <a:r>
              <a:rPr lang="en-US" dirty="0" smtClean="0"/>
              <a:t> </a:t>
            </a:r>
            <a:r>
              <a:rPr lang="en-US" b="1" dirty="0" smtClean="0"/>
              <a:t>Autocrat</a:t>
            </a:r>
            <a:r>
              <a:rPr lang="en-US" dirty="0" smtClean="0"/>
              <a:t>, </a:t>
            </a:r>
            <a:r>
              <a:rPr lang="en-US" b="1" dirty="0" smtClean="0"/>
              <a:t>Bureaucrat</a:t>
            </a:r>
            <a:r>
              <a:rPr lang="en-US" dirty="0" smtClean="0"/>
              <a:t>) and the inappropriate styles (</a:t>
            </a:r>
            <a:r>
              <a:rPr lang="en-US" b="1" dirty="0" smtClean="0"/>
              <a:t>Missionary</a:t>
            </a:r>
            <a:r>
              <a:rPr lang="en-US" dirty="0" smtClean="0"/>
              <a:t>, </a:t>
            </a:r>
            <a:r>
              <a:rPr lang="en-US" b="1" dirty="0" smtClean="0"/>
              <a:t>Compromiser</a:t>
            </a:r>
            <a:r>
              <a:rPr lang="en-US" dirty="0" smtClean="0"/>
              <a:t>, </a:t>
            </a:r>
            <a:r>
              <a:rPr lang="en-US" b="1" dirty="0" smtClean="0"/>
              <a:t>Autocrat</a:t>
            </a:r>
            <a:r>
              <a:rPr lang="en-US" dirty="0" smtClean="0"/>
              <a:t>, </a:t>
            </a:r>
            <a:r>
              <a:rPr lang="en-US" b="1" dirty="0" smtClean="0"/>
              <a:t>Deserter</a:t>
            </a:r>
            <a:r>
              <a:rPr lang="en-US" dirty="0" smtClean="0"/>
              <a:t>) in the bottom-left.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 These are not new styles in themselves, only the primary styles when applied to appropriate or inappropriate situations.</a:t>
            </a:r>
          </a:p>
          <a:p>
            <a:pPr algn="just"/>
            <a:r>
              <a:rPr lang="en-US" dirty="0" smtClean="0"/>
              <a:t>"</a:t>
            </a:r>
            <a:r>
              <a:rPr lang="en-US" i="1" dirty="0" smtClean="0"/>
              <a:t>Any managerial style has a situation appropriate to it, and many situations inappropriate to it…</a:t>
            </a:r>
            <a:r>
              <a:rPr lang="en-US" dirty="0" smtClean="0"/>
              <a:t>" - William Reddin</a:t>
            </a:r>
          </a:p>
          <a:p>
            <a:pPr algn="just"/>
            <a:r>
              <a:rPr lang="en-US" b="1" dirty="0" smtClean="0"/>
              <a:t>The true strength of a leader or manager is to know when to utilise each of the basic leadership styles</a:t>
            </a:r>
            <a:r>
              <a:rPr lang="en-US" dirty="0" smtClean="0"/>
              <a:t>, and how to apply them to appropriate situations.</a:t>
            </a:r>
          </a:p>
          <a:p>
            <a:pPr algn="just"/>
            <a:r>
              <a:rPr lang="en-US" dirty="0" smtClean="0"/>
              <a:t> </a:t>
            </a:r>
            <a:r>
              <a:rPr lang="en-US" u="sng" dirty="0" smtClean="0"/>
              <a:t>Also discussed were two other key concepts:</a:t>
            </a:r>
            <a:endParaRPr lang="en-US" dirty="0" smtClean="0"/>
          </a:p>
          <a:p>
            <a:pPr algn="just"/>
            <a:r>
              <a:rPr lang="en-US" b="1" dirty="0" smtClean="0"/>
              <a:t> Flexibility</a:t>
            </a:r>
            <a:endParaRPr lang="en-US" dirty="0" smtClean="0"/>
          </a:p>
          <a:p>
            <a:pPr algn="just"/>
            <a:r>
              <a:rPr lang="en-US" dirty="0" smtClean="0"/>
              <a:t> </a:t>
            </a:r>
            <a:r>
              <a:rPr lang="en-US" b="1" dirty="0" smtClean="0"/>
              <a:t>Rigidity </a:t>
            </a:r>
            <a:endParaRPr lang="en-US" dirty="0" smtClean="0"/>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These refer to how malleable the individual's style was in various scenarios. </a:t>
            </a:r>
            <a:br>
              <a:rPr lang="en-US" dirty="0" smtClean="0"/>
            </a:br>
            <a:endParaRPr lang="en-US" dirty="0" smtClean="0"/>
          </a:p>
          <a:p>
            <a:pPr algn="just"/>
            <a:r>
              <a:rPr lang="en-US" dirty="0" smtClean="0"/>
              <a:t>The primary styles are fairly broad and all-encompassing, and also highlighted that leadership style could not necessarily be identified purely by examining the effectiveness of the situation.</a:t>
            </a:r>
          </a:p>
          <a:p>
            <a:pPr algn="just">
              <a:buNone/>
            </a:pPr>
            <a:r>
              <a:rPr lang="en-US" dirty="0" smtClean="0"/>
              <a:t>	</a:t>
            </a:r>
          </a:p>
          <a:p>
            <a:pPr algn="just">
              <a:buNone/>
            </a:pPr>
            <a:r>
              <a:rPr lang="en-US" dirty="0" smtClean="0"/>
              <a:t>	Choosing the Most Appropriate Leadership Style</a:t>
            </a:r>
          </a:p>
          <a:p>
            <a:pPr algn="just"/>
            <a:r>
              <a:rPr lang="en-US" b="1" dirty="0" smtClean="0"/>
              <a:t>The most difficult part of applying Reddin's theory is for managers to understand when to employ each of the different styles</a:t>
            </a:r>
            <a:r>
              <a:rPr lang="en-US" dirty="0" smtClean="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In general, this is something which can only be understood through experience, and close examination of the situation. </a:t>
            </a:r>
          </a:p>
          <a:p>
            <a:pPr algn="just"/>
            <a:r>
              <a:rPr lang="en-US" u="sng" dirty="0" smtClean="0"/>
              <a:t>A manager with a strong awareness of the requirements of tasks and demands of a situation will be capable of interpreting the necessity of greater task orientation or greater people orientation:</a:t>
            </a:r>
            <a:r>
              <a:rPr lang="en-US" dirty="0" smtClean="0"/>
              <a:t/>
            </a:r>
            <a:br>
              <a:rPr lang="en-US" dirty="0" smtClean="0"/>
            </a:br>
            <a:endParaRPr lang="en-US" dirty="0" smtClean="0"/>
          </a:p>
          <a:p>
            <a:pPr algn="just"/>
            <a:r>
              <a:rPr lang="en-US" b="1" dirty="0" smtClean="0"/>
              <a:t>Task-orientated approaches </a:t>
            </a:r>
            <a:r>
              <a:rPr lang="en-US" dirty="0" smtClean="0"/>
              <a:t>generally are </a:t>
            </a:r>
            <a:r>
              <a:rPr lang="en-US" b="1" dirty="0" smtClean="0"/>
              <a:t>most effective in scenarios when the group is constrained</a:t>
            </a:r>
            <a:r>
              <a:rPr lang="en-US" dirty="0" smtClean="0"/>
              <a:t> by resources or time, when there is disorganisation which needs to be brought back into an order or when the leader is working with inexperienced or low-skilled team members.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b="1" dirty="0" smtClean="0"/>
              <a:t>People-oriented approaches</a:t>
            </a:r>
            <a:r>
              <a:rPr lang="en-US" dirty="0" smtClean="0"/>
              <a:t> are often </a:t>
            </a:r>
            <a:r>
              <a:rPr lang="en-US" b="1" dirty="0" smtClean="0"/>
              <a:t>more effective in more open, creative tasks</a:t>
            </a:r>
            <a:r>
              <a:rPr lang="en-US" dirty="0" smtClean="0"/>
              <a:t>, when the leader sees the opportunity to develop their staff's leadership and skills over the long term or to motivate them through new experiences and greater responsibility. </a:t>
            </a:r>
          </a:p>
          <a:p>
            <a:pPr algn="just"/>
            <a:r>
              <a:rPr lang="en-US" dirty="0" smtClean="0"/>
              <a:t>The leader may also see fit to work on a more people-centric basis in times when they have a highly experienced, skilled and competent team.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smtClean="0"/>
              <a:t>Leaders, as people, will likely have a natural predisposition towards certain approaches to the task. </a:t>
            </a:r>
          </a:p>
          <a:p>
            <a:pPr algn="just"/>
            <a:r>
              <a:rPr lang="en-US" dirty="0" smtClean="0"/>
              <a:t>However, it is still possible to understand that sometimes it is beneficial to be more flexible in their approach, allowing them to maximise the rewards of the situation at hand.</a:t>
            </a:r>
          </a:p>
          <a:p>
            <a:pPr algn="just">
              <a:buNone/>
            </a:pPr>
            <a:r>
              <a:rPr lang="en-US" dirty="0" smtClean="0"/>
              <a:t/>
            </a:r>
            <a:br>
              <a:rPr lang="en-US" dirty="0" smtClean="0"/>
            </a:br>
            <a:endParaRPr lang="en-US" dirty="0" smtClean="0"/>
          </a:p>
          <a:p>
            <a:pPr algn="just"/>
            <a:endParaRPr lang="en-US" dirty="0" smtClean="0"/>
          </a:p>
          <a:p>
            <a:pPr algn="just"/>
            <a:endParaRPr lang="en-US" dirty="0" smtClean="0"/>
          </a:p>
          <a:p>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	The appropriate versions of the initial styles can be seen in the upper-right</a:t>
            </a:r>
          </a:p>
          <a:p>
            <a:r>
              <a:rPr lang="en-US" dirty="0" smtClean="0"/>
              <a:t> </a:t>
            </a:r>
            <a:r>
              <a:rPr lang="en-US" b="1" dirty="0" smtClean="0"/>
              <a:t>Developer</a:t>
            </a:r>
            <a:r>
              <a:rPr lang="en-US" dirty="0" smtClean="0"/>
              <a:t>,</a:t>
            </a:r>
          </a:p>
          <a:p>
            <a:r>
              <a:rPr lang="en-US" dirty="0" smtClean="0"/>
              <a:t> </a:t>
            </a:r>
            <a:r>
              <a:rPr lang="en-US" b="1" dirty="0" smtClean="0"/>
              <a:t>Executive</a:t>
            </a:r>
            <a:r>
              <a:rPr lang="en-US" dirty="0" smtClean="0"/>
              <a:t>, </a:t>
            </a:r>
          </a:p>
          <a:p>
            <a:r>
              <a:rPr lang="en-US" b="1" dirty="0" smtClean="0"/>
              <a:t>Benevolent</a:t>
            </a:r>
            <a:r>
              <a:rPr lang="en-US" dirty="0" smtClean="0"/>
              <a:t> </a:t>
            </a:r>
            <a:r>
              <a:rPr lang="en-US" b="1" dirty="0" smtClean="0"/>
              <a:t>Autocrat</a:t>
            </a:r>
            <a:r>
              <a:rPr lang="en-US" dirty="0" smtClean="0"/>
              <a:t>, </a:t>
            </a:r>
          </a:p>
          <a:p>
            <a:r>
              <a:rPr lang="en-US" b="1" dirty="0" smtClean="0"/>
              <a:t>Bureaucrat</a:t>
            </a:r>
          </a:p>
          <a:p>
            <a:pPr>
              <a:buNone/>
            </a:pPr>
            <a:r>
              <a:rPr lang="en-US" dirty="0" smtClean="0"/>
              <a:t>	and the inappropriate styles </a:t>
            </a:r>
          </a:p>
          <a:p>
            <a:r>
              <a:rPr lang="en-US" b="1" dirty="0" smtClean="0"/>
              <a:t>Missionary</a:t>
            </a:r>
            <a:r>
              <a:rPr lang="en-US" dirty="0" smtClean="0"/>
              <a:t>,</a:t>
            </a:r>
          </a:p>
          <a:p>
            <a:r>
              <a:rPr lang="en-US" dirty="0" smtClean="0"/>
              <a:t> </a:t>
            </a:r>
            <a:r>
              <a:rPr lang="en-US" b="1" dirty="0" smtClean="0"/>
              <a:t>Compromiser</a:t>
            </a:r>
            <a:r>
              <a:rPr lang="en-US" dirty="0" smtClean="0"/>
              <a:t>, </a:t>
            </a:r>
          </a:p>
          <a:p>
            <a:r>
              <a:rPr lang="en-US" b="1" dirty="0" smtClean="0"/>
              <a:t>Autocrat</a:t>
            </a:r>
            <a:r>
              <a:rPr lang="en-US" dirty="0" smtClean="0"/>
              <a:t>, </a:t>
            </a:r>
          </a:p>
          <a:p>
            <a:r>
              <a:rPr lang="en-US" b="1" dirty="0" smtClean="0"/>
              <a:t>Deserter</a:t>
            </a:r>
          </a:p>
          <a:p>
            <a:pPr>
              <a:buNone/>
            </a:pPr>
            <a:r>
              <a:rPr lang="en-US" b="1" dirty="0" smtClean="0"/>
              <a:t>	</a:t>
            </a:r>
            <a:r>
              <a:rPr lang="en-US" dirty="0" smtClean="0"/>
              <a:t> in the bottom-left.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marL="514350" indent="-514350" algn="just">
              <a:buFont typeface="+mj-lt"/>
              <a:buAutoNum type="arabicPeriod" startAt="6"/>
            </a:pPr>
            <a:r>
              <a:rPr lang="en-US" b="1" dirty="0" smtClean="0"/>
              <a:t>Builds work environment-</a:t>
            </a:r>
            <a:r>
              <a:rPr lang="en-US" dirty="0" smtClean="0"/>
              <a:t> Management is getting things done from people.</a:t>
            </a:r>
          </a:p>
          <a:p>
            <a:pPr marL="514350" indent="-514350" algn="just"/>
            <a:r>
              <a:rPr lang="en-US" dirty="0" smtClean="0"/>
              <a:t> An efficient work environment helps in sound and stable growth. </a:t>
            </a:r>
          </a:p>
          <a:p>
            <a:pPr marL="514350" indent="-514350" algn="just"/>
            <a:r>
              <a:rPr lang="en-US" dirty="0" smtClean="0"/>
              <a:t>Therefore, human relations should be kept into mind by a leader. </a:t>
            </a:r>
          </a:p>
          <a:p>
            <a:pPr marL="514350" indent="-514350" algn="just"/>
            <a:r>
              <a:rPr lang="en-US" dirty="0" smtClean="0"/>
              <a:t>He should have personal contacts with employees and should listen to their problems and solve them. </a:t>
            </a:r>
          </a:p>
          <a:p>
            <a:pPr marL="514350" indent="-514350" algn="just"/>
            <a:r>
              <a:rPr lang="en-US" dirty="0" smtClean="0"/>
              <a:t>He should treat employees on humanitarian terms.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buNone/>
            </a:pPr>
            <a:r>
              <a:rPr lang="en-US" dirty="0" smtClean="0"/>
              <a:t>1. Measuring Leadership Style</a:t>
            </a:r>
          </a:p>
          <a:p>
            <a:pPr algn="just" fontAlgn="base"/>
            <a:r>
              <a:rPr lang="en-US" dirty="0" smtClean="0"/>
              <a:t>The Fiedler Contingency Model was created in the mid-1960s by Fred Fiedler, a scientist who studied the personality and characteristics of leaders.</a:t>
            </a:r>
          </a:p>
          <a:p>
            <a:pPr algn="just" fontAlgn="base"/>
            <a:r>
              <a:rPr lang="en-US" dirty="0" smtClean="0"/>
              <a:t>The model states that there is no one best style of leadership.</a:t>
            </a:r>
          </a:p>
          <a:p>
            <a:pPr algn="just" fontAlgn="base"/>
            <a:r>
              <a:rPr lang="en-US" dirty="0" smtClean="0"/>
              <a:t> Instead, a leader's effectiveness is based on the situation. </a:t>
            </a:r>
          </a:p>
          <a:p>
            <a:pPr algn="just" fontAlgn="base"/>
            <a:r>
              <a:rPr lang="en-US" dirty="0" smtClean="0"/>
              <a:t>This is the result of two factors – "leadership style" and "situational favorableness" (later called "situational control").</a:t>
            </a:r>
          </a:p>
          <a:p>
            <a:pPr algn="just">
              <a:buNone/>
            </a:pPr>
            <a:r>
              <a:rPr lang="en-US" dirty="0" smtClean="0"/>
              <a:t/>
            </a:r>
            <a:br>
              <a:rPr lang="en-US" dirty="0" smtClean="0"/>
            </a:br>
            <a:endParaRPr lang="en-US" dirty="0" smtClean="0"/>
          </a:p>
          <a:p>
            <a:pPr algn="just">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buNone/>
            </a:pPr>
            <a:r>
              <a:rPr lang="en-US" b="1" dirty="0" smtClean="0"/>
              <a:t>	Leadership Style</a:t>
            </a:r>
          </a:p>
          <a:p>
            <a:pPr algn="just" fontAlgn="base"/>
            <a:r>
              <a:rPr lang="en-US" dirty="0" smtClean="0"/>
              <a:t>Identifying leadership style is the first step in using the model. </a:t>
            </a:r>
          </a:p>
          <a:p>
            <a:pPr algn="just" fontAlgn="base"/>
            <a:r>
              <a:rPr lang="en-US" dirty="0" smtClean="0"/>
              <a:t>Fiedler believed that leadership style is fixed, and it can be measured using a scale he developed called Least-Preferred Co-Worker (LPC) Scale .</a:t>
            </a:r>
          </a:p>
          <a:p>
            <a:pPr algn="just" fontAlgn="base"/>
            <a:r>
              <a:rPr lang="en-US" dirty="0" smtClean="0"/>
              <a:t>The scale asks you to think about the person who you've least enjoyed working with. </a:t>
            </a:r>
          </a:p>
          <a:p>
            <a:pPr algn="just" fontAlgn="base"/>
            <a:r>
              <a:rPr lang="en-US" dirty="0" smtClean="0"/>
              <a:t>This can be a person who you've worked with in your job, or in education or training.</a:t>
            </a:r>
          </a:p>
          <a:p>
            <a:pPr algn="just" fontAlgn="base"/>
            <a:r>
              <a:rPr lang="en-US" dirty="0" smtClean="0"/>
              <a:t>You then rate how you feel about this person for each factor, and add up your scores.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If your total score is high, you're likely to be a relationship-orientated leader. </a:t>
            </a:r>
          </a:p>
          <a:p>
            <a:pPr algn="just" fontAlgn="base"/>
            <a:r>
              <a:rPr lang="en-US" dirty="0" smtClean="0"/>
              <a:t>If your total score is low, you're more likely to be task-orientated leader.</a:t>
            </a:r>
          </a:p>
          <a:p>
            <a:pPr algn="just">
              <a:buNone/>
            </a:pP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70000" lnSpcReduction="20000"/>
          </a:bodyPr>
          <a:lstStyle/>
          <a:p>
            <a:pPr fontAlgn="base"/>
            <a:r>
              <a:rPr lang="en-US" b="1" dirty="0" smtClean="0"/>
              <a:t>Figure 1: Least-Preferred Co-Worker Scale</a:t>
            </a:r>
          </a:p>
          <a:p>
            <a:pPr fontAlgn="base"/>
            <a:r>
              <a:rPr lang="en-US" dirty="0" smtClean="0"/>
              <a:t>Unfriendly 	1   2   3   4   5   6   7   8	Friendly</a:t>
            </a:r>
          </a:p>
          <a:p>
            <a:pPr fontAlgn="base"/>
            <a:r>
              <a:rPr lang="en-US" dirty="0" smtClean="0"/>
              <a:t>Unpleasant	1   2   3   4   5   6   7   8 	Pleasant</a:t>
            </a:r>
          </a:p>
          <a:p>
            <a:pPr fontAlgn="base"/>
            <a:r>
              <a:rPr lang="en-US" dirty="0" smtClean="0"/>
              <a:t>Rejecting	1   2   3   4   5   6   7   8	Accepting</a:t>
            </a:r>
          </a:p>
          <a:p>
            <a:pPr fontAlgn="base"/>
            <a:r>
              <a:rPr lang="en-US" dirty="0" smtClean="0"/>
              <a:t>Tense		1   2   3   4   5   6   7   8	Relaxed</a:t>
            </a:r>
          </a:p>
          <a:p>
            <a:pPr fontAlgn="base"/>
            <a:r>
              <a:rPr lang="en-US" dirty="0" smtClean="0"/>
              <a:t>Cold		1   2   3   4   5   6   7   8	Warm</a:t>
            </a:r>
          </a:p>
          <a:p>
            <a:pPr fontAlgn="base"/>
            <a:r>
              <a:rPr lang="en-US" dirty="0" smtClean="0"/>
              <a:t>Boring	1   2   3   4   5   6   7   8	Interesting</a:t>
            </a:r>
          </a:p>
          <a:p>
            <a:pPr fontAlgn="base"/>
            <a:r>
              <a:rPr lang="en-US" dirty="0" smtClean="0"/>
              <a:t>Backbiting	1   2   3   4   5   6   7   8	Loyal</a:t>
            </a:r>
          </a:p>
          <a:p>
            <a:pPr fontAlgn="base"/>
            <a:r>
              <a:rPr lang="en-US" dirty="0" smtClean="0"/>
              <a:t>Uncooperative	1   2   3   4   5   6   7   8	Cooperative</a:t>
            </a:r>
          </a:p>
          <a:p>
            <a:pPr fontAlgn="base"/>
            <a:r>
              <a:rPr lang="en-US" dirty="0" smtClean="0"/>
              <a:t>Hostile	1   2   3   4   5   6   7   8	Supportive</a:t>
            </a:r>
          </a:p>
          <a:p>
            <a:pPr fontAlgn="base"/>
            <a:r>
              <a:rPr lang="en-US" dirty="0" smtClean="0"/>
              <a:t>Guarded	1   2   3   4   5   6   7   8	Open</a:t>
            </a:r>
          </a:p>
          <a:p>
            <a:pPr fontAlgn="base"/>
            <a:r>
              <a:rPr lang="en-US" dirty="0" smtClean="0"/>
              <a:t>Insincere	1   2   3   4   5   6   7   8	Sincere</a:t>
            </a:r>
          </a:p>
          <a:p>
            <a:pPr fontAlgn="base"/>
            <a:r>
              <a:rPr lang="en-US" dirty="0" smtClean="0"/>
              <a:t>Unkind	1   2   3   4   5   6   7   8	Kind</a:t>
            </a:r>
          </a:p>
          <a:p>
            <a:pPr fontAlgn="base"/>
            <a:r>
              <a:rPr lang="en-US" dirty="0" smtClean="0"/>
              <a:t>Inconsiderate	1   2   3   4   5   6   7   8	Considerate</a:t>
            </a:r>
          </a:p>
          <a:p>
            <a:pPr fontAlgn="base"/>
            <a:r>
              <a:rPr lang="en-US" dirty="0" smtClean="0"/>
              <a:t>Untrustworthy	1   2   3   4   5   6   7   8	Trustworthy</a:t>
            </a:r>
          </a:p>
          <a:p>
            <a:pPr fontAlgn="base"/>
            <a:r>
              <a:rPr lang="en-US" dirty="0" smtClean="0"/>
              <a:t>Gloomy	1   2   3   4   5   6   7   8	Cheerful</a:t>
            </a:r>
          </a:p>
          <a:p>
            <a:pPr fontAlgn="base"/>
            <a:r>
              <a:rPr lang="en-US" dirty="0" smtClean="0"/>
              <a:t>Quarrelsome	1   2   3   4   5   6   7   8	Harmonious</a:t>
            </a:r>
          </a:p>
          <a:p>
            <a:pPr fontAlgn="base">
              <a:buNone/>
            </a:pPr>
            <a:r>
              <a:rPr lang="en-US" dirty="0" smtClean="0"/>
              <a:t>	Tables from "</a:t>
            </a:r>
            <a:r>
              <a:rPr lang="en-US" b="1" dirty="0" smtClean="0">
                <a:hlinkClick r:id="rId2"/>
              </a:rPr>
              <a:t>A Theory of Leadership Effectiveness</a:t>
            </a:r>
            <a:r>
              <a:rPr lang="en-US" dirty="0" smtClean="0"/>
              <a:t>" by Professor F.E. Fiedler. © 1967. Reproduced with permission from Professor F.E. Fiedler.</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The model says that task-oriented leaders usually view their LPCs more negatively, resulting in a lower score. </a:t>
            </a:r>
          </a:p>
          <a:p>
            <a:pPr algn="just" fontAlgn="base"/>
            <a:r>
              <a:rPr lang="en-US" dirty="0" smtClean="0"/>
              <a:t>Fiedler called these low LPC-leaders. He said that low LPCs are very effective at completing tasks. </a:t>
            </a:r>
          </a:p>
          <a:p>
            <a:pPr algn="just" fontAlgn="base"/>
            <a:r>
              <a:rPr lang="en-US" dirty="0" smtClean="0"/>
              <a:t>They're quick to organize a group to get tasks and projects done. </a:t>
            </a:r>
          </a:p>
          <a:p>
            <a:pPr algn="just" fontAlgn="base"/>
            <a:r>
              <a:rPr lang="en-US" dirty="0" smtClean="0"/>
              <a:t>Relationship-building is a low priority.</a:t>
            </a:r>
          </a:p>
          <a:p>
            <a:pPr algn="just" fontAlgn="base"/>
            <a:r>
              <a:rPr lang="en-US" dirty="0" smtClean="0"/>
              <a:t>However, relationship-oriented leaders usually view their LPCs more positively, giving them a higher score. These are high-LPC leaders.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315200" cy="5922336"/>
          </a:xfrm>
        </p:spPr>
        <p:txBody>
          <a:bodyPr>
            <a:normAutofit lnSpcReduction="10000"/>
          </a:bodyPr>
          <a:lstStyle/>
          <a:p>
            <a:pPr algn="just"/>
            <a:r>
              <a:rPr lang="en-US" dirty="0" smtClean="0"/>
              <a:t>High LPCs focus more on personal connections, and they're good at avoiding and managing conflict. </a:t>
            </a:r>
          </a:p>
          <a:p>
            <a:pPr algn="just"/>
            <a:r>
              <a:rPr lang="en-US" dirty="0" smtClean="0"/>
              <a:t>They're better able to make complex decisions.</a:t>
            </a:r>
          </a:p>
          <a:p>
            <a:pPr algn="just" fontAlgn="base">
              <a:buNone/>
            </a:pPr>
            <a:r>
              <a:rPr lang="en-US" b="1" dirty="0" smtClean="0"/>
              <a:t>	</a:t>
            </a:r>
          </a:p>
          <a:p>
            <a:pPr algn="just" fontAlgn="base">
              <a:buNone/>
            </a:pPr>
            <a:r>
              <a:rPr lang="en-US" b="1" dirty="0" smtClean="0"/>
              <a:t>	Situational Favorableness</a:t>
            </a:r>
          </a:p>
          <a:p>
            <a:pPr algn="just" fontAlgn="base"/>
            <a:r>
              <a:rPr lang="en-US" dirty="0" smtClean="0"/>
              <a:t>Next, you determine the "situational favorableness" of your particular situation. This depends on three distinct factors:</a:t>
            </a:r>
          </a:p>
          <a:p>
            <a:pPr algn="just">
              <a:buNone/>
            </a:pPr>
            <a:r>
              <a:rPr lang="en-US" dirty="0" smtClean="0"/>
              <a:t/>
            </a:r>
            <a:br>
              <a:rPr lang="en-US" dirty="0" smtClean="0"/>
            </a:br>
            <a:endParaRPr lang="en-US" dirty="0" smtClean="0"/>
          </a:p>
          <a:p>
            <a:pPr algn="just">
              <a:buNone/>
            </a:pPr>
            <a:r>
              <a:rPr lang="en-US" dirty="0" smtClean="0"/>
              <a:t/>
            </a:r>
            <a:br>
              <a:rPr lang="en-US" dirty="0" smtClean="0"/>
            </a:br>
            <a:endParaRPr lang="en-US" dirty="0" smtClean="0"/>
          </a:p>
          <a:p>
            <a:pPr algn="just"/>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b="1" dirty="0" smtClean="0"/>
              <a:t>Leader-Member Relations</a:t>
            </a:r>
            <a:r>
              <a:rPr lang="en-US" dirty="0" smtClean="0"/>
              <a:t> – This is the level of trust and confidence that your team has in you.</a:t>
            </a:r>
          </a:p>
          <a:p>
            <a:pPr algn="just" fontAlgn="base"/>
            <a:r>
              <a:rPr lang="en-US" dirty="0" smtClean="0"/>
              <a:t> A leader who is more trusted and has more influence within the group is in a more favorable situation than a leader who is not trusted.</a:t>
            </a:r>
          </a:p>
          <a:p>
            <a:pPr algn="just" fontAlgn="base"/>
            <a:r>
              <a:rPr lang="en-US" b="1" dirty="0" smtClean="0"/>
              <a:t>Task Structure</a:t>
            </a:r>
            <a:r>
              <a:rPr lang="en-US" dirty="0" smtClean="0"/>
              <a:t> – This refers to the type of task you're doing: clear and structured, or vague and unstructured. </a:t>
            </a:r>
          </a:p>
          <a:p>
            <a:pPr algn="just" fontAlgn="base"/>
            <a:r>
              <a:rPr lang="en-US" dirty="0" smtClean="0"/>
              <a:t>Unstructured tasks, or tasks where the team and leader have little knowledge of how to achieve them, are viewed unfavorably.</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fontAlgn="base"/>
            <a:r>
              <a:rPr lang="en-US" b="1" dirty="0" smtClean="0"/>
              <a:t>Leader's Position Power</a:t>
            </a:r>
            <a:r>
              <a:rPr lang="en-US" dirty="0" smtClean="0"/>
              <a:t> – This is the amount of power you have to direct the group, and provide reward or punishment. </a:t>
            </a:r>
          </a:p>
          <a:p>
            <a:pPr algn="just" fontAlgn="base"/>
            <a:r>
              <a:rPr lang="en-US" dirty="0" smtClean="0"/>
              <a:t>The more power you have, the more favorable your situation. </a:t>
            </a:r>
          </a:p>
          <a:p>
            <a:pPr algn="just" fontAlgn="base"/>
            <a:r>
              <a:rPr lang="en-US" dirty="0" smtClean="0"/>
              <a:t>Fiedler identifies power as being either strong or weak.</a:t>
            </a:r>
          </a:p>
          <a:p>
            <a:endParaRPr lang="en-US"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buNone/>
            </a:pPr>
            <a:r>
              <a:rPr lang="en-US" dirty="0" smtClean="0"/>
              <a:t>2. Leader Gets what He Gives</a:t>
            </a:r>
          </a:p>
          <a:p>
            <a:pPr algn="just"/>
            <a:r>
              <a:rPr lang="en-US" dirty="0" smtClean="0"/>
              <a:t>Amitai Etzioni, in exploring sources of organizational power, offered a synthesis of systems that organizations adopt to secure member compliance.  </a:t>
            </a:r>
          </a:p>
          <a:p>
            <a:pPr algn="just"/>
            <a:r>
              <a:rPr lang="en-US" dirty="0" smtClean="0"/>
              <a:t>His interest was the manner in which people in organizations conform to organizational requirements and follow the standards of behavior expected.  </a:t>
            </a:r>
          </a:p>
          <a:p>
            <a:pPr algn="just"/>
            <a:r>
              <a:rPr lang="en-US" dirty="0" smtClean="0"/>
              <a:t>Goal-oriented, performance directed organizations require the compliance of members:  the problem is that deviance from these standards occurs because of weaknesses in member commitment.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 Thus, systems of power are exerted by other members of the organization – both by managers and other members.</a:t>
            </a:r>
            <a:br>
              <a:rPr lang="en-US" dirty="0" smtClean="0"/>
            </a:br>
            <a:r>
              <a:rPr lang="en-US" dirty="0" smtClean="0"/>
              <a:t>Compliance is ensured by organizational control and authority structures, formal hierarchies of authority, supervision, job definitions, policies and specified procedures. </a:t>
            </a:r>
          </a:p>
          <a:p>
            <a:pPr algn="just"/>
            <a:r>
              <a:rPr lang="en-US" dirty="0" smtClean="0"/>
              <a:t> These make the organization less dependent on individual variability and whim. </a:t>
            </a:r>
          </a:p>
          <a:p>
            <a:pPr algn="just"/>
            <a:r>
              <a:rPr lang="en-US" dirty="0" smtClean="0"/>
              <a:t> There is a motivation element to this also, as these structures shape the involvement of the individual within the organization he belongs to.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marL="514350" indent="-514350" algn="just">
              <a:buFont typeface="+mj-lt"/>
              <a:buAutoNum type="arabicPeriod" startAt="7"/>
            </a:pPr>
            <a:r>
              <a:rPr lang="en-US" b="1" dirty="0" smtClean="0"/>
              <a:t>Co-ordination-</a:t>
            </a:r>
            <a:r>
              <a:rPr lang="en-US" dirty="0" smtClean="0"/>
              <a:t> Co-ordination can be achieved through reconciling personal interests with organizational goals.</a:t>
            </a:r>
          </a:p>
          <a:p>
            <a:pPr marL="514350" indent="-514350" algn="just"/>
            <a:r>
              <a:rPr lang="en-US" dirty="0" smtClean="0"/>
              <a:t> This synchronization can be achieved through proper and effective co-ordination which should be primary motive of a leader.</a:t>
            </a:r>
          </a:p>
          <a:p>
            <a:pPr algn="just">
              <a:buNone/>
            </a:pPr>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r>
              <a:rPr lang="en-US" dirty="0" smtClean="0"/>
              <a:t>The simple proposition is that the greater the individual’s level of commitment, the less formal control is needed .</a:t>
            </a:r>
            <a:br>
              <a:rPr lang="en-US" dirty="0" smtClean="0"/>
            </a:br>
            <a:endParaRPr lang="en-US" dirty="0" smtClean="0"/>
          </a:p>
          <a:p>
            <a:pPr algn="just"/>
            <a:r>
              <a:rPr lang="en-US" dirty="0" smtClean="0"/>
              <a:t>Etzioni’s classification scheme includes coercive, utilitarian and normative systems. One can label organizations or parts of organizations as one sees them adopting such systems. </a:t>
            </a:r>
          </a:p>
          <a:p>
            <a:pPr algn="just"/>
            <a:r>
              <a:rPr lang="en-US" dirty="0" smtClean="0"/>
              <a:t> The coercive system reflects the organization’s ability to apply physical, constraining force and pain for non-compliance. </a:t>
            </a:r>
          </a:p>
          <a:p>
            <a:pPr algn="just"/>
            <a:r>
              <a:rPr lang="en-US" dirty="0" smtClean="0"/>
              <a:t> Examples might include prisons or other control systems that enable the withdrawal of member freedoms and privileges. </a:t>
            </a:r>
          </a:p>
          <a:p>
            <a:pPr algn="just"/>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The involvement with the organization stemming from coercive systems of control is likely to be alienated and at best passive with negative feelings and disassociation. </a:t>
            </a:r>
          </a:p>
          <a:p>
            <a:pPr algn="just"/>
            <a:r>
              <a:rPr lang="en-US" dirty="0" smtClean="0"/>
              <a:t> Examples of coercive power in organizations include the implied or real ability to fire, demote or transfer to undesirable positions.  </a:t>
            </a:r>
          </a:p>
          <a:p>
            <a:pPr algn="just"/>
            <a:r>
              <a:rPr lang="en-US" dirty="0" smtClean="0"/>
              <a:t>Etzioni points out that coercive methods tend to nurture dysfunctional group processes, such as:  dislike and rejection, anger and conflict, conspiracies and coalitions, and reduced intrinsic motivation (Etzioni 1961, 127).</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Utilitarian systems offer various kinds of material or non-material rewards to secure member compliance.</a:t>
            </a:r>
          </a:p>
          <a:p>
            <a:pPr algn="just"/>
            <a:r>
              <a:rPr lang="en-US" dirty="0" smtClean="0"/>
              <a:t>Membership is based on the member contracting with the organization and bargaining over the desired reward in return for compliance, loyalty, reliability and overall performance. </a:t>
            </a:r>
          </a:p>
          <a:p>
            <a:pPr algn="just"/>
            <a:r>
              <a:rPr lang="en-US" dirty="0" smtClean="0"/>
              <a:t> In this system, members consider “what’s in it for them” (i.e., overtime, a pay raise, a promotion, a steady income, a long-term future).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r>
              <a:rPr lang="en-US" dirty="0" smtClean="0"/>
              <a:t>In short, the utilitarian system is power based on a system of rewards or punishments. </a:t>
            </a:r>
          </a:p>
          <a:p>
            <a:pPr algn="just"/>
            <a:r>
              <a:rPr lang="en-US" dirty="0" smtClean="0"/>
              <a:t> Businesses, which use pay raises, promotions, or threats of dismissal, are essentially utilitarian organizations.</a:t>
            </a:r>
          </a:p>
          <a:p>
            <a:pPr algn="just"/>
            <a:r>
              <a:rPr lang="en-US" dirty="0" smtClean="0"/>
              <a:t>Systems that use normative power have a system of control that is dependent upon shared values which are promoted and which members subscribe to. </a:t>
            </a:r>
          </a:p>
          <a:p>
            <a:pPr algn="just"/>
            <a:r>
              <a:rPr lang="en-US" dirty="0" smtClean="0"/>
              <a:t> The organization consciously generates and maintains these values, all of which are represented in various signs and symbols that may be visual, verbal, behavioral and conceptual, or any combination of the four. </a:t>
            </a:r>
          </a:p>
          <a:p>
            <a:endParaRPr lang="en-US" dirty="0" smtClean="0"/>
          </a:p>
          <a:p>
            <a:endParaRPr lang="en-US" dirty="0" smtClean="0"/>
          </a:p>
          <a:p>
            <a:endParaRPr lang="en-US" dirty="0" smtClean="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r>
              <a:rPr lang="en-US" dirty="0" smtClean="0"/>
              <a:t>Commitment to the organization’s ideology brings with it persuasive and suggestive power.  </a:t>
            </a:r>
          </a:p>
          <a:p>
            <a:pPr algn="just"/>
            <a:r>
              <a:rPr lang="en-US" dirty="0" smtClean="0"/>
              <a:t>Members internalize organizational values.  </a:t>
            </a:r>
          </a:p>
          <a:p>
            <a:pPr algn="just"/>
            <a:r>
              <a:rPr lang="en-US" dirty="0" smtClean="0"/>
              <a:t>Individuals within the organization act as one, with an intensive commitment to the organization and its goals.</a:t>
            </a:r>
          </a:p>
          <a:p>
            <a:pPr algn="just"/>
            <a:r>
              <a:rPr lang="en-US" dirty="0" smtClean="0"/>
              <a:t>Etzioni’s systems are evident in most organizations.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3600"/>
            <a:ext cx="7239000" cy="1143000"/>
          </a:xfrm>
        </p:spPr>
        <p:txBody>
          <a:bodyPr/>
          <a:lstStyle/>
          <a:p>
            <a:pPr algn="ctr"/>
            <a:r>
              <a:rPr lang="en-US" dirty="0" smtClean="0"/>
              <a:t>Thank you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C47FF1-0F6A-49B8-B2F3-FC5D2D1FB0C5}"/>
</file>

<file path=customXml/itemProps2.xml><?xml version="1.0" encoding="utf-8"?>
<ds:datastoreItem xmlns:ds="http://schemas.openxmlformats.org/officeDocument/2006/customXml" ds:itemID="{7F6D94BF-549E-4D51-85A5-E41FC21225DD}"/>
</file>

<file path=customXml/itemProps3.xml><?xml version="1.0" encoding="utf-8"?>
<ds:datastoreItem xmlns:ds="http://schemas.openxmlformats.org/officeDocument/2006/customXml" ds:itemID="{FA6A281C-5731-449E-8C03-BC3072105F36}"/>
</file>

<file path=docProps/app.xml><?xml version="1.0" encoding="utf-8"?>
<Properties xmlns="http://schemas.openxmlformats.org/officeDocument/2006/extended-properties" xmlns:vt="http://schemas.openxmlformats.org/officeDocument/2006/docPropsVTypes">
  <Template>Opulent</Template>
  <TotalTime>1147</TotalTime>
  <Words>2433</Words>
  <Application>Microsoft Office PowerPoint</Application>
  <PresentationFormat>On-screen Show (4:3)</PresentationFormat>
  <Paragraphs>413</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Opulent</vt:lpstr>
      <vt:lpstr>MANAGEMENT CONCEPTS</vt:lpstr>
      <vt:lpstr>Meaning of leadership</vt:lpstr>
      <vt:lpstr>Slide 3</vt:lpstr>
      <vt:lpstr>Slide 4</vt:lpstr>
      <vt:lpstr>Slide 5</vt:lpstr>
      <vt:lpstr>Slide 6</vt:lpstr>
      <vt:lpstr>Slide 7</vt:lpstr>
      <vt:lpstr>Slide 8</vt:lpstr>
      <vt:lpstr>Slide 9</vt:lpstr>
      <vt:lpstr>Leadership styles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LEADERSHIP QUALITIES</vt:lpstr>
      <vt:lpstr>Slide 51</vt:lpstr>
      <vt:lpstr>Slide 52</vt:lpstr>
      <vt:lpstr>Slide 53</vt:lpstr>
      <vt:lpstr>Slide 54</vt:lpstr>
      <vt:lpstr>Management systems and leadership</vt:lpstr>
      <vt:lpstr>Slide 56</vt:lpstr>
      <vt:lpstr>Slide 57</vt:lpstr>
      <vt:lpstr>Slide 58</vt:lpstr>
      <vt:lpstr>Slide 59</vt:lpstr>
      <vt:lpstr>Slide 60</vt:lpstr>
      <vt:lpstr>Slide 61</vt:lpstr>
      <vt:lpstr>Slide 62</vt:lpstr>
      <vt:lpstr>Slide 63</vt:lpstr>
      <vt:lpstr>Slide 64</vt:lpstr>
      <vt:lpstr>Slide 65</vt:lpstr>
      <vt:lpstr>Slide 66</vt:lpstr>
      <vt:lpstr>Integrating leadership styles</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dc:title>
  <dc:creator>Amma</dc:creator>
  <cp:lastModifiedBy>Shalini</cp:lastModifiedBy>
  <cp:revision>66</cp:revision>
  <dcterms:created xsi:type="dcterms:W3CDTF">2006-08-16T00:00:00Z</dcterms:created>
  <dcterms:modified xsi:type="dcterms:W3CDTF">2020-09-10T17:42:10Z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