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10/9/2020</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10/9/2020</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10/9/2020</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10/9/2020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10/9/2020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10/9/2020</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10/9/2020</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CONCEPTS</a:t>
            </a:r>
            <a:endParaRPr lang="en-US" dirty="0"/>
          </a:p>
        </p:txBody>
      </p:sp>
      <p:sp>
        <p:nvSpPr>
          <p:cNvPr id="3" name="Subtitle 2"/>
          <p:cNvSpPr>
            <a:spLocks noGrp="1"/>
          </p:cNvSpPr>
          <p:nvPr>
            <p:ph type="subTitle" idx="1"/>
          </p:nvPr>
        </p:nvSpPr>
        <p:spPr/>
        <p:txBody>
          <a:bodyPr>
            <a:noAutofit/>
          </a:bodyPr>
          <a:lstStyle/>
          <a:p>
            <a:r>
              <a:rPr lang="en-US" sz="2400" dirty="0" smtClean="0">
                <a:latin typeface="Times New Roman" pitchFamily="18" charset="0"/>
                <a:cs typeface="Times New Roman" pitchFamily="18" charset="0"/>
              </a:rPr>
              <a:t>UNIT  - IV</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Lesson  –  12</a:t>
            </a:r>
          </a:p>
          <a:p>
            <a:r>
              <a:rPr lang="en-US" sz="2400" dirty="0" smtClean="0">
                <a:latin typeface="Times New Roman" pitchFamily="18" charset="0"/>
                <a:cs typeface="Times New Roman" pitchFamily="18" charset="0"/>
              </a:rPr>
              <a:t>Communication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communication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Context</a:t>
            </a:r>
          </a:p>
          <a:p>
            <a:pPr marL="514350" indent="-514350">
              <a:buFont typeface="+mj-lt"/>
              <a:buAutoNum type="arabicPeriod"/>
            </a:pPr>
            <a:r>
              <a:rPr lang="en-US" dirty="0" smtClean="0"/>
              <a:t>Sender/Encoder</a:t>
            </a:r>
          </a:p>
          <a:p>
            <a:pPr marL="514350" indent="-514350">
              <a:buFont typeface="+mj-lt"/>
              <a:buAutoNum type="arabicPeriod"/>
            </a:pPr>
            <a:r>
              <a:rPr lang="en-US" dirty="0" smtClean="0"/>
              <a:t>Message</a:t>
            </a:r>
          </a:p>
          <a:p>
            <a:pPr marL="514350" indent="-514350">
              <a:buFont typeface="+mj-lt"/>
              <a:buAutoNum type="arabicPeriod"/>
            </a:pPr>
            <a:r>
              <a:rPr lang="en-US" dirty="0" smtClean="0"/>
              <a:t>Encoding</a:t>
            </a:r>
          </a:p>
          <a:p>
            <a:pPr marL="514350" indent="-514350">
              <a:buFont typeface="+mj-lt"/>
              <a:buAutoNum type="arabicPeriod"/>
            </a:pPr>
            <a:r>
              <a:rPr lang="en-US" dirty="0" smtClean="0"/>
              <a:t>Medium</a:t>
            </a:r>
          </a:p>
          <a:p>
            <a:pPr marL="514350" indent="-514350">
              <a:buFont typeface="+mj-lt"/>
              <a:buAutoNum type="arabicPeriod"/>
            </a:pPr>
            <a:r>
              <a:rPr lang="en-US" dirty="0" smtClean="0"/>
              <a:t>Recipient/Decoder</a:t>
            </a:r>
          </a:p>
          <a:p>
            <a:pPr marL="514350" indent="-514350">
              <a:buFont typeface="+mj-lt"/>
              <a:buAutoNum type="arabicPeriod"/>
            </a:pPr>
            <a:r>
              <a:rPr lang="en-US" dirty="0" smtClean="0"/>
              <a:t>Decoding</a:t>
            </a:r>
          </a:p>
          <a:p>
            <a:pPr marL="514350" indent="-514350">
              <a:buFont typeface="+mj-lt"/>
              <a:buAutoNum type="arabicPeriod"/>
            </a:pPr>
            <a:r>
              <a:rPr lang="en-US" dirty="0" smtClean="0"/>
              <a:t>Feedback</a:t>
            </a:r>
          </a:p>
          <a:p>
            <a:pPr marL="514350" indent="-51435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1. Common Problems and Difficulties in Communication Process:</a:t>
            </a:r>
          </a:p>
          <a:p>
            <a:pPr marL="514350" indent="-514350">
              <a:buFont typeface="+mj-lt"/>
              <a:buAutoNum type="arabicPeriod"/>
            </a:pPr>
            <a:r>
              <a:rPr lang="en-US" dirty="0" smtClean="0"/>
              <a:t>Noise problem</a:t>
            </a:r>
          </a:p>
          <a:p>
            <a:pPr marL="514350" indent="-514350">
              <a:buFont typeface="+mj-lt"/>
              <a:buAutoNum type="arabicPeriod"/>
            </a:pPr>
            <a:r>
              <a:rPr lang="en-US" dirty="0" smtClean="0"/>
              <a:t>No perceived benefits</a:t>
            </a:r>
          </a:p>
          <a:p>
            <a:pPr marL="514350" indent="-514350">
              <a:buFont typeface="+mj-lt"/>
              <a:buAutoNum type="arabicPeriod"/>
            </a:pPr>
            <a:r>
              <a:rPr lang="en-US" dirty="0" smtClean="0"/>
              <a:t>Variation in listening skills</a:t>
            </a:r>
          </a:p>
          <a:p>
            <a:pPr marL="514350" indent="-514350">
              <a:buFont typeface="+mj-lt"/>
              <a:buAutoNum type="arabicPeriod"/>
            </a:pPr>
            <a:r>
              <a:rPr lang="en-US" dirty="0" smtClean="0"/>
              <a:t>Complex subject matter</a:t>
            </a:r>
          </a:p>
          <a:p>
            <a:pPr marL="514350" indent="-514350">
              <a:buFont typeface="+mj-lt"/>
              <a:buAutoNum type="arabicPeriod"/>
            </a:pPr>
            <a:r>
              <a:rPr lang="en-US" dirty="0" smtClean="0"/>
              <a:t>Culture differences</a:t>
            </a:r>
          </a:p>
          <a:p>
            <a:pPr marL="514350" indent="-514350">
              <a:buFont typeface="+mj-lt"/>
              <a:buAutoNum type="arabicPeriod"/>
            </a:pPr>
            <a:r>
              <a:rPr lang="en-US" dirty="0" smtClean="0"/>
              <a:t>Time restraints</a:t>
            </a:r>
          </a:p>
          <a:p>
            <a:pPr marL="514350" indent="-514350">
              <a:buFont typeface="+mj-lt"/>
              <a:buAutoNum type="arabicPeriod"/>
            </a:pPr>
            <a:r>
              <a:rPr lang="en-US" dirty="0" smtClean="0"/>
              <a:t>Personal biases</a:t>
            </a:r>
          </a:p>
          <a:p>
            <a:pPr marL="514350" indent="-514350">
              <a:buFont typeface="+mj-lt"/>
              <a:buAutoNum type="arabicPeriod"/>
            </a:pPr>
            <a:r>
              <a:rPr lang="en-US" dirty="0" smtClean="0"/>
              <a:t>Side stepping sensitive issues</a:t>
            </a:r>
          </a:p>
          <a:p>
            <a:pPr marL="514350" indent="-514350">
              <a:buFont typeface="+mj-lt"/>
              <a:buAutoNum type="arabicPeriod"/>
            </a:pPr>
            <a:r>
              <a:rPr lang="en-US" dirty="0" smtClean="0"/>
              <a:t>Difficult situations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of communication</a:t>
            </a:r>
            <a:endParaRPr lang="en-US" dirty="0"/>
          </a:p>
        </p:txBody>
      </p:sp>
      <p:sp>
        <p:nvSpPr>
          <p:cNvPr id="3" name="Content Placeholder 2"/>
          <p:cNvSpPr>
            <a:spLocks noGrp="1"/>
          </p:cNvSpPr>
          <p:nvPr>
            <p:ph idx="1"/>
          </p:nvPr>
        </p:nvSpPr>
        <p:spPr/>
        <p:txBody>
          <a:bodyPr>
            <a:normAutofit/>
          </a:bodyPr>
          <a:lstStyle/>
          <a:p>
            <a:pPr algn="just"/>
            <a:r>
              <a:rPr lang="en-US" dirty="0" smtClean="0"/>
              <a:t>There are many reasons why interpersonal communications may fail. </a:t>
            </a:r>
          </a:p>
          <a:p>
            <a:pPr algn="just"/>
            <a:r>
              <a:rPr lang="en-US" dirty="0" smtClean="0"/>
              <a:t>In many communications, the message may not be received exactly the way the sender intended and hence it is important that the communicator seeks feedback to check that their message is clearly understood. </a:t>
            </a:r>
          </a:p>
          <a:p>
            <a:pPr algn="just"/>
            <a:r>
              <a:rPr lang="en-US" dirty="0" smtClean="0"/>
              <a:t>There exist many barriers to communication and these may occur at any stage in the communication process.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Barriers may lead to your message becoming distorted and you therefore risk wasting both time and/or money by causing confusion and misunderstanding. </a:t>
            </a:r>
          </a:p>
          <a:p>
            <a:pPr algn="just"/>
            <a:r>
              <a:rPr lang="en-US" dirty="0" smtClean="0"/>
              <a:t>Effective communication involves overcoming these barriers and conveying a clear and concise message.</a:t>
            </a:r>
            <a:br>
              <a:rPr lang="en-US" dirty="0" smtClean="0"/>
            </a:br>
            <a:r>
              <a:rPr lang="en-US" dirty="0" smtClean="0"/>
              <a:t/>
            </a:r>
            <a:br>
              <a:rPr lang="en-US" dirty="0" smtClean="0"/>
            </a:br>
            <a:endParaRPr lang="en-US" dirty="0" smtClean="0"/>
          </a:p>
          <a:p>
            <a:pPr algn="just"/>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buNone/>
            </a:pPr>
            <a:r>
              <a:rPr lang="en-US" dirty="0" smtClean="0"/>
              <a:t>1. Noise as a Barrier</a:t>
            </a:r>
          </a:p>
          <a:p>
            <a:pPr algn="just"/>
            <a:r>
              <a:rPr lang="en-US" dirty="0" smtClean="0"/>
              <a:t>Barriers to effective communication will reduce productivity within the firm and, if serious, may cause diseconomies of scale in a firm. </a:t>
            </a:r>
          </a:p>
          <a:p>
            <a:pPr algn="just"/>
            <a:r>
              <a:rPr lang="en-US" dirty="0" smtClean="0"/>
              <a:t>Barriers to communication are often referred to as '</a:t>
            </a:r>
            <a:r>
              <a:rPr lang="en-US" b="1" u="sng" dirty="0" smtClean="0"/>
              <a:t>noise</a:t>
            </a:r>
            <a:r>
              <a:rPr lang="en-US" dirty="0" smtClean="0"/>
              <a:t>'. </a:t>
            </a:r>
          </a:p>
          <a:p>
            <a:pPr algn="just"/>
            <a:r>
              <a:rPr lang="en-US" dirty="0" smtClean="0"/>
              <a:t>Noise is anything that gets in the way of effective communication and 'blocks' or distorts the message.</a:t>
            </a:r>
          </a:p>
          <a:p>
            <a:pPr algn="just"/>
            <a:r>
              <a:rPr lang="en-US" dirty="0" smtClean="0"/>
              <a:t>This may be physical noise e.g. a lawnmower outside of the classroom window.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However it can be many other factors. </a:t>
            </a:r>
          </a:p>
          <a:p>
            <a:pPr algn="just"/>
            <a:r>
              <a:rPr lang="en-US" dirty="0" smtClean="0"/>
              <a:t>Attitudes and beliefs, bigotry (intolerance towards those who hold different opinions from oneself) and experience will affect the perception of a message.</a:t>
            </a:r>
          </a:p>
          <a:p>
            <a:pPr algn="just"/>
            <a:r>
              <a:rPr lang="en-US" dirty="0" smtClean="0"/>
              <a:t> If you believe your boss is always out to 'put you down', and she suggests extra training, this may be perceived as a punishment or threat, even if it is intended simply to make you more effective.</a:t>
            </a:r>
          </a:p>
          <a:p>
            <a:pPr algn="just">
              <a:buNone/>
            </a:pPr>
            <a:r>
              <a:rPr lang="en-US" dirty="0" smtClean="0"/>
              <a:t/>
            </a:r>
            <a:br>
              <a:rPr lang="en-US" dirty="0" smtClean="0"/>
            </a:br>
            <a:endParaRPr lang="en-US" dirty="0" smtClean="0"/>
          </a:p>
          <a:p>
            <a:pPr algn="just">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2. Types of Barriers to Communication</a:t>
            </a:r>
          </a:p>
          <a:p>
            <a:pPr marL="514350" indent="-514350">
              <a:buFont typeface="+mj-lt"/>
              <a:buAutoNum type="arabicPeriod"/>
            </a:pPr>
            <a:r>
              <a:rPr lang="en-US" dirty="0" smtClean="0"/>
              <a:t>Personal </a:t>
            </a:r>
            <a:r>
              <a:rPr lang="en-US" dirty="0" smtClean="0"/>
              <a:t>Barriers</a:t>
            </a:r>
            <a:endParaRPr lang="en-US" dirty="0" smtClean="0"/>
          </a:p>
          <a:p>
            <a:pPr marL="514350" indent="-514350">
              <a:buFont typeface="+mj-lt"/>
              <a:buAutoNum type="arabicPeriod"/>
            </a:pPr>
            <a:r>
              <a:rPr lang="en-US" dirty="0" smtClean="0"/>
              <a:t>Socio-psychological Barriers</a:t>
            </a:r>
          </a:p>
          <a:p>
            <a:pPr marL="514350" indent="-514350">
              <a:buFont typeface="+mj-lt"/>
              <a:buAutoNum type="arabicPeriod"/>
            </a:pPr>
            <a:r>
              <a:rPr lang="en-US" dirty="0" smtClean="0"/>
              <a:t>Semantic (</a:t>
            </a:r>
            <a:r>
              <a:rPr lang="en-US" dirty="0" smtClean="0"/>
              <a:t>relating to meaning in language or logic</a:t>
            </a:r>
            <a:r>
              <a:rPr lang="en-US" dirty="0" smtClean="0"/>
              <a:t>.)</a:t>
            </a:r>
            <a:r>
              <a:rPr lang="en-US" dirty="0" smtClean="0"/>
              <a:t> </a:t>
            </a:r>
            <a:r>
              <a:rPr lang="en-US" dirty="0" smtClean="0"/>
              <a:t>or Language Barriers</a:t>
            </a:r>
          </a:p>
          <a:p>
            <a:pPr marL="514350" indent="-514350"/>
            <a:r>
              <a:rPr lang="en-US" dirty="0" smtClean="0"/>
              <a:t>Language or words</a:t>
            </a:r>
          </a:p>
          <a:p>
            <a:pPr marL="514350" indent="-514350"/>
            <a:r>
              <a:rPr lang="en-US" dirty="0" smtClean="0"/>
              <a:t>Pictures</a:t>
            </a:r>
          </a:p>
          <a:p>
            <a:pPr marL="514350" indent="-514350"/>
            <a:r>
              <a:rPr lang="en-US" dirty="0" smtClean="0"/>
              <a:t>Action or non-verbal communication</a:t>
            </a:r>
          </a:p>
          <a:p>
            <a:pPr marL="514350" indent="-514350">
              <a:buFont typeface="+mj-lt"/>
              <a:buAutoNum type="arabicPeriod" startAt="4"/>
            </a:pPr>
            <a:r>
              <a:rPr lang="en-US" dirty="0" smtClean="0"/>
              <a:t>Barriers due to Organisational Structure</a:t>
            </a:r>
          </a:p>
          <a:p>
            <a:pPr marL="514350" indent="-514350">
              <a:buFont typeface="+mj-lt"/>
              <a:buAutoNum type="arabicPeriod" startAt="4"/>
            </a:pPr>
            <a:r>
              <a:rPr lang="en-US" dirty="0" smtClean="0"/>
              <a:t>Mechanical or Technical Barriers</a:t>
            </a:r>
          </a:p>
          <a:p>
            <a:pPr marL="514350" indent="-514350">
              <a:buFont typeface="+mj-lt"/>
              <a:buAutoNum type="arabicPeriod" startAt="4"/>
            </a:pPr>
            <a:r>
              <a:rPr lang="en-US" dirty="0" smtClean="0"/>
              <a:t>Physical Barriers or Information Overload</a:t>
            </a:r>
          </a:p>
          <a:p>
            <a:pPr marL="514350" indent="-514350">
              <a:buFont typeface="+mj-lt"/>
              <a:buAutoNum type="arabicPeriod" startAt="4"/>
            </a:pPr>
            <a:r>
              <a:rPr lang="en-US" dirty="0" smtClean="0"/>
              <a:t>Barriers due to Lack of Ability to Communication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	Other Barriers</a:t>
            </a:r>
          </a:p>
          <a:p>
            <a:r>
              <a:rPr lang="en-US" dirty="0" smtClean="0"/>
              <a:t>Barriers due to Inadequate Attention</a:t>
            </a:r>
          </a:p>
          <a:p>
            <a:r>
              <a:rPr lang="en-US" dirty="0" smtClean="0"/>
              <a:t>Barriers due to Premature Evaluation</a:t>
            </a:r>
          </a:p>
          <a:p>
            <a:r>
              <a:rPr lang="en-US" dirty="0" smtClean="0"/>
              <a:t>Barriers due to Resistance to Change </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Measures to overcome barriers to communication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Fostering Good Relationships</a:t>
            </a:r>
          </a:p>
          <a:p>
            <a:pPr marL="514350" indent="-514350">
              <a:buFont typeface="+mj-lt"/>
              <a:buAutoNum type="arabicPeriod"/>
            </a:pPr>
            <a:r>
              <a:rPr lang="en-US" dirty="0" smtClean="0"/>
              <a:t>Purposeful and well-focused Communication</a:t>
            </a:r>
          </a:p>
          <a:p>
            <a:pPr marL="514350" indent="-514350">
              <a:buFont typeface="+mj-lt"/>
              <a:buAutoNum type="arabicPeriod"/>
            </a:pPr>
            <a:r>
              <a:rPr lang="en-US" dirty="0" smtClean="0"/>
              <a:t>Co-ordination between Superior and Subordinates</a:t>
            </a:r>
          </a:p>
          <a:p>
            <a:pPr marL="514350" indent="-514350">
              <a:buFont typeface="+mj-lt"/>
              <a:buAutoNum type="arabicPeriod"/>
            </a:pPr>
            <a:r>
              <a:rPr lang="en-US" dirty="0" smtClean="0"/>
              <a:t>Avoid Technical Language</a:t>
            </a:r>
          </a:p>
          <a:p>
            <a:pPr marL="514350" indent="-514350">
              <a:buFont typeface="+mj-lt"/>
              <a:buAutoNum type="arabicPeriod"/>
            </a:pPr>
            <a:r>
              <a:rPr lang="en-US" dirty="0" smtClean="0"/>
              <a:t>Accuracy</a:t>
            </a:r>
          </a:p>
          <a:p>
            <a:pPr marL="514350" indent="-514350">
              <a:buFont typeface="+mj-lt"/>
              <a:buAutoNum type="arabicPeriod"/>
            </a:pPr>
            <a:r>
              <a:rPr lang="en-US" dirty="0" smtClean="0"/>
              <a:t>Feedback</a:t>
            </a:r>
          </a:p>
          <a:p>
            <a:pPr marL="514350" indent="-514350">
              <a:buFont typeface="+mj-lt"/>
              <a:buAutoNum type="arabicPeriod"/>
            </a:pPr>
            <a:r>
              <a:rPr lang="en-US" dirty="0" smtClean="0"/>
              <a:t>Clarity in Message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marL="514350" indent="-514350">
              <a:buFont typeface="+mj-lt"/>
              <a:buAutoNum type="arabicPeriod" startAt="8"/>
            </a:pPr>
            <a:r>
              <a:rPr lang="en-US" dirty="0" smtClean="0"/>
              <a:t>Communication of Organisational Philosophy</a:t>
            </a:r>
          </a:p>
          <a:p>
            <a:pPr marL="514350" indent="-514350">
              <a:buFont typeface="+mj-lt"/>
              <a:buAutoNum type="arabicPeriod" startAt="8"/>
            </a:pPr>
            <a:r>
              <a:rPr lang="en-US" dirty="0" smtClean="0"/>
              <a:t>Flat Organisational Structure</a:t>
            </a:r>
          </a:p>
          <a:p>
            <a:pPr marL="514350" indent="-514350">
              <a:buFont typeface="+mj-lt"/>
              <a:buAutoNum type="arabicPeriod" startAt="8"/>
            </a:pPr>
            <a:r>
              <a:rPr lang="en-US" dirty="0" smtClean="0"/>
              <a:t>Division of Labour</a:t>
            </a:r>
          </a:p>
          <a:p>
            <a:pPr marL="514350" indent="-514350">
              <a:buFont typeface="+mj-lt"/>
              <a:buAutoNum type="arabicPeriod" startAt="8"/>
            </a:pPr>
            <a:r>
              <a:rPr lang="en-US" dirty="0" smtClean="0"/>
              <a:t>Minimise Semantic</a:t>
            </a:r>
          </a:p>
          <a:p>
            <a:pPr marL="514350" indent="-514350">
              <a:buFont typeface="+mj-lt"/>
              <a:buAutoNum type="arabicPeriod" startAt="8"/>
            </a:pPr>
            <a:r>
              <a:rPr lang="en-US" dirty="0" smtClean="0"/>
              <a:t>Organisation Policies</a:t>
            </a:r>
          </a:p>
          <a:p>
            <a:pPr marL="514350" indent="-514350">
              <a:buFont typeface="+mj-lt"/>
              <a:buAutoNum type="arabicPeriod" startAt="8"/>
            </a:pPr>
            <a:r>
              <a:rPr lang="en-US" dirty="0" smtClean="0"/>
              <a:t>Proper Communication Channels</a:t>
            </a:r>
          </a:p>
          <a:p>
            <a:pPr marL="514350" indent="-514350">
              <a:buFont typeface="+mj-lt"/>
              <a:buAutoNum type="arabicPeriod" startAt="8"/>
            </a:pPr>
            <a:r>
              <a:rPr lang="en-US" dirty="0" smtClean="0"/>
              <a:t>Right Feedback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Meaning  and role of communication</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Communication can broadly be defined as exchange of ideas, messages and information between two or more persons, through a medium, in a manner that the sender and the receiver understand the message in the common sense, that is, they develop common understanding of the message.</a:t>
            </a:r>
          </a:p>
          <a:p>
            <a:pPr algn="just" fontAlgn="base"/>
            <a:r>
              <a:rPr lang="en-US" dirty="0" smtClean="0"/>
              <a:t>The word communication is derived from the Latin word ‘communicare’, which means to share, impart, participate, exchange, transmit or to make common.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200"/>
            <a:ext cx="7239000" cy="1143000"/>
          </a:xfrm>
        </p:spPr>
        <p:txBody>
          <a:bodyPr/>
          <a:lstStyle/>
          <a:p>
            <a:pPr algn="ct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fontAlgn="base"/>
            <a:r>
              <a:rPr lang="en-US" dirty="0" smtClean="0"/>
              <a:t> It emphasises on sharing common information, ideas and messages. It is not merely issuing orders and instructions.</a:t>
            </a:r>
          </a:p>
          <a:p>
            <a:pPr algn="just"/>
            <a:r>
              <a:rPr lang="en-US" b="1" dirty="0" smtClean="0"/>
              <a:t>Communis</a:t>
            </a:r>
            <a:r>
              <a:rPr lang="en-US" dirty="0" smtClean="0"/>
              <a:t> may refer to: </a:t>
            </a:r>
            <a:r>
              <a:rPr lang="en-US" b="1" dirty="0" smtClean="0"/>
              <a:t>Communis</a:t>
            </a:r>
            <a:r>
              <a:rPr lang="en-US" dirty="0" smtClean="0"/>
              <a:t> opinio, a Latin phrase referring to "common opinion," or "the generally accepted view“</a:t>
            </a:r>
          </a:p>
          <a:p>
            <a:pPr algn="just" fontAlgn="base"/>
            <a:r>
              <a:rPr lang="en-US" dirty="0" smtClean="0"/>
              <a:t>“Communication is the transfer of information from a sender to a receiver, with the information being understood by the receiver”. — Koontz and Weihrich</a:t>
            </a:r>
          </a:p>
          <a:p>
            <a:pPr algn="just">
              <a:buNone/>
            </a:pPr>
            <a:r>
              <a:rPr lang="en-US" dirty="0" smtClean="0"/>
              <a:t/>
            </a:r>
            <a:br>
              <a:rPr lang="en-US" dirty="0" smtClean="0"/>
            </a:b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315200" cy="5998536"/>
          </a:xfrm>
        </p:spPr>
        <p:txBody>
          <a:bodyPr>
            <a:normAutofit/>
          </a:bodyPr>
          <a:lstStyle/>
          <a:p>
            <a:pPr algn="just"/>
            <a:r>
              <a:rPr lang="en-US" dirty="0" smtClean="0"/>
              <a:t>William Scott in his organization theory defines communication </a:t>
            </a:r>
          </a:p>
          <a:p>
            <a:pPr algn="just"/>
            <a:r>
              <a:rPr lang="en-US" dirty="0" smtClean="0"/>
              <a:t>“Administrative communication is a process which involves the transmission and accurate replication of ideas ensured by feedback for the purpose of eliciting action which will accomplish the organizational goals”</a:t>
            </a:r>
          </a:p>
          <a:p>
            <a:pPr algn="just"/>
            <a:r>
              <a:rPr lang="en-US" dirty="0" smtClean="0"/>
              <a:t>Areas of emphasis when defining communication</a:t>
            </a:r>
          </a:p>
          <a:p>
            <a:pPr algn="just">
              <a:buNone/>
            </a:pPr>
            <a:r>
              <a:rPr lang="en-US" dirty="0" smtClean="0"/>
              <a:t>	i)The process of communication involves communication of ideas.</a:t>
            </a:r>
          </a:p>
          <a:p>
            <a:pPr algn="just">
              <a:buNone/>
            </a:pPr>
            <a:r>
              <a:rPr lang="en-US" dirty="0" smtClean="0"/>
              <a:t>	ii)The ideas should be accurately replicated ie. reproduced in the receiver’s mind.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buNone/>
            </a:pPr>
            <a:r>
              <a:rPr lang="en-US" dirty="0" smtClean="0"/>
              <a:t>	iii)The transmitter is assured of the accurate replication of ideas by feedback.</a:t>
            </a:r>
          </a:p>
          <a:p>
            <a:pPr algn="just">
              <a:buNone/>
            </a:pPr>
            <a:r>
              <a:rPr lang="en-US" dirty="0" smtClean="0"/>
              <a:t>	iv)The purpose of any communication is to elicit action.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buNone/>
            </a:pPr>
            <a:r>
              <a:rPr lang="en-US" dirty="0" smtClean="0"/>
              <a:t>1. Role of Communication in Business</a:t>
            </a:r>
          </a:p>
          <a:p>
            <a:pPr algn="just"/>
            <a:r>
              <a:rPr lang="en-US" dirty="0" smtClean="0"/>
              <a:t>Lifeblood of Business</a:t>
            </a:r>
          </a:p>
          <a:p>
            <a:pPr algn="just"/>
            <a:r>
              <a:rPr lang="en-US" dirty="0" smtClean="0"/>
              <a:t>Business Functions through Communication</a:t>
            </a:r>
          </a:p>
          <a:p>
            <a:pPr algn="just"/>
            <a:r>
              <a:rPr lang="en-US" dirty="0" smtClean="0"/>
              <a:t>Factors Determining </a:t>
            </a:r>
            <a:r>
              <a:rPr lang="en-US" dirty="0" smtClean="0"/>
              <a:t>Quantum (</a:t>
            </a:r>
            <a:r>
              <a:rPr lang="en-US" dirty="0" smtClean="0"/>
              <a:t>a required or allowed </a:t>
            </a:r>
            <a:r>
              <a:rPr lang="en-US" dirty="0" smtClean="0"/>
              <a:t>amount)</a:t>
            </a:r>
            <a:r>
              <a:rPr lang="en-US" dirty="0" smtClean="0"/>
              <a:t> </a:t>
            </a:r>
            <a:r>
              <a:rPr lang="en-US" dirty="0" smtClean="0"/>
              <a:t>of Communication</a:t>
            </a:r>
          </a:p>
          <a:p>
            <a:pPr marL="514350" indent="-514350" algn="just">
              <a:buFont typeface="+mj-lt"/>
              <a:buAutoNum type="arabicPeriod"/>
            </a:pPr>
            <a:r>
              <a:rPr lang="en-US" dirty="0" smtClean="0"/>
              <a:t>Nature of the business </a:t>
            </a:r>
          </a:p>
          <a:p>
            <a:pPr marL="514350" indent="-514350" algn="just">
              <a:buFont typeface="+mj-lt"/>
              <a:buAutoNum type="arabicPeriod"/>
            </a:pPr>
            <a:r>
              <a:rPr lang="en-US" dirty="0" smtClean="0"/>
              <a:t>Volume of Communication</a:t>
            </a:r>
          </a:p>
          <a:p>
            <a:pPr marL="514350" indent="-514350" algn="just">
              <a:buFont typeface="+mj-lt"/>
              <a:buAutoNum type="arabicPeriod"/>
            </a:pPr>
            <a:r>
              <a:rPr lang="en-US" dirty="0" smtClean="0"/>
              <a:t>The people who make up the organisation</a:t>
            </a:r>
          </a:p>
          <a:p>
            <a:pPr marL="514350" indent="-514350" algn="just"/>
            <a:r>
              <a:rPr lang="en-US" dirty="0" smtClean="0"/>
              <a:t>Success of Communication is the Success of Business.</a:t>
            </a:r>
          </a:p>
          <a:p>
            <a:pPr marL="514350" indent="-514350" algn="just">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Nature and importance of communication</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“Communication is the sum of all things one person does when he wants to create understanding in the mind of another. It is a bridge of meaning. It involves a systematic and continuous process of telling, listening and understanding.” — Allen Louis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r>
              <a:rPr lang="en-US" dirty="0" smtClean="0"/>
              <a:t>The essential features of communication are given below:</a:t>
            </a:r>
          </a:p>
          <a:p>
            <a:pPr marL="514350" indent="-514350">
              <a:buFont typeface="+mj-lt"/>
              <a:buAutoNum type="arabicPeriod"/>
            </a:pPr>
            <a:r>
              <a:rPr lang="en-US" dirty="0" smtClean="0"/>
              <a:t>Two People</a:t>
            </a:r>
          </a:p>
          <a:p>
            <a:pPr marL="514350" indent="-514350">
              <a:buFont typeface="+mj-lt"/>
              <a:buAutoNum type="arabicPeriod"/>
            </a:pPr>
            <a:r>
              <a:rPr lang="en-US" dirty="0" smtClean="0"/>
              <a:t>Sequential Process</a:t>
            </a:r>
          </a:p>
          <a:p>
            <a:pPr marL="514350" indent="-514350">
              <a:buFont typeface="+mj-lt"/>
              <a:buAutoNum type="arabicPeriod"/>
            </a:pPr>
            <a:r>
              <a:rPr lang="en-US" dirty="0" smtClean="0"/>
              <a:t>Continuous Activity</a:t>
            </a:r>
          </a:p>
          <a:p>
            <a:pPr marL="514350" indent="-514350">
              <a:buFont typeface="+mj-lt"/>
              <a:buAutoNum type="arabicPeriod"/>
            </a:pPr>
            <a:r>
              <a:rPr lang="en-US" dirty="0" smtClean="0"/>
              <a:t>Pervasive </a:t>
            </a:r>
            <a:r>
              <a:rPr lang="en-US" dirty="0" smtClean="0"/>
              <a:t>(</a:t>
            </a:r>
            <a:r>
              <a:rPr lang="en-US" dirty="0" smtClean="0"/>
              <a:t>(especially of an unwelcome influence or physical effect) spreading widely throughout an area or a group of people. </a:t>
            </a:r>
            <a:r>
              <a:rPr lang="en-US" dirty="0" smtClean="0"/>
              <a:t>)</a:t>
            </a:r>
            <a:r>
              <a:rPr lang="en-US" dirty="0" smtClean="0"/>
              <a:t>Function</a:t>
            </a:r>
            <a:endParaRPr lang="en-US" dirty="0" smtClean="0"/>
          </a:p>
          <a:p>
            <a:pPr marL="514350" indent="-514350">
              <a:buFont typeface="+mj-lt"/>
              <a:buAutoNum type="arabicPeriod"/>
            </a:pPr>
            <a:r>
              <a:rPr lang="en-US" dirty="0" smtClean="0"/>
              <a:t>Transference of Meaning and Understanding</a:t>
            </a:r>
          </a:p>
          <a:p>
            <a:pPr marL="514350" indent="-514350">
              <a:buFont typeface="+mj-lt"/>
              <a:buAutoNum type="arabicPeriod"/>
            </a:pPr>
            <a:r>
              <a:rPr lang="en-US" dirty="0" smtClean="0"/>
              <a:t>Receiver-oriented</a:t>
            </a:r>
          </a:p>
          <a:p>
            <a:pPr marL="514350" indent="-514350">
              <a:buFont typeface="+mj-lt"/>
              <a:buAutoNum type="arabicPeriod"/>
            </a:pPr>
            <a:endParaRPr lang="en-US" dirty="0" smtClean="0"/>
          </a:p>
          <a:p>
            <a:pPr>
              <a:buNone/>
            </a:pPr>
            <a:r>
              <a:rPr lang="en-US" dirty="0" smtClean="0"/>
              <a:t/>
            </a:r>
            <a:br>
              <a:rPr lang="en-US" dirty="0" smtClean="0"/>
            </a:b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smtClean="0"/>
              <a:t>1. Importance of Communication</a:t>
            </a:r>
          </a:p>
          <a:p>
            <a:pPr marL="514350" indent="-514350">
              <a:buFont typeface="+mj-lt"/>
              <a:buAutoNum type="arabicPeriod"/>
            </a:pPr>
            <a:r>
              <a:rPr lang="en-US" dirty="0" smtClean="0"/>
              <a:t>Basis of Action</a:t>
            </a:r>
          </a:p>
          <a:p>
            <a:pPr marL="514350" indent="-514350">
              <a:buFont typeface="+mj-lt"/>
              <a:buAutoNum type="arabicPeriod"/>
            </a:pPr>
            <a:r>
              <a:rPr lang="en-US" dirty="0" smtClean="0"/>
              <a:t>Facilities Planning</a:t>
            </a:r>
          </a:p>
          <a:p>
            <a:pPr marL="514350" indent="-514350">
              <a:buFont typeface="+mj-lt"/>
              <a:buAutoNum type="arabicPeriod"/>
            </a:pPr>
            <a:r>
              <a:rPr lang="en-US" dirty="0" smtClean="0"/>
              <a:t>Helps in Decision-making</a:t>
            </a:r>
          </a:p>
          <a:p>
            <a:pPr marL="514350" indent="-514350">
              <a:buFont typeface="+mj-lt"/>
              <a:buAutoNum type="arabicPeriod"/>
            </a:pPr>
            <a:r>
              <a:rPr lang="en-US" dirty="0" smtClean="0"/>
              <a:t>Means of Coordination</a:t>
            </a:r>
          </a:p>
          <a:p>
            <a:pPr marL="514350" indent="-514350">
              <a:buFont typeface="+mj-lt"/>
              <a:buAutoNum type="arabicPeriod"/>
            </a:pPr>
            <a:r>
              <a:rPr lang="en-US" dirty="0" smtClean="0"/>
              <a:t>Improves Relationships</a:t>
            </a:r>
          </a:p>
          <a:p>
            <a:pPr marL="514350" indent="-514350">
              <a:buFont typeface="+mj-lt"/>
              <a:buAutoNum type="arabicPeriod"/>
            </a:pPr>
            <a:r>
              <a:rPr lang="en-US" dirty="0" smtClean="0"/>
              <a:t>Improves Motivation and Morale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98D9D1-7B60-4C2E-81BC-CF33376B1882}"/>
</file>

<file path=customXml/itemProps2.xml><?xml version="1.0" encoding="utf-8"?>
<ds:datastoreItem xmlns:ds="http://schemas.openxmlformats.org/officeDocument/2006/customXml" ds:itemID="{49A65784-2EFE-4B45-9574-69BEE00067B6}"/>
</file>

<file path=customXml/itemProps3.xml><?xml version="1.0" encoding="utf-8"?>
<ds:datastoreItem xmlns:ds="http://schemas.openxmlformats.org/officeDocument/2006/customXml" ds:itemID="{2874C97E-77C8-40EA-B2DB-B7B4389E9968}"/>
</file>

<file path=docProps/app.xml><?xml version="1.0" encoding="utf-8"?>
<Properties xmlns="http://schemas.openxmlformats.org/officeDocument/2006/extended-properties" xmlns:vt="http://schemas.openxmlformats.org/officeDocument/2006/docPropsVTypes">
  <Template>Opulent</Template>
  <TotalTime>297</TotalTime>
  <Words>724</Words>
  <Application>Microsoft Office PowerPoint</Application>
  <PresentationFormat>On-screen Show (4:3)</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MANAGEMENT CONCEPTS</vt:lpstr>
      <vt:lpstr>Meaning  and role of communication</vt:lpstr>
      <vt:lpstr>Slide 3</vt:lpstr>
      <vt:lpstr>Slide 4</vt:lpstr>
      <vt:lpstr>Slide 5</vt:lpstr>
      <vt:lpstr>Slide 6</vt:lpstr>
      <vt:lpstr>Nature and importance of communication</vt:lpstr>
      <vt:lpstr>Slide 8</vt:lpstr>
      <vt:lpstr>Slide 9</vt:lpstr>
      <vt:lpstr>Process of communication</vt:lpstr>
      <vt:lpstr>Slide 11</vt:lpstr>
      <vt:lpstr>Barriers of communication</vt:lpstr>
      <vt:lpstr>Slide 13</vt:lpstr>
      <vt:lpstr>Slide 14</vt:lpstr>
      <vt:lpstr>Slide 15</vt:lpstr>
      <vt:lpstr>Slide 16</vt:lpstr>
      <vt:lpstr>Slide 17</vt:lpstr>
      <vt:lpstr>Measures to overcome barriers to communication</vt:lpstr>
      <vt:lpstr>Slide 19</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dc:title>
  <dc:creator>Amma</dc:creator>
  <cp:lastModifiedBy>Shalini</cp:lastModifiedBy>
  <cp:revision>30</cp:revision>
  <dcterms:created xsi:type="dcterms:W3CDTF">2006-08-16T00:00:00Z</dcterms:created>
  <dcterms:modified xsi:type="dcterms:W3CDTF">2020-10-09T17:12:17Z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