
<file path=[Content_Types].xml><?xml version="1.0" encoding="utf-8"?>
<Types xmlns="http://schemas.openxmlformats.org/package/2006/content-types">
  <Default Extension="rels" ContentType="application/vnd.openxmlformats-package.relationships+xml"/>
  <Default Extension="jpeg" ContentType="image/jpeg"/>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4.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84" r:id="rId10"/>
    <p:sldId id="285" r:id="rId11"/>
    <p:sldId id="286" r:id="rId12"/>
    <p:sldId id="287" r:id="rId13"/>
    <p:sldId id="264" r:id="rId14"/>
    <p:sldId id="265" r:id="rId15"/>
    <p:sldId id="266" r:id="rId16"/>
    <p:sldId id="267"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8" r:id="rId48"/>
    <p:sldId id="303"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D8BD707-D9CF-40AE-B4C6-C98DA3205C09}" type="datetimeFigureOut">
              <a:rPr lang="en-US" smtClean="0"/>
              <a:pPr/>
              <a:t>9/3/2020</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9/3/2020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D8BD707-D9CF-40AE-B4C6-C98DA3205C09}" type="datetimeFigureOut">
              <a:rPr lang="en-US" smtClean="0"/>
              <a:pPr/>
              <a:t>9/3/2020</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9/3/2020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D8BD707-D9CF-40AE-B4C6-C98DA3205C09}" type="datetimeFigureOut">
              <a:rPr lang="en-US" smtClean="0"/>
              <a:pPr/>
              <a:t>9/3/2020</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9/3/2020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9/3/2020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9/3/2020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9/3/2020</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9/3/2020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9/3/2020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9/3/2020</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MANAGEMENT CONCEPTS</a:t>
            </a:r>
            <a:endParaRPr lang="en-US" dirty="0"/>
          </a:p>
        </p:txBody>
      </p:sp>
      <p:sp>
        <p:nvSpPr>
          <p:cNvPr id="3" name="Subtitle 2"/>
          <p:cNvSpPr>
            <a:spLocks noGrp="1"/>
          </p:cNvSpPr>
          <p:nvPr>
            <p:ph type="subTitle" idx="1"/>
          </p:nvPr>
        </p:nvSpPr>
        <p:spPr/>
        <p:txBody>
          <a:bodyPr>
            <a:noAutofit/>
          </a:bodyPr>
          <a:lstStyle/>
          <a:p>
            <a:r>
              <a:rPr lang="en-US" sz="2800" dirty="0" smtClean="0">
                <a:latin typeface="Times New Roman" pitchFamily="18" charset="0"/>
                <a:cs typeface="Times New Roman" pitchFamily="18" charset="0"/>
              </a:rPr>
              <a:t>UNIT  -IV</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Lesson -8 </a:t>
            </a:r>
          </a:p>
          <a:p>
            <a:r>
              <a:rPr lang="en-US" sz="2800" dirty="0" smtClean="0">
                <a:latin typeface="Times New Roman" pitchFamily="18" charset="0"/>
                <a:cs typeface="Times New Roman" pitchFamily="18" charset="0"/>
              </a:rPr>
              <a:t>Staffing</a:t>
            </a: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lgn="just"/>
            <a:r>
              <a:rPr lang="en-US" dirty="0" smtClean="0"/>
              <a:t>working conditions,</a:t>
            </a:r>
          </a:p>
          <a:p>
            <a:pPr algn="just"/>
            <a:r>
              <a:rPr lang="en-US" dirty="0" smtClean="0"/>
              <a:t> machines, </a:t>
            </a:r>
          </a:p>
          <a:p>
            <a:pPr algn="just"/>
            <a:r>
              <a:rPr lang="en-US" dirty="0" smtClean="0"/>
              <a:t>tools and equipments to be used by a prospective worker and hazards involved in it.</a:t>
            </a:r>
          </a:p>
          <a:p>
            <a:pPr algn="just">
              <a:buNone/>
            </a:pPr>
            <a:r>
              <a:rPr lang="en-US" dirty="0" smtClean="0"/>
              <a:t/>
            </a:r>
            <a:br>
              <a:rPr lang="en-US" dirty="0" smtClean="0"/>
            </a:br>
            <a:r>
              <a:rPr lang="en-US" dirty="0" smtClean="0"/>
              <a:t/>
            </a:r>
            <a:br>
              <a:rPr lang="en-US" dirty="0" smtClean="0"/>
            </a:br>
            <a:endParaRPr lang="en-US" dirty="0" smtClean="0"/>
          </a:p>
          <a:p>
            <a:pPr>
              <a:buNone/>
            </a:pPr>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buNone/>
            </a:pPr>
            <a:r>
              <a:rPr lang="en-US" b="1" dirty="0" smtClean="0"/>
              <a:t>	Purpose of Job Description</a:t>
            </a:r>
          </a:p>
          <a:p>
            <a:pPr algn="just"/>
            <a:r>
              <a:rPr lang="en-US" dirty="0" smtClean="0"/>
              <a:t>The main purpose of job description is to collect job-related data in order to advertise for a particular job. </a:t>
            </a:r>
          </a:p>
          <a:p>
            <a:pPr algn="just"/>
            <a:r>
              <a:rPr lang="en-US" dirty="0" smtClean="0"/>
              <a:t>It helps in attracting, targeting, recruiting and selecting the right candidate for the right job.</a:t>
            </a:r>
          </a:p>
          <a:p>
            <a:pPr algn="just"/>
            <a:r>
              <a:rPr lang="en-US" dirty="0" smtClean="0"/>
              <a:t>It is done to determine what needs to be delivered in a particular job. </a:t>
            </a:r>
          </a:p>
          <a:p>
            <a:pPr algn="just"/>
            <a:r>
              <a:rPr lang="en-US" dirty="0" smtClean="0"/>
              <a:t>It clarifies what employees are supposed to do if selected for that particular job opening.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lgn="just"/>
            <a:r>
              <a:rPr lang="en-US" dirty="0" smtClean="0"/>
              <a:t>It gives recruiting staff a clear view what kind of candidate is required by a particular department or division to perform a specific task or job.</a:t>
            </a:r>
          </a:p>
          <a:p>
            <a:pPr algn="just"/>
            <a:r>
              <a:rPr lang="en-US" dirty="0" smtClean="0"/>
              <a:t>It also clarifies who will report to whom.</a:t>
            </a:r>
            <a:br>
              <a:rPr lang="en-US" dirty="0" smtClean="0"/>
            </a:br>
            <a:endParaRPr lang="en-US" dirty="0" smtClean="0"/>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buNone/>
            </a:pPr>
            <a:r>
              <a:rPr lang="en-US" dirty="0" smtClean="0"/>
              <a:t>4. Job Specification</a:t>
            </a:r>
          </a:p>
          <a:p>
            <a:pPr algn="just">
              <a:buNone/>
            </a:pPr>
            <a:r>
              <a:rPr lang="en-US" dirty="0" smtClean="0"/>
              <a:t>	Also known as employee specifications, a job specification is a written statement of </a:t>
            </a:r>
          </a:p>
          <a:p>
            <a:pPr algn="just"/>
            <a:r>
              <a:rPr lang="en-US" dirty="0" smtClean="0"/>
              <a:t>educational qualifications, </a:t>
            </a:r>
          </a:p>
          <a:p>
            <a:pPr algn="just"/>
            <a:r>
              <a:rPr lang="en-US" dirty="0" smtClean="0"/>
              <a:t>specific qualities, </a:t>
            </a:r>
          </a:p>
          <a:p>
            <a:pPr algn="just"/>
            <a:r>
              <a:rPr lang="en-US" dirty="0" smtClean="0"/>
              <a:t>level of experience,</a:t>
            </a:r>
          </a:p>
          <a:p>
            <a:pPr algn="just"/>
            <a:r>
              <a:rPr lang="en-US" dirty="0" smtClean="0"/>
              <a:t> physical, </a:t>
            </a:r>
          </a:p>
          <a:p>
            <a:pPr algn="just"/>
            <a:r>
              <a:rPr lang="en-US" dirty="0" smtClean="0"/>
              <a:t>emotional, </a:t>
            </a:r>
          </a:p>
          <a:p>
            <a:pPr algn="just"/>
            <a:r>
              <a:rPr lang="en-US" dirty="0" smtClean="0"/>
              <a:t>technical and communication skills required to perform a job, </a:t>
            </a:r>
          </a:p>
          <a:p>
            <a:pPr algn="just"/>
            <a:r>
              <a:rPr lang="en-US" dirty="0" smtClean="0"/>
              <a:t>responsibilities involved in a job and other unusual sensory demands.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lnSpcReduction="10000"/>
          </a:bodyPr>
          <a:lstStyle/>
          <a:p>
            <a:pPr algn="just">
              <a:buNone/>
            </a:pPr>
            <a:r>
              <a:rPr lang="en-US" dirty="0" smtClean="0"/>
              <a:t>	It also includes </a:t>
            </a:r>
          </a:p>
          <a:p>
            <a:pPr algn="just"/>
            <a:r>
              <a:rPr lang="en-US" dirty="0" smtClean="0"/>
              <a:t>general health, </a:t>
            </a:r>
          </a:p>
          <a:p>
            <a:pPr algn="just"/>
            <a:r>
              <a:rPr lang="en-US" dirty="0" smtClean="0"/>
              <a:t>mental health, </a:t>
            </a:r>
          </a:p>
          <a:p>
            <a:pPr algn="just"/>
            <a:r>
              <a:rPr lang="en-US" dirty="0" smtClean="0"/>
              <a:t>intelligence, </a:t>
            </a:r>
          </a:p>
          <a:p>
            <a:pPr algn="just"/>
            <a:r>
              <a:rPr lang="en-US" dirty="0" smtClean="0"/>
              <a:t>aptitude,</a:t>
            </a:r>
          </a:p>
          <a:p>
            <a:pPr algn="just"/>
            <a:r>
              <a:rPr lang="en-US" dirty="0" smtClean="0"/>
              <a:t> memory, </a:t>
            </a:r>
          </a:p>
          <a:p>
            <a:pPr algn="just"/>
            <a:r>
              <a:rPr lang="en-US" dirty="0" smtClean="0"/>
              <a:t>judgment, </a:t>
            </a:r>
          </a:p>
          <a:p>
            <a:pPr algn="just"/>
            <a:r>
              <a:rPr lang="en-US" dirty="0" smtClean="0"/>
              <a:t>leadership skills,</a:t>
            </a:r>
          </a:p>
          <a:p>
            <a:pPr algn="just"/>
            <a:r>
              <a:rPr lang="en-US" dirty="0" smtClean="0"/>
              <a:t>emotional ability, </a:t>
            </a:r>
          </a:p>
          <a:p>
            <a:pPr algn="just"/>
            <a:r>
              <a:rPr lang="en-US" dirty="0" smtClean="0"/>
              <a:t>adaptability, </a:t>
            </a:r>
          </a:p>
          <a:p>
            <a:pPr algn="just"/>
            <a:r>
              <a:rPr lang="en-US" dirty="0" smtClean="0"/>
              <a:t>flexibility, </a:t>
            </a:r>
          </a:p>
          <a:p>
            <a:pPr algn="just"/>
            <a:r>
              <a:rPr lang="en-US" dirty="0" smtClean="0"/>
              <a:t>values and ethics, </a:t>
            </a:r>
          </a:p>
          <a:p>
            <a:r>
              <a:rPr lang="en-US" dirty="0" smtClean="0"/>
              <a:t>manners and creativity, etc.</a:t>
            </a:r>
            <a:br>
              <a:rPr lang="en-US" dirty="0" smtClean="0"/>
            </a:br>
            <a:endParaRPr lang="en-US" dirty="0" smtClean="0"/>
          </a:p>
          <a:p>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buNone/>
            </a:pPr>
            <a:r>
              <a:rPr lang="en-US" b="1" dirty="0" smtClean="0"/>
              <a:t>	Purpose of Job Specification</a:t>
            </a:r>
          </a:p>
          <a:p>
            <a:pPr algn="just"/>
            <a:r>
              <a:rPr lang="en-US" dirty="0" smtClean="0"/>
              <a:t>Described on the basis of job description, job specification helps candidates analyze whether are eligible to apply for a particular job vacancy or not.</a:t>
            </a:r>
          </a:p>
          <a:p>
            <a:pPr algn="just"/>
            <a:r>
              <a:rPr lang="en-US" dirty="0" smtClean="0"/>
              <a:t>It helps recruiting team of an organization understand what level of qualifications, qualities and set of characteristics should be present in a candidate to make him or her eligible for the job opening.</a:t>
            </a:r>
          </a:p>
          <a:p>
            <a:pPr algn="just"/>
            <a:r>
              <a:rPr lang="en-US" dirty="0" smtClean="0"/>
              <a:t>Job Specification gives detailed information about any job including job responsibilities, desired technical and physical skills, conversational ability and much more.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lgn="just"/>
            <a:r>
              <a:rPr lang="en-US" dirty="0" smtClean="0"/>
              <a:t>It helps in selecting the most appropriate candidate for a particular job.</a:t>
            </a:r>
          </a:p>
          <a:p>
            <a:pPr algn="just"/>
            <a:r>
              <a:rPr lang="en-US" dirty="0" smtClean="0"/>
              <a:t>Job description and job specification are two integral parts of job analysis. </a:t>
            </a:r>
          </a:p>
          <a:p>
            <a:pPr algn="just"/>
            <a:r>
              <a:rPr lang="en-US" dirty="0" smtClean="0"/>
              <a:t>They define a job fully and guide both employer and employee on how to go about the whole process of recruitment and selection. </a:t>
            </a:r>
          </a:p>
          <a:p>
            <a:pPr algn="just"/>
            <a:r>
              <a:rPr lang="en-US" dirty="0" smtClean="0"/>
              <a:t>Both data sets are extremely relevant for creating a right fit between job and talent, evaluate performance and analyze training needs and measuring the worth of a particular job.</a:t>
            </a:r>
          </a:p>
          <a:p>
            <a:pPr>
              <a:buNone/>
            </a:pPr>
            <a:endParaRPr lang="en-US"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ublic\Pictures\Sample Pictures\job-description-specification.gif"/>
          <p:cNvPicPr>
            <a:picLocks noGrp="1" noChangeAspect="1" noChangeArrowheads="1"/>
          </p:cNvPicPr>
          <p:nvPr>
            <p:ph idx="1"/>
          </p:nvPr>
        </p:nvPicPr>
        <p:blipFill>
          <a:blip r:embed="rId2"/>
          <a:srcRect/>
          <a:stretch>
            <a:fillRect/>
          </a:stretch>
        </p:blipFill>
        <p:spPr bwMode="auto">
          <a:xfrm>
            <a:off x="762000" y="762000"/>
            <a:ext cx="6705600" cy="51816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recruitment</a:t>
            </a:r>
            <a:endParaRPr lang="en-US" dirty="0"/>
          </a:p>
        </p:txBody>
      </p:sp>
      <p:sp>
        <p:nvSpPr>
          <p:cNvPr id="3" name="Content Placeholder 2"/>
          <p:cNvSpPr>
            <a:spLocks noGrp="1"/>
          </p:cNvSpPr>
          <p:nvPr>
            <p:ph idx="1"/>
          </p:nvPr>
        </p:nvSpPr>
        <p:spPr/>
        <p:txBody>
          <a:bodyPr>
            <a:normAutofit/>
          </a:bodyPr>
          <a:lstStyle/>
          <a:p>
            <a:pPr algn="just"/>
            <a:r>
              <a:rPr lang="en-US" dirty="0" smtClean="0"/>
              <a:t>Recruitment is a process of identifying, screening, short listing and hiring potential resource for filling up the vacant positions in an organization. </a:t>
            </a:r>
          </a:p>
          <a:p>
            <a:pPr algn="just"/>
            <a:r>
              <a:rPr lang="en-US" dirty="0" smtClean="0"/>
              <a:t>It is a core function of Human Resource Management.</a:t>
            </a:r>
          </a:p>
          <a:p>
            <a:pPr algn="just"/>
            <a:r>
              <a:rPr lang="en-US" dirty="0" smtClean="0"/>
              <a:t>Recruitment is the process of choosing the right person for the right position and at the right time. </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lgn="just"/>
            <a:r>
              <a:rPr lang="en-US" dirty="0" smtClean="0"/>
              <a:t>Recruitment also refers to the process of attracting, selecting, and appointing potential candidates to meet the organization’s resource requirements.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Staffing defined</a:t>
            </a:r>
            <a:endParaRPr lang="en-US" dirty="0"/>
          </a:p>
        </p:txBody>
      </p:sp>
      <p:sp>
        <p:nvSpPr>
          <p:cNvPr id="3" name="Content Placeholder 2"/>
          <p:cNvSpPr>
            <a:spLocks noGrp="1"/>
          </p:cNvSpPr>
          <p:nvPr>
            <p:ph idx="1"/>
          </p:nvPr>
        </p:nvSpPr>
        <p:spPr/>
        <p:txBody>
          <a:bodyPr>
            <a:normAutofit/>
          </a:bodyPr>
          <a:lstStyle/>
          <a:p>
            <a:pPr algn="just"/>
            <a:r>
              <a:rPr lang="en-US" dirty="0" smtClean="0"/>
              <a:t>Staffing is the process of hiring eligible candidates  in the Organization or company for specific positions.</a:t>
            </a:r>
          </a:p>
          <a:p>
            <a:pPr algn="just"/>
            <a:r>
              <a:rPr lang="en-US" dirty="0" smtClean="0"/>
              <a:t> In management, the meaning of staffing is an operation of recruiting the employees by evaluating their skills, knowledge and then offering them specific job roles accordingly. </a:t>
            </a:r>
            <a:br>
              <a:rPr lang="en-US" dirty="0" smtClean="0"/>
            </a:b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buNone/>
            </a:pPr>
            <a:r>
              <a:rPr lang="en-US" dirty="0" smtClean="0"/>
              <a:t>1. Sources of Recruitment</a:t>
            </a:r>
          </a:p>
          <a:p>
            <a:pPr algn="just"/>
            <a:r>
              <a:rPr lang="en-US" dirty="0" smtClean="0"/>
              <a:t>The hiring of the candidates can be done </a:t>
            </a:r>
            <a:r>
              <a:rPr lang="en-US" b="1" dirty="0" smtClean="0"/>
              <a:t>internally</a:t>
            </a:r>
            <a:r>
              <a:rPr lang="en-US" dirty="0" smtClean="0"/>
              <a:t> i.e., within the organization, or from </a:t>
            </a:r>
            <a:r>
              <a:rPr lang="en-US" b="1" dirty="0" smtClean="0"/>
              <a:t>external sources</a:t>
            </a:r>
            <a:r>
              <a:rPr lang="en-US" dirty="0" smtClean="0"/>
              <a:t>. </a:t>
            </a:r>
            <a:endParaRPr lang="en-US" smtClean="0"/>
          </a:p>
          <a:p>
            <a:pPr algn="just"/>
            <a:r>
              <a:rPr lang="en-US" smtClean="0"/>
              <a:t>And </a:t>
            </a:r>
            <a:r>
              <a:rPr lang="en-US" dirty="0" smtClean="0"/>
              <a:t>the process should be performed within a time constraint and it should be cost effective.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lstStyle/>
          <a:p>
            <a:r>
              <a:rPr lang="en-US" dirty="0" smtClean="0"/>
              <a:t>Internal Source of Recruitment</a:t>
            </a:r>
          </a:p>
          <a:p>
            <a:pPr marL="514350" indent="-514350">
              <a:buFont typeface="+mj-lt"/>
              <a:buAutoNum type="arabicPeriod"/>
            </a:pPr>
            <a:r>
              <a:rPr lang="en-US" dirty="0" smtClean="0"/>
              <a:t>Promotion</a:t>
            </a:r>
          </a:p>
          <a:p>
            <a:pPr marL="514350" indent="-514350">
              <a:buFont typeface="+mj-lt"/>
              <a:buAutoNum type="arabicPeriod"/>
            </a:pPr>
            <a:r>
              <a:rPr lang="en-US" dirty="0" smtClean="0"/>
              <a:t>Departmental  Examination</a:t>
            </a:r>
          </a:p>
          <a:p>
            <a:pPr marL="514350" indent="-514350">
              <a:buFont typeface="+mj-lt"/>
              <a:buAutoNum type="arabicPeriod"/>
            </a:pPr>
            <a:r>
              <a:rPr lang="en-US" dirty="0" smtClean="0"/>
              <a:t>Transfer</a:t>
            </a:r>
          </a:p>
          <a:p>
            <a:pPr marL="514350" indent="-514350">
              <a:buFont typeface="+mj-lt"/>
              <a:buAutoNum type="arabicPeriod"/>
            </a:pPr>
            <a:r>
              <a:rPr lang="en-US" dirty="0" smtClean="0"/>
              <a:t>Retirement</a:t>
            </a:r>
          </a:p>
          <a:p>
            <a:pPr marL="514350" indent="-514350">
              <a:buFont typeface="+mj-lt"/>
              <a:buAutoNum type="arabicPeriod"/>
            </a:pPr>
            <a:r>
              <a:rPr lang="en-US" dirty="0" smtClean="0"/>
              <a:t>Internal Advertisement</a:t>
            </a:r>
          </a:p>
          <a:p>
            <a:pPr marL="514350" indent="-514350">
              <a:buFont typeface="+mj-lt"/>
              <a:buAutoNum type="arabicPeriod"/>
            </a:pPr>
            <a:r>
              <a:rPr lang="en-US" dirty="0" smtClean="0"/>
              <a:t>Employee Recommendation</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lstStyle/>
          <a:p>
            <a:r>
              <a:rPr lang="en-US" dirty="0" smtClean="0"/>
              <a:t> External Source of Recruitment</a:t>
            </a:r>
          </a:p>
          <a:p>
            <a:pPr marL="514350" indent="-514350">
              <a:buFont typeface="+mj-lt"/>
              <a:buAutoNum type="arabicPeriod"/>
            </a:pPr>
            <a:r>
              <a:rPr lang="en-US" dirty="0" smtClean="0"/>
              <a:t>Management Consultant</a:t>
            </a:r>
          </a:p>
          <a:p>
            <a:pPr marL="514350" indent="-514350">
              <a:buFont typeface="+mj-lt"/>
              <a:buAutoNum type="arabicPeriod"/>
            </a:pPr>
            <a:r>
              <a:rPr lang="en-US" dirty="0" smtClean="0"/>
              <a:t>Employment Agencies</a:t>
            </a:r>
          </a:p>
          <a:p>
            <a:pPr marL="514350" indent="-514350">
              <a:buFont typeface="+mj-lt"/>
              <a:buAutoNum type="arabicPeriod"/>
            </a:pPr>
            <a:r>
              <a:rPr lang="en-US" dirty="0" smtClean="0"/>
              <a:t>Campus Recruitment</a:t>
            </a:r>
          </a:p>
          <a:p>
            <a:pPr marL="514350" indent="-514350">
              <a:buFont typeface="+mj-lt"/>
              <a:buAutoNum type="arabicPeriod"/>
            </a:pPr>
            <a:r>
              <a:rPr lang="en-US" dirty="0" smtClean="0"/>
              <a:t>Newspaper Advertisement</a:t>
            </a:r>
          </a:p>
          <a:p>
            <a:pPr marL="514350" indent="-514350">
              <a:buFont typeface="+mj-lt"/>
              <a:buAutoNum type="arabicPeriod"/>
            </a:pPr>
            <a:r>
              <a:rPr lang="en-US" dirty="0" smtClean="0"/>
              <a:t>Internet Advertisement</a:t>
            </a:r>
          </a:p>
          <a:p>
            <a:pPr marL="514350" indent="-514350">
              <a:buFont typeface="+mj-lt"/>
              <a:buAutoNum type="arabicPeriod"/>
            </a:pPr>
            <a:r>
              <a:rPr lang="en-US" dirty="0" smtClean="0"/>
              <a:t>Walk in Interview</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lnSpcReduction="10000"/>
          </a:bodyPr>
          <a:lstStyle/>
          <a:p>
            <a:pPr>
              <a:buNone/>
            </a:pPr>
            <a:r>
              <a:rPr lang="en-US" dirty="0" smtClean="0"/>
              <a:t>2</a:t>
            </a:r>
            <a:r>
              <a:rPr lang="en-US" dirty="0" smtClean="0"/>
              <a:t>. Process of Recruitment</a:t>
            </a:r>
          </a:p>
          <a:p>
            <a:pPr algn="just"/>
            <a:r>
              <a:rPr lang="en-US" dirty="0" smtClean="0"/>
              <a:t>Recruitment process is a process of identifying the jobs vacancy, analyzing the job requirements, reviewing applications, screening, </a:t>
            </a:r>
            <a:r>
              <a:rPr lang="en-US" dirty="0" smtClean="0"/>
              <a:t>short listing </a:t>
            </a:r>
            <a:r>
              <a:rPr lang="en-US" dirty="0" smtClean="0"/>
              <a:t>and selecting the right candidate.</a:t>
            </a:r>
          </a:p>
          <a:p>
            <a:pPr>
              <a:buNone/>
            </a:pPr>
            <a:r>
              <a:rPr lang="en-US" dirty="0" smtClean="0"/>
              <a:t>	Step 1 – What’s the job?</a:t>
            </a:r>
          </a:p>
          <a:p>
            <a:pPr>
              <a:buNone/>
            </a:pPr>
            <a:r>
              <a:rPr lang="en-US" dirty="0" smtClean="0"/>
              <a:t>	</a:t>
            </a:r>
            <a:r>
              <a:rPr lang="en-US" dirty="0" smtClean="0"/>
              <a:t>Step 2 – Prepare a Job and Person Profile</a:t>
            </a:r>
          </a:p>
          <a:p>
            <a:pPr>
              <a:buNone/>
            </a:pPr>
            <a:r>
              <a:rPr lang="en-US" dirty="0" smtClean="0"/>
              <a:t>	</a:t>
            </a:r>
            <a:r>
              <a:rPr lang="en-US" dirty="0" smtClean="0"/>
              <a:t>Step 3 – Finding Candidates</a:t>
            </a:r>
          </a:p>
          <a:p>
            <a:pPr>
              <a:buNone/>
            </a:pPr>
            <a:r>
              <a:rPr lang="en-US" dirty="0" smtClean="0"/>
              <a:t>	</a:t>
            </a:r>
            <a:r>
              <a:rPr lang="en-US" dirty="0" smtClean="0"/>
              <a:t>Step 4 – Managing the Application Process</a:t>
            </a:r>
          </a:p>
          <a:p>
            <a:pPr>
              <a:buNone/>
            </a:pPr>
            <a:r>
              <a:rPr lang="en-US" dirty="0" smtClean="0"/>
              <a:t>	</a:t>
            </a:r>
            <a:r>
              <a:rPr lang="en-US" dirty="0" smtClean="0"/>
              <a:t>Step 5 – Selecting Candidates</a:t>
            </a:r>
          </a:p>
          <a:p>
            <a:pPr>
              <a:buNone/>
            </a:pPr>
            <a:r>
              <a:rPr lang="en-US" dirty="0" smtClean="0"/>
              <a:t>	</a:t>
            </a:r>
            <a:r>
              <a:rPr lang="en-US" dirty="0" smtClean="0"/>
              <a:t>Step 6 – Making the Appointment</a:t>
            </a:r>
          </a:p>
          <a:p>
            <a:pPr>
              <a:buNone/>
            </a:pPr>
            <a:r>
              <a:rPr lang="en-US" dirty="0" smtClean="0"/>
              <a:t>	</a:t>
            </a:r>
            <a:r>
              <a:rPr lang="en-US" dirty="0" smtClean="0"/>
              <a:t>Step 7 - Induction</a:t>
            </a:r>
            <a:r>
              <a:rPr lang="en-US" dirty="0" smtClean="0"/>
              <a:t/>
            </a:r>
            <a:br>
              <a:rPr lang="en-US" dirty="0" smtClean="0"/>
            </a:b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of selection</a:t>
            </a:r>
            <a:endParaRPr lang="en-US" dirty="0"/>
          </a:p>
        </p:txBody>
      </p:sp>
      <p:sp>
        <p:nvSpPr>
          <p:cNvPr id="3" name="Content Placeholder 2"/>
          <p:cNvSpPr>
            <a:spLocks noGrp="1"/>
          </p:cNvSpPr>
          <p:nvPr>
            <p:ph idx="1"/>
          </p:nvPr>
        </p:nvSpPr>
        <p:spPr/>
        <p:txBody>
          <a:bodyPr>
            <a:normAutofit/>
          </a:bodyPr>
          <a:lstStyle/>
          <a:p>
            <a:pPr algn="just"/>
            <a:r>
              <a:rPr lang="en-US" dirty="0" smtClean="0"/>
              <a:t>Selection is the process of picking or choosing the right candidate, who is most suitable for a vacant job position in an organization</a:t>
            </a:r>
            <a:r>
              <a:rPr lang="en-US" dirty="0" smtClean="0"/>
              <a:t>.</a:t>
            </a:r>
          </a:p>
          <a:p>
            <a:pPr algn="just"/>
            <a:r>
              <a:rPr lang="en-US" dirty="0" smtClean="0"/>
              <a:t> </a:t>
            </a:r>
            <a:r>
              <a:rPr lang="en-US" dirty="0" smtClean="0"/>
              <a:t>In others words, selection can also be explained as the process of interviewing the candidates and evaluating their qualities, which are required for a specific job and then choosing the suitable candidate for the position</a:t>
            </a:r>
            <a:r>
              <a:rPr lang="en-US" dirty="0" smtClean="0"/>
              <a:t>.</a:t>
            </a:r>
            <a:endParaRPr lang="en-US"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a:bodyPr>
          <a:lstStyle/>
          <a:p>
            <a:pPr algn="just"/>
            <a:r>
              <a:rPr lang="en-US" dirty="0" smtClean="0"/>
              <a:t>The selection of a right applicant for a vacant position will be an asset to the organization, which will be helping the organization in reaching its objectives.</a:t>
            </a:r>
          </a:p>
          <a:p>
            <a:pPr algn="just">
              <a:buNone/>
            </a:pPr>
            <a:r>
              <a:rPr lang="en-US" dirty="0" smtClean="0"/>
              <a:t>	Different </a:t>
            </a:r>
            <a:r>
              <a:rPr lang="en-US" dirty="0" smtClean="0"/>
              <a:t>authors define Selection in different ways. Here is a list of some of the definitions −</a:t>
            </a:r>
          </a:p>
          <a:p>
            <a:pPr algn="just"/>
            <a:r>
              <a:rPr lang="en-US" dirty="0" smtClean="0"/>
              <a:t>Employee selection is a process of putting a right applicant on a right job.</a:t>
            </a:r>
          </a:p>
          <a:p>
            <a:pPr algn="just"/>
            <a:r>
              <a:rPr lang="en-US" dirty="0" smtClean="0"/>
              <a:t>Selection of an employee is a process of choosing the applicants, who have the qualifications to fill the vacant job in an organization.</a:t>
            </a:r>
          </a:p>
          <a:p>
            <a:endParaRPr lang="en-US"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algn="just"/>
            <a:r>
              <a:rPr lang="en-US" dirty="0" smtClean="0"/>
              <a:t>Selection is a process of identifying and hiring the applicants for filling the vacancies in an organization.</a:t>
            </a:r>
          </a:p>
          <a:p>
            <a:pPr algn="just"/>
            <a:r>
              <a:rPr lang="en-US" dirty="0" smtClean="0"/>
              <a:t>Employee selection is a process of matching organization’s requirements with the skills and the qualifications of individuals.</a:t>
            </a:r>
          </a:p>
          <a:p>
            <a:pPr algn="just"/>
            <a:r>
              <a:rPr lang="en-US" dirty="0" smtClean="0"/>
              <a:t>A good selection process will ensure that the organization gets the right set of employees with the right attitude.</a:t>
            </a:r>
          </a:p>
          <a:p>
            <a:pPr>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a:buNone/>
            </a:pPr>
            <a:r>
              <a:rPr lang="en-US" dirty="0" smtClean="0"/>
              <a:t>	Importance </a:t>
            </a:r>
            <a:r>
              <a:rPr lang="en-US" dirty="0" smtClean="0"/>
              <a:t>of Selection</a:t>
            </a:r>
          </a:p>
          <a:p>
            <a:pPr marL="514350" indent="-514350">
              <a:buFont typeface="+mj-lt"/>
              <a:buAutoNum type="arabicPeriod"/>
            </a:pPr>
            <a:r>
              <a:rPr lang="en-US" dirty="0" smtClean="0"/>
              <a:t>Procurement of Qualified and Skilled Workers.</a:t>
            </a:r>
          </a:p>
          <a:p>
            <a:pPr marL="514350" indent="-514350">
              <a:buFont typeface="+mj-lt"/>
              <a:buAutoNum type="arabicPeriod"/>
            </a:pPr>
            <a:r>
              <a:rPr lang="en-US" dirty="0" smtClean="0"/>
              <a:t>Reduced Cost of Training and Development.</a:t>
            </a:r>
          </a:p>
          <a:p>
            <a:pPr marL="514350" indent="-514350">
              <a:buFont typeface="+mj-lt"/>
              <a:buAutoNum type="arabicPeriod"/>
            </a:pPr>
            <a:r>
              <a:rPr lang="en-US" dirty="0" smtClean="0"/>
              <a:t>Absence of Personnel Problems</a:t>
            </a:r>
          </a:p>
          <a:p>
            <a:pPr marL="514350" indent="-514350">
              <a:buNone/>
            </a:pPr>
            <a:r>
              <a:rPr lang="en-US" dirty="0" smtClean="0"/>
              <a:t/>
            </a:r>
            <a:br>
              <a:rPr lang="en-US" dirty="0" smtClean="0"/>
            </a:b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a:buNone/>
            </a:pPr>
            <a:r>
              <a:rPr lang="en-US" dirty="0" smtClean="0"/>
              <a:t>1. Process of Selection</a:t>
            </a:r>
          </a:p>
          <a:p>
            <a:pPr algn="just"/>
            <a:r>
              <a:rPr lang="en-US" dirty="0" smtClean="0"/>
              <a:t> Selection is very important for any organization for minimizing the losses and maximizing the profits</a:t>
            </a:r>
            <a:r>
              <a:rPr lang="en-US" dirty="0" smtClean="0"/>
              <a:t>.</a:t>
            </a:r>
          </a:p>
          <a:p>
            <a:pPr algn="just"/>
            <a:r>
              <a:rPr lang="en-US" dirty="0" smtClean="0"/>
              <a:t> </a:t>
            </a:r>
            <a:r>
              <a:rPr lang="en-US" dirty="0" smtClean="0"/>
              <a:t>Hence the selection procedure should be perfect. </a:t>
            </a:r>
            <a:endParaRPr lang="en-US" dirty="0" smtClean="0"/>
          </a:p>
          <a:p>
            <a:pPr>
              <a:buNone/>
            </a:pPr>
            <a:r>
              <a:rPr lang="en-US" dirty="0" smtClean="0"/>
              <a:t/>
            </a:r>
            <a:br>
              <a:rPr lang="en-US" dirty="0" smtClean="0"/>
            </a:b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r>
              <a:rPr lang="en-US" dirty="0" smtClean="0"/>
              <a:t>A good selection process should comprise the following steps −</a:t>
            </a:r>
          </a:p>
          <a:p>
            <a:pPr marL="514350" indent="-514350">
              <a:buFont typeface="+mj-lt"/>
              <a:buAutoNum type="arabicPeriod"/>
            </a:pPr>
            <a:r>
              <a:rPr lang="en-US" dirty="0" smtClean="0"/>
              <a:t>Job Analysis</a:t>
            </a:r>
          </a:p>
          <a:p>
            <a:pPr marL="514350" indent="-514350">
              <a:buFont typeface="+mj-lt"/>
              <a:buAutoNum type="arabicPeriod"/>
            </a:pPr>
            <a:r>
              <a:rPr lang="en-US" dirty="0" smtClean="0"/>
              <a:t>Advertisement</a:t>
            </a:r>
          </a:p>
          <a:p>
            <a:pPr marL="514350" indent="-514350">
              <a:buFont typeface="+mj-lt"/>
              <a:buAutoNum type="arabicPeriod"/>
            </a:pPr>
            <a:r>
              <a:rPr lang="en-US" dirty="0" smtClean="0"/>
              <a:t>Application Blank/Form</a:t>
            </a:r>
          </a:p>
          <a:p>
            <a:pPr marL="514350" indent="-514350">
              <a:buFont typeface="+mj-lt"/>
              <a:buAutoNum type="arabicPeriod"/>
            </a:pPr>
            <a:r>
              <a:rPr lang="en-US" dirty="0" smtClean="0"/>
              <a:t>Interview</a:t>
            </a:r>
          </a:p>
          <a:p>
            <a:pPr marL="514350" indent="-514350">
              <a:buFont typeface="+mj-lt"/>
              <a:buAutoNum type="arabicPeriod"/>
            </a:pPr>
            <a:r>
              <a:rPr lang="en-US" dirty="0" smtClean="0"/>
              <a:t>Medical Examination</a:t>
            </a:r>
          </a:p>
          <a:p>
            <a:pPr marL="514350" indent="-514350">
              <a:buFont typeface="+mj-lt"/>
              <a:buAutoNum type="arabicPeriod"/>
            </a:pPr>
            <a:r>
              <a:rPr lang="en-US" dirty="0" smtClean="0"/>
              <a:t>Initial Job Offer</a:t>
            </a:r>
          </a:p>
          <a:p>
            <a:pPr marL="514350" indent="-514350">
              <a:buFont typeface="+mj-lt"/>
              <a:buAutoNum type="arabicPeriod"/>
            </a:pPr>
            <a:r>
              <a:rPr lang="en-US" dirty="0" smtClean="0"/>
              <a:t>Acceptance/Rejection</a:t>
            </a:r>
            <a:endParaRPr lang="en-US" dirty="0" smtClean="0"/>
          </a:p>
          <a:p>
            <a:pPr marL="514350" indent="-514350">
              <a:buFont typeface="+mj-lt"/>
              <a:buAutoNum type="arabicPeriod"/>
            </a:pPr>
            <a:r>
              <a:rPr lang="en-US" dirty="0" smtClean="0"/>
              <a:t>Letter of Appointment/Final Job Offer</a:t>
            </a:r>
          </a:p>
          <a:p>
            <a:pPr marL="514350" indent="-514350">
              <a:buFont typeface="+mj-lt"/>
              <a:buAutoNum type="arabicPeriod"/>
            </a:pPr>
            <a:r>
              <a:rPr lang="en-US" dirty="0" smtClean="0"/>
              <a:t>Induction</a:t>
            </a:r>
            <a:endParaRPr lang="en-US" dirty="0" smtClean="0"/>
          </a:p>
          <a:p>
            <a:pPr marL="514350" indent="-514350">
              <a:buFont typeface="+mj-lt"/>
              <a:buAutoNum type="arabicPeriod"/>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lstStyle/>
          <a:p>
            <a:pPr algn="just" fontAlgn="base"/>
            <a:r>
              <a:rPr lang="en-US" dirty="0" smtClean="0"/>
              <a:t>Staffing is concerned with manning various positions in the organisation. </a:t>
            </a:r>
          </a:p>
          <a:p>
            <a:pPr algn="just" fontAlgn="base"/>
            <a:r>
              <a:rPr lang="en-US" dirty="0" smtClean="0"/>
              <a:t>Staffing involves the determination of manpower requirements of the enterprise and providing it with adequate competent people at all its levels.</a:t>
            </a:r>
          </a:p>
          <a:p>
            <a:pPr algn="just" fontAlgn="base"/>
            <a:r>
              <a:rPr lang="en-US" dirty="0" smtClean="0"/>
              <a:t> Thus, manpower planning, procurement (i.e., selection and placement), training and development, appraisal and remuneration of workers are included in staffing</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of induction</a:t>
            </a:r>
            <a:endParaRPr lang="en-US" dirty="0"/>
          </a:p>
        </p:txBody>
      </p:sp>
      <p:sp>
        <p:nvSpPr>
          <p:cNvPr id="3" name="Content Placeholder 2"/>
          <p:cNvSpPr>
            <a:spLocks noGrp="1"/>
          </p:cNvSpPr>
          <p:nvPr>
            <p:ph idx="1"/>
          </p:nvPr>
        </p:nvSpPr>
        <p:spPr/>
        <p:txBody>
          <a:bodyPr>
            <a:normAutofit/>
          </a:bodyPr>
          <a:lstStyle/>
          <a:p>
            <a:pPr algn="just" fontAlgn="base"/>
            <a:r>
              <a:rPr lang="en-US" dirty="0" smtClean="0"/>
              <a:t>Introduction of a new entrant into any existing group of people has been a common feature we come across in our everyday life. </a:t>
            </a:r>
            <a:endParaRPr lang="en-US" dirty="0" smtClean="0"/>
          </a:p>
          <a:p>
            <a:pPr algn="just" fontAlgn="base"/>
            <a:r>
              <a:rPr lang="en-US" dirty="0" smtClean="0"/>
              <a:t>Recall</a:t>
            </a:r>
            <a:r>
              <a:rPr lang="en-US" dirty="0" smtClean="0"/>
              <a:t>, the bride on joining to (your) family was introduced to (your) family members and manners. </a:t>
            </a:r>
            <a:endParaRPr lang="en-US" dirty="0" smtClean="0"/>
          </a:p>
          <a:p>
            <a:pPr algn="just" fontAlgn="base"/>
            <a:r>
              <a:rPr lang="en-US" dirty="0" smtClean="0"/>
              <a:t>Remember </a:t>
            </a:r>
            <a:r>
              <a:rPr lang="en-US" dirty="0" smtClean="0"/>
              <a:t>your own joining to your present Department of Business Administration</a:t>
            </a:r>
            <a:r>
              <a:rPr lang="en-US" dirty="0" smtClean="0"/>
              <a:t>.</a:t>
            </a:r>
            <a:endParaRPr lang="en-US"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lnSpcReduction="10000"/>
          </a:bodyPr>
          <a:lstStyle/>
          <a:p>
            <a:pPr algn="just" fontAlgn="base"/>
            <a:r>
              <a:rPr lang="en-US" dirty="0" smtClean="0"/>
              <a:t>On joining the Department, you may have been told about the Department’s rules and regulations, the procedure for academic activities such as </a:t>
            </a:r>
            <a:r>
              <a:rPr lang="en-US" dirty="0" err="1" smtClean="0"/>
              <a:t>sessional</a:t>
            </a:r>
            <a:r>
              <a:rPr lang="en-US" dirty="0" smtClean="0"/>
              <a:t> tests, assignments, seminar presentations, summer training, semester examination, papers to be taught with the names of the teachers, etc.</a:t>
            </a:r>
          </a:p>
          <a:p>
            <a:pPr algn="just" fontAlgn="base"/>
            <a:r>
              <a:rPr lang="en-US" dirty="0" smtClean="0"/>
              <a:t>You </a:t>
            </a:r>
            <a:r>
              <a:rPr lang="en-US" dirty="0" smtClean="0"/>
              <a:t>were probably introduced to your seniors by organising ‘fresher’s welcome’. </a:t>
            </a:r>
            <a:endParaRPr lang="en-US" dirty="0" smtClean="0"/>
          </a:p>
          <a:p>
            <a:pPr algn="just" fontAlgn="base"/>
            <a:r>
              <a:rPr lang="en-US" dirty="0" smtClean="0"/>
              <a:t>Simi­larly</a:t>
            </a:r>
            <a:r>
              <a:rPr lang="en-US" dirty="0" smtClean="0"/>
              <a:t>, when a person joins a new job, he/she also needs the same type of introduction to his/her job and the organisation. </a:t>
            </a:r>
            <a:endParaRPr lang="en-US" dirty="0" smtClean="0"/>
          </a:p>
          <a:p>
            <a:pPr algn="just" fontAlgn="base"/>
            <a:r>
              <a:rPr lang="en-US" dirty="0" smtClean="0"/>
              <a:t>This </a:t>
            </a:r>
            <a:r>
              <a:rPr lang="en-US" dirty="0" smtClean="0"/>
              <a:t>introduction is called ‘induction’. Induction is also known as ‘orientation’ and ‘indoctrination</a:t>
            </a:r>
            <a:r>
              <a:rPr lang="en-US" dirty="0" smtClean="0"/>
              <a:t>’.</a:t>
            </a:r>
            <a:endParaRPr lang="en-US"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fontScale="70000" lnSpcReduction="20000"/>
          </a:bodyPr>
          <a:lstStyle/>
          <a:p>
            <a:pPr algn="just" fontAlgn="base"/>
            <a:r>
              <a:rPr lang="en-US" dirty="0" smtClean="0"/>
              <a:t>A new entrant joins an organisation as a stranger to his co-workers, job and organisation. </a:t>
            </a:r>
            <a:endParaRPr lang="en-US" dirty="0" smtClean="0"/>
          </a:p>
          <a:p>
            <a:pPr algn="just" fontAlgn="base"/>
            <a:r>
              <a:rPr lang="en-US" dirty="0" smtClean="0"/>
              <a:t>This </a:t>
            </a:r>
            <a:r>
              <a:rPr lang="en-US" dirty="0" smtClean="0"/>
              <a:t>causes the initial anxiety for the new entrant. It culminates at times to surprise resignation by the new employee. </a:t>
            </a:r>
            <a:endParaRPr lang="en-US" dirty="0" smtClean="0"/>
          </a:p>
          <a:p>
            <a:pPr algn="just" fontAlgn="base"/>
            <a:r>
              <a:rPr lang="en-US" dirty="0" smtClean="0"/>
              <a:t>Hence</a:t>
            </a:r>
            <a:r>
              <a:rPr lang="en-US" dirty="0" smtClean="0"/>
              <a:t>, arrangements need to be made to make the integration of the new employee into the organisation as smooth and as free of anxiety as possible. Induction helps do so.</a:t>
            </a:r>
          </a:p>
          <a:p>
            <a:pPr algn="just" fontAlgn="base"/>
            <a:r>
              <a:rPr lang="en-US" dirty="0" smtClean="0"/>
              <a:t>Induction is welcoming a new employee to the organisation</a:t>
            </a:r>
            <a:r>
              <a:rPr lang="en-US" dirty="0" smtClean="0"/>
              <a:t>.</a:t>
            </a:r>
          </a:p>
          <a:p>
            <a:pPr algn="just" fontAlgn="base"/>
            <a:r>
              <a:rPr lang="en-US" dirty="0" smtClean="0"/>
              <a:t> </a:t>
            </a:r>
            <a:r>
              <a:rPr lang="en-US" dirty="0" smtClean="0"/>
              <a:t>In other words, it is a well </a:t>
            </a:r>
            <a:r>
              <a:rPr lang="en-US" dirty="0" smtClean="0"/>
              <a:t>orchestrated </a:t>
            </a:r>
            <a:r>
              <a:rPr lang="en-US" dirty="0" smtClean="0"/>
              <a:t>event to socialise the new entrant with the people and the work environment in a particular organization</a:t>
            </a:r>
            <a:r>
              <a:rPr lang="en-US" dirty="0" smtClean="0"/>
              <a:t>.</a:t>
            </a:r>
          </a:p>
          <a:p>
            <a:pPr algn="just" fontAlgn="base"/>
            <a:r>
              <a:rPr lang="en-US" dirty="0" smtClean="0"/>
              <a:t>According to Michael Armstrong “Induction is the process of receiving and welcoming an employee when he first joins a company and giving him basic information he needs to settle down quickly and happily and start work”.</a:t>
            </a:r>
          </a:p>
          <a:p>
            <a:pPr algn="just" fontAlgn="base"/>
            <a:r>
              <a:rPr lang="en-US" cap="all" dirty="0" smtClean="0"/>
              <a:t>ADVERTISEMENTS:</a:t>
            </a:r>
          </a:p>
          <a:p>
            <a:pPr algn="just" fontAlgn="base"/>
            <a:r>
              <a:rPr lang="en-US" dirty="0" smtClean="0"/>
              <a:t>B.P. Billimoria defined induction as “a technique by which a new employee is rehabilitated into the changed surroundings and introduced to the practices, policies and purposes of the organisation.” In short, induction is, therefore, the process of welcoming, indoctrination and socialisation of new employee to his/her job and organisation.</a:t>
            </a:r>
          </a:p>
          <a:p>
            <a:pPr algn="just"/>
            <a:r>
              <a:rPr lang="en-US" dirty="0" smtClean="0"/>
              <a:t/>
            </a:r>
            <a:br>
              <a:rPr lang="en-US" dirty="0" smtClean="0"/>
            </a:br>
            <a:endParaRPr lang="en-US" dirty="0" smtClean="0"/>
          </a:p>
          <a:p>
            <a:endParaRPr lang="en-US" dirty="0" smtClean="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a:bodyPr>
          <a:lstStyle/>
          <a:p>
            <a:pPr algn="just" fontAlgn="base"/>
            <a:r>
              <a:rPr lang="en-US" dirty="0" smtClean="0"/>
              <a:t>In other words, it is a well orchestrated event to socialise the new entrant with the people and the work environment in a particular organization.</a:t>
            </a:r>
          </a:p>
          <a:p>
            <a:pPr algn="just" fontAlgn="base"/>
            <a:r>
              <a:rPr lang="en-US" dirty="0" smtClean="0"/>
              <a:t>According to Michael Armstrong “Induction is the process of receiving and welcoming an employee when he first joins a company and giving him basic information he needs to settle down quickly and happily and start work</a:t>
            </a:r>
            <a:r>
              <a:rPr lang="en-US" dirty="0" smtClean="0"/>
              <a:t>”.</a:t>
            </a:r>
            <a:endParaRPr lang="en-US"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algn="just" fontAlgn="base"/>
            <a:r>
              <a:rPr lang="en-US" dirty="0" smtClean="0"/>
              <a:t>B.P</a:t>
            </a:r>
            <a:r>
              <a:rPr lang="en-US" dirty="0" smtClean="0"/>
              <a:t>. Billimoria defined induction as “a technique by which a new employee is rehabilitated into the changed surroundings and introduced to the practices, policies and purposes of the organisation.” </a:t>
            </a:r>
            <a:endParaRPr lang="en-US" dirty="0" smtClean="0"/>
          </a:p>
          <a:p>
            <a:pPr algn="just" fontAlgn="base"/>
            <a:r>
              <a:rPr lang="en-US" dirty="0" smtClean="0"/>
              <a:t>In </a:t>
            </a:r>
            <a:r>
              <a:rPr lang="en-US" dirty="0" smtClean="0"/>
              <a:t>short, induction is, therefore, the process of welcoming, indoctrination and socialisation of new employee to his/her job and organisation.</a:t>
            </a:r>
          </a:p>
          <a:p>
            <a:pPr algn="just"/>
            <a:endParaRPr lang="en-US" dirty="0" smtClean="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lnSpcReduction="10000"/>
          </a:bodyPr>
          <a:lstStyle/>
          <a:p>
            <a:pPr fontAlgn="base">
              <a:buNone/>
            </a:pPr>
            <a:r>
              <a:rPr lang="en-US" b="1" dirty="0" smtClean="0"/>
              <a:t>	</a:t>
            </a:r>
            <a:r>
              <a:rPr lang="en-US" b="1" dirty="0" smtClean="0"/>
              <a:t> Objectives of Induction:</a:t>
            </a:r>
          </a:p>
          <a:p>
            <a:pPr algn="just" fontAlgn="base"/>
            <a:r>
              <a:rPr lang="en-US" dirty="0" smtClean="0"/>
              <a:t>When </a:t>
            </a:r>
            <a:r>
              <a:rPr lang="en-US" dirty="0" smtClean="0"/>
              <a:t>a new entrant joins an organisation, he/she is an utter stranger to the co-workers, work­place and work environment. </a:t>
            </a:r>
            <a:endParaRPr lang="en-US" dirty="0" smtClean="0"/>
          </a:p>
          <a:p>
            <a:pPr algn="just" fontAlgn="base"/>
            <a:r>
              <a:rPr lang="en-US" dirty="0" smtClean="0"/>
              <a:t>As </a:t>
            </a:r>
            <a:r>
              <a:rPr lang="en-US" dirty="0" smtClean="0"/>
              <a:t>such, he/she may feel insecure, shy and nervous</a:t>
            </a:r>
            <a:r>
              <a:rPr lang="en-US" dirty="0" smtClean="0"/>
              <a:t>.</a:t>
            </a:r>
          </a:p>
          <a:p>
            <a:pPr algn="just" fontAlgn="base"/>
            <a:r>
              <a:rPr lang="en-US" dirty="0" smtClean="0"/>
              <a:t>The </a:t>
            </a:r>
            <a:r>
              <a:rPr lang="en-US" dirty="0" smtClean="0"/>
              <a:t>first few days may be all anxious and disturbing ones for the new entrant.</a:t>
            </a:r>
          </a:p>
          <a:p>
            <a:pPr algn="just" fontAlgn="base"/>
            <a:r>
              <a:rPr lang="en-US" dirty="0" smtClean="0"/>
              <a:t>Particularly when a new entrant comes from rural area, he/she finds himself/herself completely at sea in an industrial town and city. </a:t>
            </a:r>
            <a:endParaRPr lang="en-US" dirty="0" smtClean="0"/>
          </a:p>
          <a:p>
            <a:pPr algn="just" fontAlgn="base"/>
            <a:r>
              <a:rPr lang="en-US" dirty="0" smtClean="0"/>
              <a:t>Then</a:t>
            </a:r>
            <a:r>
              <a:rPr lang="en-US" dirty="0" smtClean="0"/>
              <a:t>, induction helps reduce such </a:t>
            </a:r>
            <a:r>
              <a:rPr lang="en-US" dirty="0" smtClean="0"/>
              <a:t>anxieties </a:t>
            </a:r>
            <a:r>
              <a:rPr lang="en-US" dirty="0" smtClean="0"/>
              <a:t>and dispels doubts and nervousness from the mind of the new entrant</a:t>
            </a:r>
            <a:r>
              <a:rPr lang="en-US" dirty="0" smtClean="0"/>
              <a:t>.</a:t>
            </a:r>
            <a:endParaRPr lang="en-US"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239000" cy="6227136"/>
          </a:xfrm>
        </p:spPr>
        <p:txBody>
          <a:bodyPr>
            <a:normAutofit lnSpcReduction="10000"/>
          </a:bodyPr>
          <a:lstStyle/>
          <a:p>
            <a:pPr algn="just" fontAlgn="base">
              <a:buNone/>
            </a:pPr>
            <a:r>
              <a:rPr lang="en-US" b="1" dirty="0" smtClean="0"/>
              <a:t>	Therefore</a:t>
            </a:r>
            <a:r>
              <a:rPr lang="en-US" b="1" dirty="0" smtClean="0"/>
              <a:t>, an induction programme is designed to achieve the following objectives:</a:t>
            </a:r>
            <a:endParaRPr lang="en-US" dirty="0" smtClean="0"/>
          </a:p>
          <a:p>
            <a:pPr algn="just" fontAlgn="base">
              <a:buNone/>
            </a:pPr>
            <a:r>
              <a:rPr lang="en-US" dirty="0" smtClean="0"/>
              <a:t>1</a:t>
            </a:r>
            <a:r>
              <a:rPr lang="en-US" dirty="0" smtClean="0"/>
              <a:t>. To reduce the initial anxiety all new entrants feel when they join a new job in a new organisation.</a:t>
            </a:r>
          </a:p>
          <a:p>
            <a:pPr algn="just" fontAlgn="base">
              <a:buNone/>
            </a:pPr>
            <a:r>
              <a:rPr lang="en-US" dirty="0" smtClean="0"/>
              <a:t>2. To familiarize the new employees with the job, people, work-place, work environment and the organisation.</a:t>
            </a:r>
          </a:p>
          <a:p>
            <a:pPr algn="just" fontAlgn="base">
              <a:buNone/>
            </a:pPr>
            <a:r>
              <a:rPr lang="en-US" dirty="0" smtClean="0"/>
              <a:t>3. To facilitate outsider – insider transition in an integrated </a:t>
            </a:r>
            <a:r>
              <a:rPr lang="en-US" dirty="0" smtClean="0"/>
              <a:t>manner.</a:t>
            </a:r>
          </a:p>
          <a:p>
            <a:pPr algn="just" fontAlgn="base">
              <a:buNone/>
            </a:pPr>
            <a:r>
              <a:rPr lang="en-US" dirty="0" smtClean="0"/>
              <a:t>4. To reduce exploitation by the unscrupulous co-workers.</a:t>
            </a:r>
          </a:p>
          <a:p>
            <a:pPr algn="just" fontAlgn="base">
              <a:buNone/>
            </a:pPr>
            <a:r>
              <a:rPr lang="en-US" dirty="0" smtClean="0"/>
              <a:t>5</a:t>
            </a:r>
            <a:r>
              <a:rPr lang="en-US" dirty="0" smtClean="0"/>
              <a:t>. To reduce the cultural shock faced in the new organisation.</a:t>
            </a:r>
          </a:p>
          <a:p>
            <a:pPr algn="just"/>
            <a:endParaRPr lang="en-US" dirty="0" smtClean="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239000" cy="6227136"/>
          </a:xfrm>
        </p:spPr>
        <p:txBody>
          <a:bodyPr>
            <a:normAutofit/>
          </a:bodyPr>
          <a:lstStyle/>
          <a:p>
            <a:pPr algn="just">
              <a:buNone/>
            </a:pPr>
            <a:r>
              <a:rPr lang="en-US" dirty="0" smtClean="0"/>
              <a:t>	The </a:t>
            </a:r>
            <a:r>
              <a:rPr lang="en-US" dirty="0" smtClean="0"/>
              <a:t>induction programme may be informal or formal</a:t>
            </a:r>
            <a:r>
              <a:rPr lang="en-US" dirty="0" smtClean="0"/>
              <a:t>.</a:t>
            </a:r>
          </a:p>
          <a:p>
            <a:pPr algn="just" fontAlgn="base">
              <a:buNone/>
            </a:pPr>
            <a:r>
              <a:rPr lang="en-US" b="1" dirty="0" smtClean="0"/>
              <a:t>	Formal </a:t>
            </a:r>
            <a:r>
              <a:rPr lang="en-US" b="1" dirty="0" smtClean="0"/>
              <a:t>Induction:</a:t>
            </a:r>
            <a:endParaRPr lang="en-US" dirty="0" smtClean="0"/>
          </a:p>
          <a:p>
            <a:pPr algn="just" fontAlgn="base"/>
            <a:r>
              <a:rPr lang="en-US" dirty="0" smtClean="0"/>
              <a:t>Formal induction is a planned programme carried out to integrate the new entrant into the organisation. </a:t>
            </a:r>
            <a:endParaRPr lang="en-US" dirty="0" smtClean="0"/>
          </a:p>
          <a:p>
            <a:pPr algn="just" fontAlgn="base"/>
            <a:r>
              <a:rPr lang="en-US" dirty="0" smtClean="0"/>
              <a:t>This </a:t>
            </a:r>
            <a:r>
              <a:rPr lang="en-US" dirty="0" smtClean="0"/>
              <a:t>is usually carried out by the large size organisation. </a:t>
            </a:r>
            <a:endParaRPr lang="en-US" dirty="0" smtClean="0"/>
          </a:p>
          <a:p>
            <a:pPr algn="just" fontAlgn="base"/>
            <a:r>
              <a:rPr lang="en-US" dirty="0" smtClean="0"/>
              <a:t>A </a:t>
            </a:r>
            <a:r>
              <a:rPr lang="en-US" dirty="0" smtClean="0"/>
              <a:t>comprehensive induction programme is carefully designed to introduce the new entrant to all about his job, colleagues and organisation</a:t>
            </a:r>
            <a:r>
              <a:rPr lang="en-US" dirty="0" smtClean="0"/>
              <a:t>.</a:t>
            </a:r>
            <a:endParaRPr lang="en-US"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lgn="just" fontAlgn="base"/>
            <a:r>
              <a:rPr lang="en-US" dirty="0" smtClean="0"/>
              <a:t>Accordingly</a:t>
            </a:r>
            <a:r>
              <a:rPr lang="en-US" dirty="0" smtClean="0"/>
              <a:t>, the contents of the formal induction programme cover the aspects ranging from the mission, vision, rules and regulations of the organisation to job related particulars like salary, benefits, service conditions, safety and welfare measures, etc.</a:t>
            </a:r>
          </a:p>
          <a:p>
            <a:pPr fontAlgn="base">
              <a:buNone/>
            </a:pPr>
            <a:r>
              <a:rPr lang="en-US" b="1" dirty="0" smtClean="0"/>
              <a:t>	</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fontAlgn="base">
              <a:buNone/>
            </a:pPr>
            <a:r>
              <a:rPr lang="en-US" b="1" dirty="0" smtClean="0"/>
              <a:t>Informal Induction:</a:t>
            </a:r>
            <a:endParaRPr lang="en-US" dirty="0" smtClean="0"/>
          </a:p>
          <a:p>
            <a:pPr algn="just" fontAlgn="base"/>
            <a:r>
              <a:rPr lang="en-US" dirty="0" smtClean="0"/>
              <a:t>This is an unplanned induction programme. </a:t>
            </a:r>
          </a:p>
          <a:p>
            <a:pPr algn="just" fontAlgn="base"/>
            <a:r>
              <a:rPr lang="en-US" dirty="0" smtClean="0"/>
              <a:t>This may be simply an introduction to the new entrant about the job and organisation. </a:t>
            </a:r>
          </a:p>
          <a:p>
            <a:pPr algn="just" fontAlgn="base"/>
            <a:r>
              <a:rPr lang="en-US" dirty="0" smtClean="0"/>
              <a:t>Such type of induction programme is generally carried out by the medium and small-scale units. </a:t>
            </a:r>
          </a:p>
          <a:p>
            <a:pPr algn="just" fontAlgn="base"/>
            <a:r>
              <a:rPr lang="en-US" dirty="0" smtClean="0"/>
              <a:t>Usually, informal induction programme needs to be brief- lasting for one hour or so.</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239000" cy="5922336"/>
          </a:xfrm>
        </p:spPr>
        <p:txBody>
          <a:bodyPr>
            <a:normAutofit/>
          </a:bodyPr>
          <a:lstStyle/>
          <a:p>
            <a:pPr>
              <a:buNone/>
            </a:pPr>
            <a:r>
              <a:rPr lang="en-US" dirty="0" smtClean="0"/>
              <a:t>1. Job analysis</a:t>
            </a:r>
          </a:p>
          <a:p>
            <a:pPr algn="just"/>
            <a:r>
              <a:rPr lang="en-US" dirty="0" smtClean="0"/>
              <a:t>Job Analysis is a primary tool to collect job-related data.</a:t>
            </a:r>
          </a:p>
          <a:p>
            <a:pPr algn="just"/>
            <a:r>
              <a:rPr lang="en-US" dirty="0" smtClean="0"/>
              <a:t> The process results in collecting and recording two data sets including job description and job specification.</a:t>
            </a:r>
          </a:p>
          <a:p>
            <a:pPr algn="just"/>
            <a:r>
              <a:rPr lang="en-US" dirty="0" smtClean="0"/>
              <a:t> Any job vacancy can not be filled until and unless HR manager has these two sets of data.</a:t>
            </a:r>
          </a:p>
          <a:p>
            <a:pPr algn="just"/>
            <a:r>
              <a:rPr lang="en-US" dirty="0" smtClean="0"/>
              <a:t> It is necessary to define them accurately in order to fit the right person at the right place and at the right time. </a:t>
            </a:r>
          </a:p>
          <a:p>
            <a:pPr>
              <a:buNone/>
            </a:pPr>
            <a:endParaRPr lang="en-US"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a:buNone/>
            </a:pPr>
            <a:r>
              <a:rPr lang="en-US" dirty="0" smtClean="0"/>
              <a:t>1. Process of Induction</a:t>
            </a:r>
          </a:p>
          <a:p>
            <a:pPr marL="514350" indent="-514350">
              <a:buNone/>
            </a:pPr>
            <a:r>
              <a:rPr lang="en-US" dirty="0" smtClean="0"/>
              <a:t>	Stage 1 : Welcome Pack or Pre-arrival</a:t>
            </a:r>
          </a:p>
          <a:p>
            <a:pPr marL="514350" indent="-514350">
              <a:buNone/>
            </a:pPr>
            <a:r>
              <a:rPr lang="en-US" dirty="0" smtClean="0"/>
              <a:t>	</a:t>
            </a:r>
            <a:r>
              <a:rPr lang="en-US" dirty="0" smtClean="0"/>
              <a:t>Stage 2 : Induction Day or First Day</a:t>
            </a:r>
          </a:p>
          <a:p>
            <a:pPr marL="514350" indent="-514350">
              <a:buNone/>
            </a:pPr>
            <a:r>
              <a:rPr lang="en-US" dirty="0" smtClean="0"/>
              <a:t>	</a:t>
            </a:r>
            <a:r>
              <a:rPr lang="en-US" dirty="0" smtClean="0"/>
              <a:t>Stage 3 : Goals for the Induction Period</a:t>
            </a:r>
          </a:p>
          <a:p>
            <a:pPr marL="514350" indent="-514350">
              <a:buNone/>
            </a:pPr>
            <a:r>
              <a:rPr lang="en-US" dirty="0" smtClean="0"/>
              <a:t>	</a:t>
            </a:r>
            <a:r>
              <a:rPr lang="en-US" dirty="0" smtClean="0"/>
              <a:t>Stage 4 : First Week</a:t>
            </a:r>
          </a:p>
          <a:p>
            <a:pPr marL="514350" indent="-514350">
              <a:buNone/>
            </a:pPr>
            <a:r>
              <a:rPr lang="en-US" dirty="0" smtClean="0"/>
              <a:t>	</a:t>
            </a:r>
            <a:r>
              <a:rPr lang="en-US" dirty="0" smtClean="0"/>
              <a:t>Stage 5 : First Month</a:t>
            </a:r>
          </a:p>
          <a:p>
            <a:pPr marL="514350" indent="-514350">
              <a:buNone/>
            </a:pPr>
            <a:r>
              <a:rPr lang="en-US" dirty="0" smtClean="0"/>
              <a:t>	</a:t>
            </a:r>
            <a:r>
              <a:rPr lang="en-US" dirty="0" smtClean="0"/>
              <a:t>Stage 6 : Meeting Plan</a:t>
            </a:r>
          </a:p>
          <a:p>
            <a:pPr marL="514350" indent="-514350">
              <a:buNone/>
            </a:pPr>
            <a:r>
              <a:rPr lang="en-US" dirty="0" smtClean="0"/>
              <a:t>	</a:t>
            </a:r>
            <a:r>
              <a:rPr lang="en-US" dirty="0" smtClean="0"/>
              <a:t>Stage 7 : Probation</a:t>
            </a:r>
          </a:p>
          <a:p>
            <a:pPr marL="514350" indent="-514350">
              <a:buNone/>
            </a:pPr>
            <a:r>
              <a:rPr lang="en-US" dirty="0" smtClean="0"/>
              <a:t>	</a:t>
            </a:r>
            <a:r>
              <a:rPr lang="en-US" dirty="0" smtClean="0"/>
              <a:t>Stage 8 : Evaluation</a:t>
            </a:r>
          </a:p>
          <a:p>
            <a:pPr marL="514350" indent="-514350">
              <a:buNone/>
            </a:pP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Need and rational of training</a:t>
            </a:r>
            <a:endParaRPr lang="en-US" dirty="0"/>
          </a:p>
        </p:txBody>
      </p:sp>
      <p:sp>
        <p:nvSpPr>
          <p:cNvPr id="3" name="Content Placeholder 2"/>
          <p:cNvSpPr>
            <a:spLocks noGrp="1"/>
          </p:cNvSpPr>
          <p:nvPr>
            <p:ph idx="1"/>
          </p:nvPr>
        </p:nvSpPr>
        <p:spPr/>
        <p:txBody>
          <a:bodyPr>
            <a:normAutofit lnSpcReduction="10000"/>
          </a:bodyPr>
          <a:lstStyle/>
          <a:p>
            <a:pPr algn="just" fontAlgn="base"/>
            <a:r>
              <a:rPr lang="en-US" dirty="0" smtClean="0"/>
              <a:t>Training is the process of teaching the new and/or present employees the basic skills they need to effectively perform their jobs. </a:t>
            </a:r>
            <a:endParaRPr lang="en-US" dirty="0" smtClean="0"/>
          </a:p>
          <a:p>
            <a:pPr algn="just" fontAlgn="base"/>
            <a:r>
              <a:rPr lang="en-US" dirty="0" smtClean="0"/>
              <a:t>Alternatively </a:t>
            </a:r>
            <a:r>
              <a:rPr lang="en-US" dirty="0" smtClean="0"/>
              <a:t>speaking, training is the act of increasing the knowledge and skill of an employee for doing his/her job.</a:t>
            </a:r>
          </a:p>
          <a:p>
            <a:pPr algn="just" fontAlgn="base"/>
            <a:r>
              <a:rPr lang="en-US" dirty="0" smtClean="0"/>
              <a:t>Thus, training refers to the teaching and learning activities carried on for the primary purpose of helping members of an organisation to acquire and also to apply the required knowledge, skill and attitudes to perform their jobs </a:t>
            </a:r>
            <a:r>
              <a:rPr lang="en-US" dirty="0" smtClean="0"/>
              <a:t>effectively.</a:t>
            </a:r>
            <a:endParaRPr lang="en-US" dirty="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normAutofit/>
          </a:bodyPr>
          <a:lstStyle/>
          <a:p>
            <a:pPr algn="just" fontAlgn="base"/>
            <a:r>
              <a:rPr lang="en-US" dirty="0" smtClean="0"/>
              <a:t>According to Edwin B. Flippo, “training is the act of increasing the knowledge and skills of an employee for doing a particular job.”</a:t>
            </a:r>
          </a:p>
          <a:p>
            <a:pPr algn="just" fontAlgn="base"/>
            <a:r>
              <a:rPr lang="en-US" dirty="0" smtClean="0"/>
              <a:t>Michael </a:t>
            </a:r>
            <a:r>
              <a:rPr lang="en-US" dirty="0" smtClean="0"/>
              <a:t>Armstrong points “training is the systematic modification of behaviour through learning which occurs as a result of education, instruction, development and planned experi­ence”.</a:t>
            </a:r>
          </a:p>
          <a:p>
            <a:pPr algn="just" fontAlgn="base"/>
            <a:r>
              <a:rPr lang="en-US" dirty="0" smtClean="0"/>
              <a:t>In the opinion of Michael J. Jucious, “training is any process by which the attitudes, skills and abilities of employees to perform specific jobs are improved</a:t>
            </a:r>
            <a:r>
              <a:rPr lang="en-US" dirty="0" smtClean="0"/>
              <a:t>.”</a:t>
            </a:r>
            <a:endParaRPr lang="en-US"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lstStyle/>
          <a:p>
            <a:pPr algn="just" fontAlgn="base"/>
            <a:r>
              <a:rPr lang="en-US" dirty="0" smtClean="0"/>
              <a:t>Thus, it can be concluded that training is a process that tries to improve skills, or add to the existing level of knowledge so that the employee is better equipped to do his present job, or to mould him to be fit for a higher job involving higher responsibilities</a:t>
            </a:r>
            <a:r>
              <a:rPr lang="en-US" dirty="0" smtClean="0"/>
              <a:t>.</a:t>
            </a:r>
          </a:p>
          <a:p>
            <a:pPr algn="just" fontAlgn="base"/>
            <a:r>
              <a:rPr lang="en-US" dirty="0" smtClean="0"/>
              <a:t> </a:t>
            </a:r>
            <a:r>
              <a:rPr lang="en-US" dirty="0" smtClean="0"/>
              <a:t>In other words, training is a learning experience that seeks a relatively permanent change in an individual that will improve his/her ability to perform his job.</a:t>
            </a:r>
          </a:p>
          <a:p>
            <a:pPr algn="just">
              <a:buNone/>
            </a:pPr>
            <a:r>
              <a:rPr lang="en-US" dirty="0" smtClean="0"/>
              <a:t/>
            </a:r>
            <a:br>
              <a:rPr lang="en-US" dirty="0" smtClean="0"/>
            </a:br>
            <a:endParaRPr lang="en-US" dirty="0" smtClean="0"/>
          </a:p>
          <a:p>
            <a:endParaRPr lang="en-US" dirty="0" smtClean="0"/>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239000" cy="5922336"/>
          </a:xfrm>
        </p:spPr>
        <p:txBody>
          <a:bodyPr/>
          <a:lstStyle/>
          <a:p>
            <a:pPr fontAlgn="base">
              <a:buNone/>
            </a:pPr>
            <a:r>
              <a:rPr lang="en-US" b="1" dirty="0" smtClean="0"/>
              <a:t>	Need </a:t>
            </a:r>
            <a:r>
              <a:rPr lang="en-US" b="1" dirty="0" smtClean="0"/>
              <a:t>for training:</a:t>
            </a:r>
          </a:p>
          <a:p>
            <a:pPr marL="514350" indent="-514350">
              <a:buFont typeface="+mj-lt"/>
              <a:buAutoNum type="arabicPeriod"/>
            </a:pPr>
            <a:r>
              <a:rPr lang="en-US" dirty="0" smtClean="0"/>
              <a:t>Changing Technology</a:t>
            </a:r>
          </a:p>
          <a:p>
            <a:pPr marL="514350" indent="-514350">
              <a:buFont typeface="+mj-lt"/>
              <a:buAutoNum type="arabicPeriod"/>
            </a:pPr>
            <a:r>
              <a:rPr lang="en-US" dirty="0" smtClean="0"/>
              <a:t>Demanding Customers</a:t>
            </a:r>
          </a:p>
          <a:p>
            <a:pPr marL="514350" indent="-514350">
              <a:buFont typeface="+mj-lt"/>
              <a:buAutoNum type="arabicPeriod"/>
            </a:pPr>
            <a:r>
              <a:rPr lang="en-US" dirty="0" smtClean="0"/>
              <a:t>Thrust on Productivity</a:t>
            </a:r>
          </a:p>
          <a:p>
            <a:pPr marL="514350" indent="-514350">
              <a:buFont typeface="+mj-lt"/>
              <a:buAutoNum type="arabicPeriod"/>
            </a:pPr>
            <a:r>
              <a:rPr lang="en-US" dirty="0" smtClean="0"/>
              <a:t>Improved Motivation</a:t>
            </a:r>
          </a:p>
          <a:p>
            <a:pPr marL="514350" indent="-514350">
              <a:buFont typeface="+mj-lt"/>
              <a:buAutoNum type="arabicPeriod"/>
            </a:pPr>
            <a:r>
              <a:rPr lang="en-US" dirty="0" smtClean="0"/>
              <a:t>Accuracy of Output</a:t>
            </a:r>
          </a:p>
          <a:p>
            <a:pPr marL="514350" indent="-514350">
              <a:buFont typeface="+mj-lt"/>
              <a:buAutoNum type="arabicPeriod"/>
            </a:pPr>
            <a:r>
              <a:rPr lang="en-US" dirty="0" smtClean="0"/>
              <a:t>Better Management</a:t>
            </a:r>
            <a:r>
              <a:rPr lang="en-US" dirty="0" smtClean="0"/>
              <a:t/>
            </a:r>
            <a:br>
              <a:rPr lang="en-US" dirty="0" smtClean="0"/>
            </a:b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a:buNone/>
            </a:pPr>
            <a:r>
              <a:rPr lang="en-US" dirty="0" smtClean="0"/>
              <a:t>1. Objectives of Training</a:t>
            </a:r>
          </a:p>
          <a:p>
            <a:pPr marL="514350" indent="-514350">
              <a:buFont typeface="+mj-lt"/>
              <a:buAutoNum type="arabicPeriod"/>
            </a:pPr>
            <a:r>
              <a:rPr lang="en-US" dirty="0" smtClean="0"/>
              <a:t>Improving Quality of Workforce</a:t>
            </a:r>
          </a:p>
          <a:p>
            <a:pPr marL="514350" indent="-514350">
              <a:buFont typeface="+mj-lt"/>
              <a:buAutoNum type="arabicPeriod"/>
            </a:pPr>
            <a:r>
              <a:rPr lang="en-US" dirty="0" smtClean="0"/>
              <a:t>Enhance Employee Growth</a:t>
            </a:r>
          </a:p>
          <a:p>
            <a:pPr marL="514350" indent="-514350">
              <a:buFont typeface="+mj-lt"/>
              <a:buAutoNum type="arabicPeriod"/>
            </a:pPr>
            <a:r>
              <a:rPr lang="en-US" dirty="0" smtClean="0"/>
              <a:t>Prevents Obsolescence</a:t>
            </a:r>
          </a:p>
          <a:p>
            <a:pPr marL="514350" indent="-514350">
              <a:buFont typeface="+mj-lt"/>
              <a:buAutoNum type="arabicPeriod"/>
            </a:pPr>
            <a:r>
              <a:rPr lang="en-US" dirty="0" smtClean="0"/>
              <a:t>Assisting Newcomer</a:t>
            </a:r>
          </a:p>
          <a:p>
            <a:pPr marL="514350" indent="-514350">
              <a:buFont typeface="+mj-lt"/>
              <a:buAutoNum type="arabicPeriod"/>
            </a:pPr>
            <a:r>
              <a:rPr lang="en-US" dirty="0" smtClean="0"/>
              <a:t>Bridging the Gap between Planning and Implementation</a:t>
            </a:r>
          </a:p>
          <a:p>
            <a:pPr marL="514350" indent="-514350">
              <a:buFont typeface="+mj-lt"/>
              <a:buAutoNum type="arabicPeriod"/>
            </a:pPr>
            <a:r>
              <a:rPr lang="en-US" dirty="0" smtClean="0"/>
              <a:t>Health and Safety Measures</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buNone/>
            </a:pPr>
            <a:r>
              <a:rPr lang="en-US" dirty="0" smtClean="0"/>
              <a:t>2. Process in Training Programme</a:t>
            </a:r>
          </a:p>
          <a:p>
            <a:pPr>
              <a:buNone/>
            </a:pPr>
            <a:r>
              <a:rPr lang="en-US" dirty="0" smtClean="0"/>
              <a:t>	</a:t>
            </a:r>
            <a:r>
              <a:rPr lang="en-US" dirty="0" smtClean="0"/>
              <a:t>Step 1 : Identification of Training Needs</a:t>
            </a:r>
          </a:p>
          <a:p>
            <a:pPr>
              <a:buNone/>
            </a:pPr>
            <a:r>
              <a:rPr lang="en-US" dirty="0" smtClean="0"/>
              <a:t>	</a:t>
            </a:r>
            <a:r>
              <a:rPr lang="en-US" dirty="0" smtClean="0"/>
              <a:t>Step 2 : Training Objectives</a:t>
            </a:r>
          </a:p>
          <a:p>
            <a:pPr>
              <a:buNone/>
            </a:pPr>
            <a:r>
              <a:rPr lang="en-US" dirty="0" smtClean="0"/>
              <a:t>	</a:t>
            </a:r>
            <a:r>
              <a:rPr lang="en-US" dirty="0" smtClean="0"/>
              <a:t>Step 3 : Organisational Set-up for Training</a:t>
            </a:r>
          </a:p>
          <a:p>
            <a:pPr>
              <a:buNone/>
            </a:pPr>
            <a:r>
              <a:rPr lang="en-US" dirty="0" smtClean="0"/>
              <a:t>	</a:t>
            </a:r>
            <a:r>
              <a:rPr lang="en-US" dirty="0" smtClean="0"/>
              <a:t>Step 4 : Evaluation of Training</a:t>
            </a:r>
          </a:p>
          <a:p>
            <a:pPr>
              <a:buNone/>
            </a:pPr>
            <a:r>
              <a:rPr lang="en-US" dirty="0" smtClean="0"/>
              <a:t>	</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239000" cy="6150936"/>
          </a:xfrm>
        </p:spPr>
        <p:txBody>
          <a:bodyPr/>
          <a:lstStyle/>
          <a:p>
            <a:pPr>
              <a:buNone/>
            </a:pPr>
            <a:r>
              <a:rPr lang="en-US" dirty="0" smtClean="0"/>
              <a:t>3. Training Techniques</a:t>
            </a:r>
          </a:p>
          <a:p>
            <a:pPr marL="514350" indent="-514350"/>
            <a:r>
              <a:rPr lang="en-US" dirty="0" smtClean="0"/>
              <a:t>On-the-job Training</a:t>
            </a:r>
          </a:p>
          <a:p>
            <a:pPr marL="514350" indent="-514350"/>
            <a:r>
              <a:rPr lang="en-US" dirty="0" smtClean="0"/>
              <a:t>Off-the-job Training</a:t>
            </a:r>
          </a:p>
          <a:p>
            <a:pPr marL="514350" indent="-514350">
              <a:buFont typeface="+mj-lt"/>
              <a:buAutoNum type="arabicPeriod"/>
            </a:pPr>
            <a:r>
              <a:rPr lang="en-US" dirty="0" smtClean="0"/>
              <a:t>Lectures</a:t>
            </a:r>
          </a:p>
          <a:p>
            <a:pPr marL="514350" indent="-514350">
              <a:buFont typeface="+mj-lt"/>
              <a:buAutoNum type="arabicPeriod"/>
            </a:pPr>
            <a:r>
              <a:rPr lang="en-US" dirty="0" smtClean="0"/>
              <a:t>Conferences and Seminars</a:t>
            </a:r>
          </a:p>
          <a:p>
            <a:pPr marL="514350" indent="-514350">
              <a:buFont typeface="+mj-lt"/>
              <a:buAutoNum type="arabicPeriod"/>
            </a:pPr>
            <a:r>
              <a:rPr lang="en-US" dirty="0" smtClean="0"/>
              <a:t>Role Playing</a:t>
            </a:r>
          </a:p>
          <a:p>
            <a:pPr marL="514350" indent="-514350">
              <a:buFont typeface="+mj-lt"/>
              <a:buAutoNum type="arabicPeriod"/>
            </a:pPr>
            <a:r>
              <a:rPr lang="en-US" dirty="0" smtClean="0"/>
              <a:t>Stimulation</a:t>
            </a:r>
          </a:p>
          <a:p>
            <a:pPr marL="514350" indent="-514350">
              <a:buFont typeface="+mj-lt"/>
              <a:buAutoNum type="arabicPeriod"/>
            </a:pPr>
            <a:r>
              <a:rPr lang="en-US" dirty="0" smtClean="0"/>
              <a:t>Programmed Learning</a:t>
            </a:r>
          </a:p>
          <a:p>
            <a:pPr marL="514350" indent="-514350">
              <a:buFont typeface="+mj-lt"/>
              <a:buAutoNum type="arabicPeriod"/>
            </a:pPr>
            <a:r>
              <a:rPr lang="en-US" dirty="0" smtClean="0"/>
              <a:t>Sensitivity, Laboratory or T-group Training</a:t>
            </a:r>
          </a:p>
          <a:p>
            <a:pPr marL="514350" indent="-514350">
              <a:buNone/>
            </a:pPr>
            <a:r>
              <a:rPr lang="en-US" dirty="0" smtClean="0"/>
              <a:t>	(T is for Training)</a:t>
            </a:r>
          </a:p>
          <a:p>
            <a:pPr marL="514350" indent="-514350"/>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1200"/>
            <a:ext cx="7239000" cy="1143000"/>
          </a:xfrm>
        </p:spPr>
        <p:txBody>
          <a:bodyPr/>
          <a:lstStyle/>
          <a:p>
            <a:pPr algn="ctr"/>
            <a:r>
              <a:rPr lang="en-US" dirty="0" smtClean="0"/>
              <a:t>Thank you</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lnSpcReduction="10000"/>
          </a:bodyPr>
          <a:lstStyle/>
          <a:p>
            <a:pPr algn="just"/>
            <a:r>
              <a:rPr lang="en-US" dirty="0" smtClean="0"/>
              <a:t>This helps both employer and employee understand what exactly needs to be delivered and how.</a:t>
            </a:r>
          </a:p>
          <a:p>
            <a:pPr algn="just"/>
            <a:r>
              <a:rPr lang="en-US" dirty="0" smtClean="0"/>
              <a:t>Both job description and job specification are essential parts of job analysis information. </a:t>
            </a:r>
          </a:p>
          <a:p>
            <a:pPr algn="just"/>
            <a:r>
              <a:rPr lang="en-US" dirty="0" smtClean="0"/>
              <a:t>Writing them clearly and accurately helps organization and workers cope with many challenges while onboard.</a:t>
            </a:r>
          </a:p>
          <a:p>
            <a:pPr algn="just">
              <a:buNone/>
            </a:pPr>
            <a:r>
              <a:rPr lang="en-US" dirty="0" smtClean="0"/>
              <a:t>	Job analysis is a systematic process of collecting the information on</a:t>
            </a:r>
          </a:p>
          <a:p>
            <a:pPr algn="just"/>
            <a:r>
              <a:rPr lang="en-US" dirty="0" smtClean="0"/>
              <a:t> nature of a job, </a:t>
            </a:r>
          </a:p>
          <a:p>
            <a:pPr algn="just"/>
            <a:r>
              <a:rPr lang="en-US" dirty="0" smtClean="0"/>
              <a:t>qualities and qualifications required to a job, </a:t>
            </a:r>
          </a:p>
          <a:p>
            <a:pPr algn="just"/>
            <a:r>
              <a:rPr lang="en-US" dirty="0" smtClean="0"/>
              <a:t>physical and mental capabilities to required to a job,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lnSpcReduction="10000"/>
          </a:bodyPr>
          <a:lstStyle/>
          <a:p>
            <a:pPr algn="just"/>
            <a:r>
              <a:rPr lang="en-US" dirty="0" smtClean="0"/>
              <a:t>duties and responsibilities, </a:t>
            </a:r>
          </a:p>
          <a:p>
            <a:pPr algn="just"/>
            <a:r>
              <a:rPr lang="en-US" dirty="0" smtClean="0"/>
              <a:t>physical and mental effort required to perform a job, </a:t>
            </a:r>
          </a:p>
          <a:p>
            <a:pPr algn="just"/>
            <a:r>
              <a:rPr lang="en-US" dirty="0" smtClean="0"/>
              <a:t>necessary skills required to perform a job, </a:t>
            </a:r>
          </a:p>
          <a:p>
            <a:pPr algn="just"/>
            <a:r>
              <a:rPr lang="en-US" dirty="0" smtClean="0"/>
              <a:t>working conditions and environment  for a job, </a:t>
            </a:r>
          </a:p>
          <a:p>
            <a:pPr algn="just"/>
            <a:r>
              <a:rPr lang="en-US" dirty="0" smtClean="0"/>
              <a:t>in order to describe job description and job specification, </a:t>
            </a:r>
          </a:p>
          <a:p>
            <a:pPr algn="just"/>
            <a:r>
              <a:rPr lang="en-US" dirty="0" smtClean="0"/>
              <a:t>for recruitment and  </a:t>
            </a:r>
            <a:r>
              <a:rPr lang="en-US" u="sng" dirty="0" smtClean="0"/>
              <a:t>selection of employee</a:t>
            </a:r>
            <a:r>
              <a:rPr lang="en-US" dirty="0" smtClean="0"/>
              <a:t>, </a:t>
            </a:r>
          </a:p>
          <a:p>
            <a:pPr algn="just"/>
            <a:r>
              <a:rPr lang="en-US" dirty="0" smtClean="0"/>
              <a:t>improve job satisfaction, </a:t>
            </a:r>
          </a:p>
          <a:p>
            <a:pPr algn="just"/>
            <a:r>
              <a:rPr lang="en-US" dirty="0" smtClean="0"/>
              <a:t>employee safety and to build up employee  </a:t>
            </a:r>
            <a:r>
              <a:rPr lang="en-US" u="sng" dirty="0" smtClean="0"/>
              <a:t>motivation</a:t>
            </a:r>
            <a:r>
              <a:rPr lang="en-US" dirty="0" smtClean="0"/>
              <a:t> etc.</a:t>
            </a:r>
          </a:p>
          <a:p>
            <a:pPr>
              <a:buNone/>
            </a:pPr>
            <a:r>
              <a:rPr lang="en-US" dirty="0" smtClean="0"/>
              <a:t/>
            </a:r>
            <a:br>
              <a:rPr lang="en-US" dirty="0" smtClean="0"/>
            </a:br>
            <a:endParaRPr lang="en-US" dirty="0" smtClean="0"/>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lstStyle/>
          <a:p>
            <a:pPr>
              <a:buNone/>
            </a:pPr>
            <a:r>
              <a:rPr lang="en-US" dirty="0" smtClean="0"/>
              <a:t>2. Ways of Gathering Job Information</a:t>
            </a:r>
          </a:p>
          <a:p>
            <a:pPr marL="514350" indent="-514350">
              <a:buFont typeface="+mj-lt"/>
              <a:buAutoNum type="arabicPeriod"/>
            </a:pPr>
            <a:r>
              <a:rPr lang="en-US" dirty="0" smtClean="0"/>
              <a:t>Interviews</a:t>
            </a:r>
          </a:p>
          <a:p>
            <a:pPr marL="514350" indent="-514350">
              <a:buFont typeface="+mj-lt"/>
              <a:buAutoNum type="arabicPeriod"/>
            </a:pPr>
            <a:r>
              <a:rPr lang="en-US" dirty="0" smtClean="0"/>
              <a:t>Observation</a:t>
            </a:r>
          </a:p>
          <a:p>
            <a:pPr marL="514350" indent="-514350">
              <a:buFont typeface="+mj-lt"/>
              <a:buAutoNum type="arabicPeriod"/>
            </a:pPr>
            <a:r>
              <a:rPr lang="en-US" dirty="0" smtClean="0"/>
              <a:t>Activity Sampling</a:t>
            </a:r>
          </a:p>
          <a:p>
            <a:pPr marL="514350" indent="-514350">
              <a:buFont typeface="+mj-lt"/>
              <a:buAutoNum type="arabicPeriod"/>
            </a:pPr>
            <a:r>
              <a:rPr lang="en-US" dirty="0" smtClean="0"/>
              <a:t>Questionnaires</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239000" cy="5998536"/>
          </a:xfrm>
        </p:spPr>
        <p:txBody>
          <a:bodyPr>
            <a:normAutofit/>
          </a:bodyPr>
          <a:lstStyle/>
          <a:p>
            <a:pPr algn="just"/>
            <a:r>
              <a:rPr lang="en-US" dirty="0" smtClean="0"/>
              <a:t>Though preparing job description and job specification are not legal requirements yet play a vital role in getting the desired outcome. </a:t>
            </a:r>
          </a:p>
          <a:p>
            <a:pPr algn="just"/>
            <a:r>
              <a:rPr lang="en-US" dirty="0" smtClean="0"/>
              <a:t>These data sets help in determining the necessity, worth and scope of a specific job.</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239000" cy="6074736"/>
          </a:xfrm>
        </p:spPr>
        <p:txBody>
          <a:bodyPr>
            <a:normAutofit/>
          </a:bodyPr>
          <a:lstStyle/>
          <a:p>
            <a:pPr algn="just"/>
            <a:r>
              <a:rPr lang="en-US" dirty="0" smtClean="0"/>
              <a:t>3. Job Description</a:t>
            </a:r>
          </a:p>
          <a:p>
            <a:pPr algn="just"/>
            <a:r>
              <a:rPr lang="en-US" dirty="0" smtClean="0"/>
              <a:t>Job description includes basic job-related data that is useful to advertise a specific job and attract a pool of talent.</a:t>
            </a:r>
          </a:p>
          <a:p>
            <a:pPr algn="just">
              <a:buNone/>
            </a:pPr>
            <a:r>
              <a:rPr lang="en-US" dirty="0" smtClean="0"/>
              <a:t>	It includes information such as </a:t>
            </a:r>
          </a:p>
          <a:p>
            <a:pPr algn="just"/>
            <a:r>
              <a:rPr lang="en-US" dirty="0" smtClean="0"/>
              <a:t>job title,</a:t>
            </a:r>
          </a:p>
          <a:p>
            <a:pPr algn="just"/>
            <a:r>
              <a:rPr lang="en-US" dirty="0" smtClean="0"/>
              <a:t> job location, </a:t>
            </a:r>
          </a:p>
          <a:p>
            <a:pPr algn="just"/>
            <a:r>
              <a:rPr lang="en-US" dirty="0" smtClean="0"/>
              <a:t>reporting to and of employees, </a:t>
            </a:r>
          </a:p>
          <a:p>
            <a:pPr algn="just"/>
            <a:r>
              <a:rPr lang="en-US" dirty="0" smtClean="0"/>
              <a:t>job summary, </a:t>
            </a:r>
          </a:p>
          <a:p>
            <a:pPr algn="just"/>
            <a:r>
              <a:rPr lang="en-US" dirty="0" smtClean="0"/>
              <a:t>nature and objectives of a job, </a:t>
            </a:r>
          </a:p>
          <a:p>
            <a:pPr algn="just"/>
            <a:r>
              <a:rPr lang="en-US" dirty="0" smtClean="0"/>
              <a:t>tasks and duties to be performed, </a:t>
            </a:r>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37E1C22C8E14CB5157F7CAD9B3DCE" ma:contentTypeVersion="12" ma:contentTypeDescription="Create a new document." ma:contentTypeScope="" ma:versionID="4625a9dcc05b0ff61958a8ed93c6d2db">
  <xsd:schema xmlns:xsd="http://www.w3.org/2001/XMLSchema" xmlns:xs="http://www.w3.org/2001/XMLSchema" xmlns:p="http://schemas.microsoft.com/office/2006/metadata/properties" xmlns:ns2="60329ca8-d92b-4432-b978-0e2aaecaa50f" xmlns:ns3="c27432fd-309f-4b72-bf89-af276378d7a0" targetNamespace="http://schemas.microsoft.com/office/2006/metadata/properties" ma:root="true" ma:fieldsID="7a0c09c82836ab7e6d40ae69f29579cd" ns2:_="" ns3:_="">
    <xsd:import namespace="60329ca8-d92b-4432-b978-0e2aaecaa50f"/>
    <xsd:import namespace="c27432fd-309f-4b72-bf89-af276378d7a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329ca8-d92b-4432-b978-0e2aaecaa5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27432fd-309f-4b72-bf89-af276378d7a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B7723E0-E784-46C3-B21F-DC6B8585A711}"/>
</file>

<file path=customXml/itemProps2.xml><?xml version="1.0" encoding="utf-8"?>
<ds:datastoreItem xmlns:ds="http://schemas.openxmlformats.org/officeDocument/2006/customXml" ds:itemID="{23C302F3-42CD-40A7-A5EF-97294757D79D}"/>
</file>

<file path=customXml/itemProps3.xml><?xml version="1.0" encoding="utf-8"?>
<ds:datastoreItem xmlns:ds="http://schemas.openxmlformats.org/officeDocument/2006/customXml" ds:itemID="{72B9FBC0-8B30-475E-B7CA-C8DCD9BAC5AE}"/>
</file>

<file path=docProps/app.xml><?xml version="1.0" encoding="utf-8"?>
<Properties xmlns="http://schemas.openxmlformats.org/officeDocument/2006/extended-properties" xmlns:vt="http://schemas.openxmlformats.org/officeDocument/2006/docPropsVTypes">
  <Template>Opulent</Template>
  <TotalTime>334</TotalTime>
  <Words>1659</Words>
  <Application>Microsoft Office PowerPoint</Application>
  <PresentationFormat>On-screen Show (4:3)</PresentationFormat>
  <Paragraphs>242</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Opulent</vt:lpstr>
      <vt:lpstr>MANAGEMENT CONCEPTS</vt:lpstr>
      <vt:lpstr>Staffing defined</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recruitment</vt:lpstr>
      <vt:lpstr>Slide 19</vt:lpstr>
      <vt:lpstr>Slide 20</vt:lpstr>
      <vt:lpstr>Slide 21</vt:lpstr>
      <vt:lpstr>Slide 22</vt:lpstr>
      <vt:lpstr>Slide 23</vt:lpstr>
      <vt:lpstr>Concept of selection</vt:lpstr>
      <vt:lpstr>Slide 25</vt:lpstr>
      <vt:lpstr>Slide 26</vt:lpstr>
      <vt:lpstr>Slide 27</vt:lpstr>
      <vt:lpstr>Slide 28</vt:lpstr>
      <vt:lpstr>Slide 29</vt:lpstr>
      <vt:lpstr>Concept of induction</vt:lpstr>
      <vt:lpstr>Slide 31</vt:lpstr>
      <vt:lpstr>Slide 32</vt:lpstr>
      <vt:lpstr>Slide 33</vt:lpstr>
      <vt:lpstr>Slide 34</vt:lpstr>
      <vt:lpstr>Slide 35</vt:lpstr>
      <vt:lpstr>Slide 36</vt:lpstr>
      <vt:lpstr>Slide 37</vt:lpstr>
      <vt:lpstr>Slide 38</vt:lpstr>
      <vt:lpstr>Slide 39</vt:lpstr>
      <vt:lpstr>Slide 40</vt:lpstr>
      <vt:lpstr>Need and rational of training</vt:lpstr>
      <vt:lpstr>Slide 42</vt:lpstr>
      <vt:lpstr>Slide 43</vt:lpstr>
      <vt:lpstr>Slide 44</vt:lpstr>
      <vt:lpstr>Slide 45</vt:lpstr>
      <vt:lpstr>Slide 46</vt:lpstr>
      <vt:lpstr>Slide 47</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CONCEPTS</dc:title>
  <dc:creator>Amma</dc:creator>
  <cp:lastModifiedBy>Shalini</cp:lastModifiedBy>
  <cp:revision>46</cp:revision>
  <dcterms:created xsi:type="dcterms:W3CDTF">2006-08-16T00:00:00Z</dcterms:created>
  <dcterms:modified xsi:type="dcterms:W3CDTF">2020-09-03T17:05:08Z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0x0101001F537E1C22C8E14CB5157F7CAD9B3DCE</vt:lpwstr>
  </property>
</Properties>
</file>