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14" r:id="rId24"/>
    <p:sldId id="307" r:id="rId25"/>
    <p:sldId id="308" r:id="rId26"/>
    <p:sldId id="309" r:id="rId27"/>
    <p:sldId id="310" r:id="rId28"/>
    <p:sldId id="278" r:id="rId29"/>
    <p:sldId id="279" r:id="rId30"/>
    <p:sldId id="280" r:id="rId31"/>
    <p:sldId id="281" r:id="rId32"/>
    <p:sldId id="282" r:id="rId33"/>
    <p:sldId id="283" r:id="rId34"/>
    <p:sldId id="284" r:id="rId35"/>
    <p:sldId id="285" r:id="rId36"/>
    <p:sldId id="286" r:id="rId37"/>
    <p:sldId id="287" r:id="rId38"/>
    <p:sldId id="315"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2.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9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9/5/2020</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9/5/2020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9/5/2020</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9/5/2020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9/5/2020</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9/5/2020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9/5/2020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9/5/2020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9/5/2020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9/5/2020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9/5/2020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9/5/2020</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CONCEPTS</a:t>
            </a:r>
            <a:endParaRPr lang="en-US" dirty="0"/>
          </a:p>
        </p:txBody>
      </p:sp>
      <p:sp>
        <p:nvSpPr>
          <p:cNvPr id="3" name="Subtitle 2"/>
          <p:cNvSpPr>
            <a:spLocks noGrp="1"/>
          </p:cNvSpPr>
          <p:nvPr>
            <p:ph type="subTitle" idx="1"/>
          </p:nvPr>
        </p:nvSpPr>
        <p:spPr/>
        <p:txBody>
          <a:bodyPr>
            <a:normAutofit lnSpcReduction="10000"/>
          </a:bodyPr>
          <a:lstStyle/>
          <a:p>
            <a:r>
              <a:rPr lang="en-US" sz="2400" dirty="0" smtClean="0">
                <a:latin typeface="Times New Roman" pitchFamily="18" charset="0"/>
                <a:cs typeface="Times New Roman" pitchFamily="18" charset="0"/>
              </a:rPr>
              <a:t>UNIT  -IV</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Lesson – 9</a:t>
            </a:r>
          </a:p>
          <a:p>
            <a:r>
              <a:rPr lang="en-US" sz="2400" dirty="0" smtClean="0">
                <a:latin typeface="Times New Roman" pitchFamily="18" charset="0"/>
                <a:cs typeface="Times New Roman" pitchFamily="18" charset="0"/>
              </a:rPr>
              <a:t>Motivation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Abraham H. Maslow, a famous American Social Scientist, has developed a general theory of motivation, known as the ‘Need Hierarchy Theory’. </a:t>
            </a:r>
          </a:p>
          <a:p>
            <a:pPr algn="just" fontAlgn="base"/>
            <a:r>
              <a:rPr lang="en-US" dirty="0" smtClean="0"/>
              <a:t>The essence of this theory is that motivation of an individual is based on a pre­determined hierarchy of needs.</a:t>
            </a:r>
          </a:p>
          <a:p>
            <a:pPr algn="just" fontAlgn="base"/>
            <a:r>
              <a:rPr lang="en-US" dirty="0" smtClean="0"/>
              <a:t>He has skillfully arranged the range of human needs in terms of a hierarchy with physio­logical needs at the bottom level and self-actualization needs at the top level as shown in Fig. 5.1</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ublic\Pictures\Sample Pictures\maslow motivation.jpg"/>
          <p:cNvPicPr>
            <a:picLocks noGrp="1" noChangeAspect="1" noChangeArrowheads="1"/>
          </p:cNvPicPr>
          <p:nvPr>
            <p:ph idx="1"/>
          </p:nvPr>
        </p:nvPicPr>
        <p:blipFill>
          <a:blip r:embed="rId2"/>
          <a:srcRect/>
          <a:stretch>
            <a:fillRect/>
          </a:stretch>
        </p:blipFill>
        <p:spPr bwMode="auto">
          <a:xfrm>
            <a:off x="1143000" y="1219200"/>
            <a:ext cx="5943600" cy="4419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buNone/>
            </a:pPr>
            <a:r>
              <a:rPr lang="en-US" b="1" dirty="0" smtClean="0"/>
              <a:t>	The basic human needs identified by Maslow in an ascending order of importance are as under:</a:t>
            </a:r>
          </a:p>
          <a:p>
            <a:pPr fontAlgn="base">
              <a:buNone/>
            </a:pPr>
            <a:r>
              <a:rPr lang="en-US" b="1" dirty="0" smtClean="0"/>
              <a:t>	1. Physiological Needs:</a:t>
            </a:r>
            <a:endParaRPr lang="en-US" dirty="0" smtClean="0"/>
          </a:p>
          <a:p>
            <a:pPr algn="just" fontAlgn="base"/>
            <a:r>
              <a:rPr lang="en-US" dirty="0" smtClean="0"/>
              <a:t>The starting point of motivation is the physiological needs which stand at the lowest level of the need hierarchy. </a:t>
            </a:r>
          </a:p>
          <a:p>
            <a:pPr algn="just" fontAlgn="base"/>
            <a:r>
              <a:rPr lang="en-US" dirty="0" smtClean="0"/>
              <a:t>These needs are for food, water, air, clothing, shelter, sleep, etc. which are essential for the existence of life.</a:t>
            </a:r>
          </a:p>
          <a:p>
            <a:pPr algn="just" fontAlgn="base"/>
            <a:r>
              <a:rPr lang="en-US" dirty="0" smtClean="0"/>
              <a:t>Therefore, these needs are also known as ‘Survival Needs’.</a:t>
            </a:r>
          </a:p>
          <a:p>
            <a:pPr algn="just" fontAlgn="base"/>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fontAlgn="base"/>
            <a:r>
              <a:rPr lang="en-US" dirty="0" smtClean="0"/>
              <a:t>Until these needs are satisfied to the degree needed for the efficient operation of the body, the majority of a person’s activities will probably be at this level and the other levels will provide him with little motivation.</a:t>
            </a:r>
          </a:p>
          <a:p>
            <a:pPr algn="just" fontAlgn="base"/>
            <a:r>
              <a:rPr lang="en-US" dirty="0" smtClean="0"/>
              <a:t>“Man cannot live by bread alone”, but hardly anything is more important when there is no bread. </a:t>
            </a:r>
          </a:p>
          <a:p>
            <a:pPr algn="just" fontAlgn="base"/>
            <a:r>
              <a:rPr lang="en-US" dirty="0" smtClean="0"/>
              <a:t>In most normal situations, our need for love, status, or recognition is inoperative when we are hungry for a while. But when we eat regularly and adequately we ignore hunger as an important motivator.</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The same is true of other physiological needs such as for air, water, rest, shelter, etc.</a:t>
            </a:r>
          </a:p>
          <a:p>
            <a:pPr algn="just" fontAlgn="base"/>
            <a:r>
              <a:rPr lang="en-US" dirty="0" smtClean="0"/>
              <a:t> The manager attempts to satisfy these needs in the work place primarily through proper salary and wages.</a:t>
            </a:r>
          </a:p>
          <a:p>
            <a:pPr fontAlgn="base">
              <a:buNone/>
            </a:pPr>
            <a:r>
              <a:rPr lang="en-US" b="1" dirty="0" smtClean="0"/>
              <a:t>	2. Safety Needs:</a:t>
            </a:r>
            <a:endParaRPr lang="en-US" dirty="0" smtClean="0"/>
          </a:p>
          <a:p>
            <a:pPr algn="just" fontAlgn="base"/>
            <a:r>
              <a:rPr lang="en-US" dirty="0" smtClean="0"/>
              <a:t>When an individual’s physiological needs are satisfied to a reasonable level, safety needs get the most important priority as motivator.</a:t>
            </a:r>
          </a:p>
          <a:p>
            <a:pPr algn="just" fontAlgn="base"/>
            <a:r>
              <a:rPr lang="en-US" dirty="0" smtClean="0"/>
              <a:t> Such needs refer to the protection that a man needs against accident, physical torture, unemployment, disability, old age, etc.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A man seeks safety against what threatens his survival physically and economically, e.g. fear and danger of loss of job, life or limb, and property.</a:t>
            </a:r>
          </a:p>
          <a:p>
            <a:pPr algn="just" fontAlgn="base"/>
            <a:r>
              <a:rPr lang="en-US" dirty="0" smtClean="0"/>
              <a:t>Since most employees are in a dependent relationship in their work place, they often regard their safety needs as being very important. </a:t>
            </a:r>
          </a:p>
          <a:p>
            <a:pPr algn="just" fontAlgn="base"/>
            <a:r>
              <a:rPr lang="en-US" dirty="0" smtClean="0"/>
              <a:t>Arbitrary management actions, such as—favouritism or discrimination and unpredictable application of policies—often become powerful threats to the safety needs of any employee at any level.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fontAlgn="base"/>
            <a:r>
              <a:rPr lang="en-US" dirty="0" smtClean="0"/>
              <a:t>Peter F. Drucker has suggested that one’s attitude towards security is an important consideration in choosing a job.</a:t>
            </a:r>
          </a:p>
          <a:p>
            <a:pPr algn="just" fontAlgn="base"/>
            <a:r>
              <a:rPr lang="en-US" dirty="0" smtClean="0"/>
              <a:t> Organisation can influence these security needs either positively through pension schemes, insurance plans, etc.—or negatively by arousing fears of dismissal, demotion, etc.</a:t>
            </a:r>
          </a:p>
          <a:p>
            <a:pPr fontAlgn="base">
              <a:buNone/>
            </a:pPr>
            <a:r>
              <a:rPr lang="en-US" b="1" dirty="0" smtClean="0"/>
              <a:t>	3. Social Needs:</a:t>
            </a:r>
            <a:endParaRPr lang="en-US" dirty="0" smtClean="0"/>
          </a:p>
          <a:p>
            <a:pPr algn="just" fontAlgn="base"/>
            <a:r>
              <a:rPr lang="en-US" dirty="0" smtClean="0"/>
              <a:t>As soon as the minimum safety needs are satisfied, social needs become important in the need hierarchy. </a:t>
            </a:r>
          </a:p>
          <a:p>
            <a:pPr algn="just" fontAlgn="base">
              <a:buNone/>
            </a:pPr>
            <a:r>
              <a:rPr lang="en-US" dirty="0" smtClean="0"/>
              <a:t/>
            </a:r>
            <a:br>
              <a:rPr lang="en-US" dirty="0" smtClean="0"/>
            </a:br>
            <a:endParaRPr lang="en-US" dirty="0" smtClean="0"/>
          </a:p>
          <a:p>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Since man is a social being, he has a longing for belonging to a group or community and for being accepted and understood with love, affection, compassion, friendship, association, etc.</a:t>
            </a:r>
          </a:p>
          <a:p>
            <a:pPr algn="just" fontAlgn="base"/>
            <a:r>
              <a:rPr lang="en-US" dirty="0" smtClean="0"/>
              <a:t> When social needs become dominant, a person will strive for meaningful relations with others.</a:t>
            </a:r>
          </a:p>
          <a:p>
            <a:pPr algn="just" fontAlgn="base"/>
            <a:r>
              <a:rPr lang="en-US" dirty="0" smtClean="0"/>
              <a:t>If the opportunity for association with other people is reduced, men often take vigorous action against the obstacles. In the organisation, workers form informal group. </a:t>
            </a:r>
          </a:p>
          <a:p>
            <a:pPr algn="just" fontAlgn="base"/>
            <a:r>
              <a:rPr lang="en-US" dirty="0" smtClean="0"/>
              <a:t>Such groups develop where the work is routine- bound, tedious or over-simplified.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This situation is made worse when the workers are closely supervised and controlled, but have no clear channel of communication with managerial authority.</a:t>
            </a:r>
          </a:p>
          <a:p>
            <a:pPr algn="just" fontAlgn="base"/>
            <a:r>
              <a:rPr lang="en-US" dirty="0" smtClean="0"/>
              <a:t>In this type of environment, workers depend on informal groups for support of unfulfilled social needs such as affiliation. </a:t>
            </a:r>
          </a:p>
          <a:p>
            <a:pPr algn="just" fontAlgn="base"/>
            <a:r>
              <a:rPr lang="en-US" dirty="0" smtClean="0"/>
              <a:t>When safety and social needs of people are frustrated, they work in ways that defeat organizational goals.</a:t>
            </a:r>
          </a:p>
          <a:p>
            <a:pPr algn="just" fontAlgn="base"/>
            <a:r>
              <a:rPr lang="en-US" dirty="0" smtClean="0"/>
              <a:t>They become resistant and uncooperative. But this behaviour is a consequence, not a cause, of their frustration.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Organisation can influence these needs through supervision, communication system, work groups, etc. </a:t>
            </a:r>
          </a:p>
          <a:p>
            <a:pPr algn="just" fontAlgn="base"/>
            <a:r>
              <a:rPr lang="en-US" dirty="0" smtClean="0"/>
              <a:t>Managers recognise the existence of these needs, but they often wrongly assume that these needs represent a threat to the organisation.</a:t>
            </a:r>
          </a:p>
          <a:p>
            <a:pPr fontAlgn="base">
              <a:buNone/>
            </a:pPr>
            <a:r>
              <a:rPr lang="en-US" b="1" dirty="0" smtClean="0"/>
              <a:t>	4. Esteem Needs:</a:t>
            </a:r>
            <a:endParaRPr lang="en-US" dirty="0" smtClean="0"/>
          </a:p>
          <a:p>
            <a:pPr algn="just" fontAlgn="base"/>
            <a:r>
              <a:rPr lang="en-US" dirty="0" smtClean="0"/>
              <a:t>The next level in the hierarchy of human needs is esteem or ego needs. </a:t>
            </a:r>
          </a:p>
          <a:p>
            <a:pPr algn="just" fontAlgn="base"/>
            <a:r>
              <a:rPr lang="en-US" dirty="0" smtClean="0"/>
              <a:t>The esteem needs are concerned with the desire for high evaluation of oneself based on real capacity, achievement and respect from others.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motivation</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The term motivation is derived from the word ‘motive”. </a:t>
            </a:r>
          </a:p>
          <a:p>
            <a:pPr algn="just" fontAlgn="base"/>
            <a:r>
              <a:rPr lang="en-US" dirty="0" smtClean="0"/>
              <a:t>The word ‘motive’ as a noun means an objective, as a verb this word means moving into action. </a:t>
            </a:r>
          </a:p>
          <a:p>
            <a:pPr algn="just" fontAlgn="base"/>
            <a:r>
              <a:rPr lang="en-US" dirty="0" smtClean="0"/>
              <a:t>Therefore, motives are forces which induce people to act in a way, so as to ensure the fulfillment of a particular human need at a time. </a:t>
            </a:r>
          </a:p>
          <a:p>
            <a:pPr algn="just" fontAlgn="base"/>
            <a:r>
              <a:rPr lang="en-US" dirty="0" smtClean="0"/>
              <a:t>Behind every human action there is a motive.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fontAlgn="base"/>
            <a:r>
              <a:rPr lang="en-US" dirty="0" smtClean="0"/>
              <a:t>Satisfaction of these needs embrace, therefore, status, prestige, appreciation, recognition, power, self-confidence, self-respect, etc. </a:t>
            </a:r>
          </a:p>
          <a:p>
            <a:pPr algn="just" fontAlgn="base"/>
            <a:r>
              <a:rPr lang="en-US" dirty="0" smtClean="0"/>
              <a:t>Lack of satisfaction of these needs can give a feeling of inferiority, weakness and helpless­ness. </a:t>
            </a:r>
          </a:p>
          <a:p>
            <a:pPr algn="just" fontAlgn="base"/>
            <a:r>
              <a:rPr lang="en-US" dirty="0" smtClean="0"/>
              <a:t>Esteem needs are likely to be met in an organisation through recognition by peers and superiors of the person’s work.</a:t>
            </a:r>
          </a:p>
          <a:p>
            <a:pPr algn="just" fontAlgn="base"/>
            <a:r>
              <a:rPr lang="en-US" dirty="0" smtClean="0"/>
              <a:t>However, these needs are rarely satisfied in full. </a:t>
            </a:r>
          </a:p>
          <a:p>
            <a:pPr algn="just" fontAlgn="base"/>
            <a:r>
              <a:rPr lang="en-US" dirty="0" smtClean="0"/>
              <a:t>It is because people seek to get more satisfaction of these needs once they have become important to them.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fontAlgn="base"/>
            <a:r>
              <a:rPr lang="en-US" dirty="0" smtClean="0"/>
              <a:t>The conventional method of organising work, particularly in mass production industries, gives hardly any consideration to these motivational aspects.</a:t>
            </a:r>
          </a:p>
          <a:p>
            <a:pPr fontAlgn="base">
              <a:buNone/>
            </a:pPr>
            <a:r>
              <a:rPr lang="en-US" b="1" dirty="0" smtClean="0"/>
              <a:t>5. Self-actualization Needs:</a:t>
            </a:r>
            <a:endParaRPr lang="en-US" dirty="0" smtClean="0"/>
          </a:p>
          <a:p>
            <a:pPr algn="just" fontAlgn="base"/>
            <a:r>
              <a:rPr lang="en-US" dirty="0" smtClean="0"/>
              <a:t>Maslow’s highest need level, self-actualization or self- realisation relates to the desire for self-fulfillment, i.e. the need to develop one’s abilities to the fullest extent, and to maximise the use of one’s potentialities to accomplish something creative.</a:t>
            </a:r>
          </a:p>
          <a:p>
            <a:pPr algn="just" fontAlgn="base"/>
            <a:r>
              <a:rPr lang="en-US" dirty="0" smtClean="0"/>
              <a:t>If a man possesses a quality, he likes to actualize it. An artist likes to paint, a poet likes to compose verse, a player likes to show his skill in the game, etc.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fontAlgn="base"/>
            <a:r>
              <a:rPr lang="en-US" dirty="0" smtClean="0"/>
              <a:t>In other words, a man wishes to become what he is capable of becoming.</a:t>
            </a:r>
          </a:p>
          <a:p>
            <a:pPr algn="just" fontAlgn="base"/>
            <a:r>
              <a:rPr lang="en-US" dirty="0" smtClean="0"/>
              <a:t> A man with high intensity of achievement needs self-actualizing will force.</a:t>
            </a:r>
          </a:p>
          <a:p>
            <a:pPr algn="just" fontAlgn="base"/>
            <a:r>
              <a:rPr lang="en-US" dirty="0" smtClean="0"/>
              <a:t> He will be restless unless he can attain what he intends to do.</a:t>
            </a:r>
          </a:p>
          <a:p>
            <a:pPr algn="just" fontAlgn="base"/>
            <a:r>
              <a:rPr lang="en-US" dirty="0" smtClean="0"/>
              <a:t>However, the quality of work environment in most organisations gives very little scope for fulfilling these needs.</a:t>
            </a:r>
          </a:p>
          <a:p>
            <a:pPr algn="just" fontAlgn="base"/>
            <a:r>
              <a:rPr lang="en-US" dirty="0" smtClean="0"/>
              <a:t> When other needs are not satisfied, the workers attempt to satisfy those lower-order needs, and the needs for self-fulfillment remain dormant.</a:t>
            </a:r>
          </a:p>
          <a:p>
            <a:pPr algn="just">
              <a:buNone/>
            </a:pPr>
            <a:r>
              <a:rPr lang="en-US" dirty="0" smtClean="0"/>
              <a:t/>
            </a:r>
            <a:br>
              <a:rPr lang="en-US" dirty="0" smtClean="0"/>
            </a:br>
            <a:endParaRPr lang="en-US" dirty="0" smtClean="0"/>
          </a:p>
          <a:p>
            <a:pPr algn="just"/>
            <a:endParaRPr lang="en-US" dirty="0" smtClean="0"/>
          </a:p>
          <a:p>
            <a:pPr algn="just"/>
            <a:endParaRPr lang="en-US" dirty="0" smtClean="0"/>
          </a:p>
          <a:p>
            <a:endParaRPr lang="en-US" dirty="0" smtClean="0"/>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fontAlgn="base">
              <a:buNone/>
            </a:pPr>
            <a:r>
              <a:rPr lang="en-US" b="1" dirty="0" smtClean="0"/>
              <a:t>2.ERG motivation theory Alderfer</a:t>
            </a:r>
          </a:p>
          <a:p>
            <a:r>
              <a:rPr lang="en-US" dirty="0" smtClean="0"/>
              <a:t/>
            </a:r>
            <a:br>
              <a:rPr lang="en-US" dirty="0" smtClean="0"/>
            </a:br>
            <a:endParaRPr lang="en-US" dirty="0"/>
          </a:p>
        </p:txBody>
      </p:sp>
      <p:pic>
        <p:nvPicPr>
          <p:cNvPr id="3074" name="Picture 2" descr="C:\Users\Public\Pictures\Sample Pictures\ERG-Theory-of-Motivation-1.png"/>
          <p:cNvPicPr>
            <a:picLocks noChangeAspect="1" noChangeArrowheads="1"/>
          </p:cNvPicPr>
          <p:nvPr/>
        </p:nvPicPr>
        <p:blipFill>
          <a:blip r:embed="rId2"/>
          <a:srcRect/>
          <a:stretch>
            <a:fillRect/>
          </a:stretch>
        </p:blipFill>
        <p:spPr bwMode="auto">
          <a:xfrm>
            <a:off x="457200" y="1048047"/>
            <a:ext cx="7162419" cy="512415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As can be seen from the diagram, ERG theory is an acronym for Existence, Relatedness, and Growth.</a:t>
            </a:r>
          </a:p>
          <a:p>
            <a:pPr algn="just" fontAlgn="base"/>
            <a:r>
              <a:rPr lang="en-US" dirty="0" smtClean="0"/>
              <a:t>These are the three basic needs that employees will try to satisfy. </a:t>
            </a:r>
          </a:p>
          <a:p>
            <a:pPr algn="just" fontAlgn="base"/>
            <a:r>
              <a:rPr lang="en-US" dirty="0" smtClean="0"/>
              <a:t>In the model, as one need is filled, this will provide motivation for the employee to want to fulfill another need. </a:t>
            </a:r>
          </a:p>
          <a:p>
            <a:pPr algn="just" fontAlgn="base"/>
            <a:r>
              <a:rPr lang="en-US" dirty="0" smtClean="0"/>
              <a:t>All three needs must be satisfied simultaneously in order for an individual to feel motivated.</a:t>
            </a:r>
          </a:p>
          <a:p>
            <a:pPr algn="just">
              <a:buNone/>
            </a:pPr>
            <a:r>
              <a:rPr lang="en-US" dirty="0" smtClean="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fontScale="92500"/>
          </a:bodyPr>
          <a:lstStyle/>
          <a:p>
            <a:pPr algn="just">
              <a:buNone/>
            </a:pPr>
            <a:r>
              <a:rPr lang="en-US" dirty="0" smtClean="0"/>
              <a:t>1. Existence (E)</a:t>
            </a:r>
          </a:p>
          <a:p>
            <a:pPr algn="just" fontAlgn="base"/>
            <a:r>
              <a:rPr lang="en-US" dirty="0" smtClean="0"/>
              <a:t>Existence refers to our basic survival needs as humans.</a:t>
            </a:r>
          </a:p>
          <a:p>
            <a:pPr algn="just" fontAlgn="base"/>
            <a:r>
              <a:rPr lang="en-US" dirty="0" smtClean="0"/>
              <a:t>In this category are food and water, shelter, good health, and feeling safe. </a:t>
            </a:r>
          </a:p>
          <a:p>
            <a:pPr algn="just" fontAlgn="base"/>
            <a:r>
              <a:rPr lang="en-US" dirty="0" smtClean="0"/>
              <a:t>These needs can be broadly described as our basic physiological and safety needs.</a:t>
            </a:r>
          </a:p>
          <a:p>
            <a:pPr algn="just" fontAlgn="base"/>
            <a:r>
              <a:rPr lang="en-US" dirty="0" smtClean="0"/>
              <a:t>If you can’t satisfy your basic survival needs then it impossible to focus on other, higher needs. </a:t>
            </a:r>
          </a:p>
          <a:p>
            <a:pPr algn="just" fontAlgn="base"/>
            <a:r>
              <a:rPr lang="en-US" dirty="0" smtClean="0"/>
              <a:t>For example, if you don’t have enough water to drink, and you don’t have ready access to clean water, then your life is in immediate peril and finding water will occupy most of your thoughts, at the expense of almost all other needs.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buNone/>
            </a:pPr>
            <a:r>
              <a:rPr lang="en-US" dirty="0" smtClean="0"/>
              <a:t>2. Relatedness (R)</a:t>
            </a:r>
          </a:p>
          <a:p>
            <a:pPr algn="just" fontAlgn="base"/>
            <a:r>
              <a:rPr lang="en-US" dirty="0" smtClean="0"/>
              <a:t>Relatedness refers to our need to relate to other people, that is, it refers to the relationships we have.</a:t>
            </a:r>
          </a:p>
          <a:p>
            <a:pPr algn="just" fontAlgn="base"/>
            <a:r>
              <a:rPr lang="en-US" dirty="0" smtClean="0"/>
              <a:t>Having good relationships and interactions with other humans is a need we all share, although obviously, this need isn’t as strong as our basic survival needs.</a:t>
            </a:r>
          </a:p>
          <a:p>
            <a:pPr algn="just" fontAlgn="base"/>
            <a:r>
              <a:rPr lang="en-US" dirty="0" smtClean="0"/>
              <a:t>To feel happy and content most humans need to interact with others and for those interactions to be positive in nature.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buNone/>
            </a:pPr>
            <a:r>
              <a:rPr lang="en-US" dirty="0" smtClean="0"/>
              <a:t>3. Growth (G)</a:t>
            </a:r>
          </a:p>
          <a:p>
            <a:pPr algn="just" fontAlgn="base"/>
            <a:r>
              <a:rPr lang="en-US" dirty="0" smtClean="0"/>
              <a:t>Growth refers to our need for personal development, to be creative and to perform meaningful work. </a:t>
            </a:r>
          </a:p>
          <a:p>
            <a:pPr algn="just" fontAlgn="base"/>
            <a:r>
              <a:rPr lang="en-US" dirty="0" smtClean="0"/>
              <a:t>Growth allows us to explore what our potential might be within our current environment.</a:t>
            </a:r>
          </a:p>
          <a:p>
            <a:pPr algn="just" fontAlgn="base"/>
            <a:r>
              <a:rPr lang="en-US" dirty="0" smtClean="0"/>
              <a:t>It’s easy to see why you might lack motivation if you are stuck doing the exact same job every day without variety. </a:t>
            </a:r>
          </a:p>
          <a:p>
            <a:pPr algn="just" fontAlgn="base"/>
            <a:r>
              <a:rPr lang="en-US" dirty="0" smtClean="0"/>
              <a:t>Conversely, if your job provides interesting and varied challenges, it’s easier to be motivated as you’re being presented with growth opportunities each day.</a:t>
            </a:r>
          </a:p>
          <a:p>
            <a:pPr algn="just">
              <a:buNone/>
            </a:pPr>
            <a:endParaRPr lang="en-US" dirty="0" smtClean="0"/>
          </a:p>
          <a:p>
            <a:endParaRPr lang="en-US" dirty="0" smtClean="0"/>
          </a:p>
          <a:p>
            <a:pPr>
              <a:buNone/>
            </a:pPr>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fontAlgn="base">
              <a:buNone/>
            </a:pPr>
            <a:r>
              <a:rPr lang="en-US" b="1" dirty="0" smtClean="0"/>
              <a:t>3. Herzberg’s Two Factors or Motivation-Hygiene Theory:</a:t>
            </a:r>
          </a:p>
          <a:p>
            <a:pPr algn="just" fontAlgn="base"/>
            <a:r>
              <a:rPr lang="en-US" dirty="0" smtClean="0"/>
              <a:t>Frederick Herzberg of the Western Research University, Ohio, USA and his associates made a valuable contri­bution to the development of a theory of motivation by indicating the way to the industry to better performance through increased job satisfaction.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Their study consisted of an intensive analysis of the experiences and feelings of 200 engineers and accountants in eleven different companies in Pittsburgh area, USA During the structured interview, they were asked to describe a few previous job experiences in which they felt ‘exceptionally good’ or ‘exceptionally bad’ about their job.</a:t>
            </a:r>
          </a:p>
          <a:p>
            <a:pPr algn="just" fontAlgn="base"/>
            <a:r>
              <a:rPr lang="en-US" dirty="0" smtClean="0"/>
              <a:t>From the replies received Herzberg discovered that there are some job conditions which operate primarily to dissatisfy the employees when the conditions are absent, but their presence does not motivate them in a strong way.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Therefore, management must provide motives to people to make them work for the organization.</a:t>
            </a:r>
          </a:p>
          <a:p>
            <a:pPr algn="just" fontAlgn="base"/>
            <a:r>
              <a:rPr lang="en-US" dirty="0" smtClean="0"/>
              <a:t>Motivation may be defined as a planned managerial process, which stimulates people to work to the best of their capabilities, by providing them with motives, which are based on their unfulfilled needs.</a:t>
            </a:r>
          </a:p>
          <a:p>
            <a:pPr algn="just" fontAlgn="base"/>
            <a:r>
              <a:rPr lang="en-US" dirty="0" smtClean="0"/>
              <a:t>“Motivation means a process of stimulating people to action to accomplish desired goods.” —William G. Scott</a:t>
            </a:r>
          </a:p>
          <a:p>
            <a:pPr algn="just" fontAlgn="base"/>
            <a:r>
              <a:rPr lang="en-US" dirty="0" smtClean="0"/>
              <a:t>“Motivation is the process of attempting to influence others to do your will through the possibility of gain or reward.” — Flippo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Another set of job conditions operates primarily to build strong motivation and high job satisfaction, but their absence rarely proves strongly dissatisfying. </a:t>
            </a:r>
          </a:p>
          <a:p>
            <a:pPr algn="just" fontAlgn="base"/>
            <a:r>
              <a:rPr lang="en-US" dirty="0" smtClean="0"/>
              <a:t>The first set of job conditions were called by him ‘Hygiene Factors’ and the second set of job conditions ‘Motivating Factors’.</a:t>
            </a:r>
          </a:p>
          <a:p>
            <a:pPr algn="just" fontAlgn="base">
              <a:buNone/>
            </a:pPr>
            <a:r>
              <a:rPr lang="en-US" b="1" dirty="0" smtClean="0"/>
              <a: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fontAlgn="base">
              <a:buNone/>
            </a:pPr>
            <a:r>
              <a:rPr lang="en-US" b="1" dirty="0" smtClean="0"/>
              <a:t>(i) Hygiene Factors:</a:t>
            </a:r>
            <a:endParaRPr lang="en-US" dirty="0" smtClean="0"/>
          </a:p>
          <a:p>
            <a:pPr algn="just" fontAlgn="base">
              <a:buNone/>
            </a:pPr>
            <a:r>
              <a:rPr lang="en-US" b="1" dirty="0" smtClean="0"/>
              <a:t>	These factors are related to the work environment. </a:t>
            </a:r>
          </a:p>
          <a:p>
            <a:pPr algn="just" fontAlgn="base">
              <a:buNone/>
            </a:pPr>
            <a:r>
              <a:rPr lang="en-US" b="1" dirty="0" smtClean="0"/>
              <a:t>	According to Herzberg the following factors are included in this category:</a:t>
            </a:r>
            <a:endParaRPr lang="en-US" dirty="0" smtClean="0"/>
          </a:p>
          <a:p>
            <a:pPr algn="just" fontAlgn="base">
              <a:buNone/>
            </a:pPr>
            <a:r>
              <a:rPr lang="en-US" dirty="0" smtClean="0"/>
              <a:t>(i) Company policy and administration;</a:t>
            </a:r>
          </a:p>
          <a:p>
            <a:pPr algn="just" fontAlgn="base">
              <a:buNone/>
            </a:pPr>
            <a:r>
              <a:rPr lang="en-US" dirty="0" smtClean="0"/>
              <a:t>(ii) Quality of technical supervision;</a:t>
            </a:r>
          </a:p>
          <a:p>
            <a:pPr algn="just" fontAlgn="base">
              <a:buNone/>
            </a:pPr>
            <a:r>
              <a:rPr lang="en-US" dirty="0" smtClean="0"/>
              <a:t>(iii) Inter­personal relationship with the supervisors subordinates and peers;</a:t>
            </a:r>
          </a:p>
          <a:p>
            <a:pPr algn="just" fontAlgn="base">
              <a:buNone/>
            </a:pPr>
            <a:r>
              <a:rPr lang="en-US" dirty="0" smtClean="0"/>
              <a:t>(iv) Salary;</a:t>
            </a:r>
          </a:p>
          <a:p>
            <a:pPr algn="just" fontAlgn="base">
              <a:buNone/>
            </a:pPr>
            <a:r>
              <a:rPr lang="en-US" dirty="0" smtClean="0"/>
              <a:t>(v) Job security;</a:t>
            </a:r>
          </a:p>
          <a:p>
            <a:pPr algn="just" fontAlgn="base">
              <a:buNone/>
            </a:pPr>
            <a:r>
              <a:rPr lang="en-US" dirty="0" smtClean="0"/>
              <a:t>(vi) Working condition;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dirty="0" smtClean="0"/>
              <a:t>(vii) Employee benefits;</a:t>
            </a:r>
          </a:p>
          <a:p>
            <a:pPr algn="just" fontAlgn="base">
              <a:buNone/>
            </a:pPr>
            <a:r>
              <a:rPr lang="en-US" dirty="0" smtClean="0"/>
              <a:t>(viii) Personal life; and</a:t>
            </a:r>
          </a:p>
          <a:p>
            <a:pPr algn="just" fontAlgn="base">
              <a:buNone/>
            </a:pPr>
            <a:r>
              <a:rPr lang="en-US" dirty="0" smtClean="0"/>
              <a:t>(ix) Job status.</a:t>
            </a:r>
          </a:p>
          <a:p>
            <a:pPr algn="just" fontAlgn="base"/>
            <a:r>
              <a:rPr lang="en-US" dirty="0" smtClean="0"/>
              <a:t>Hygiene factors do not produce any growth in the worker’s output; they only prevent losses in the worker’s performance due to work restrictions. </a:t>
            </a:r>
          </a:p>
          <a:p>
            <a:pPr algn="just" fontAlgn="base"/>
            <a:r>
              <a:rPr lang="en-US" dirty="0" smtClean="0"/>
              <a:t>For this reason, these factors are also called ‘Maintenance Factors’.</a:t>
            </a:r>
          </a:p>
          <a:p>
            <a:pPr algn="just" fontAlgn="base"/>
            <a:r>
              <a:rPr lang="en-US" dirty="0" smtClean="0"/>
              <a:t> These factors are necessary to maintain a reasonable level of satisfaction in the employees.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Any increase beyond this level will not provide any satisfaction to the employees; but, any cut below this level will dissatisfy them. </a:t>
            </a:r>
          </a:p>
          <a:p>
            <a:pPr algn="just" fontAlgn="base"/>
            <a:r>
              <a:rPr lang="en-US" dirty="0" smtClean="0"/>
              <a:t>As such, they are also called ‘Dissatisfier’. </a:t>
            </a:r>
          </a:p>
          <a:p>
            <a:pPr algn="just" fontAlgn="base"/>
            <a:r>
              <a:rPr lang="en-US" dirty="0" smtClean="0"/>
              <a:t>Since any increase in these factors will not affect the employee’s level of satisfaction, these are of no use for motivating them.</a:t>
            </a:r>
          </a:p>
          <a:p>
            <a:pPr algn="just">
              <a:buNone/>
            </a:pPr>
            <a:r>
              <a:rPr lang="en-US" dirty="0" smtClean="0"/>
              <a:t/>
            </a:r>
            <a:br>
              <a:rPr lang="en-US" dirty="0" smtClean="0"/>
            </a:br>
            <a:endParaRPr lang="en-US" dirty="0" smtClean="0"/>
          </a:p>
          <a:p>
            <a:endParaRPr lang="en-US" dirty="0" smtClean="0"/>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b="1" dirty="0" smtClean="0"/>
              <a:t>	(ii) Motivating Factors:</a:t>
            </a:r>
            <a:endParaRPr lang="en-US" dirty="0" smtClean="0"/>
          </a:p>
          <a:p>
            <a:pPr algn="just" fontAlgn="base"/>
            <a:r>
              <a:rPr lang="en-US" dirty="0" smtClean="0"/>
              <a:t>These factors have a positive power to satisfy and produce high performance.</a:t>
            </a:r>
          </a:p>
          <a:p>
            <a:pPr algn="just" fontAlgn="base"/>
            <a:r>
              <a:rPr lang="en-US" dirty="0" smtClean="0"/>
              <a:t>Herzberg included six factors that motivate the employees to work.</a:t>
            </a:r>
          </a:p>
          <a:p>
            <a:pPr algn="just" fontAlgn="base">
              <a:buNone/>
            </a:pPr>
            <a:r>
              <a:rPr lang="en-US" b="1" dirty="0" smtClean="0"/>
              <a:t>These are:</a:t>
            </a:r>
            <a:endParaRPr lang="en-US" dirty="0" smtClean="0"/>
          </a:p>
          <a:p>
            <a:pPr algn="just" fontAlgn="base">
              <a:buNone/>
            </a:pPr>
            <a:r>
              <a:rPr lang="en-US" dirty="0" smtClean="0"/>
              <a:t>(a) Achievement;</a:t>
            </a:r>
          </a:p>
          <a:p>
            <a:pPr algn="just" fontAlgn="base">
              <a:buNone/>
            </a:pPr>
            <a:r>
              <a:rPr lang="en-US" dirty="0" smtClean="0"/>
              <a:t>(b) Responsibility;</a:t>
            </a:r>
          </a:p>
          <a:p>
            <a:pPr algn="just" fontAlgn="base">
              <a:buNone/>
            </a:pPr>
            <a:r>
              <a:rPr lang="en-US" dirty="0" smtClean="0"/>
              <a:t>(c) Recognition;</a:t>
            </a:r>
          </a:p>
          <a:p>
            <a:pPr algn="just" fontAlgn="base">
              <a:buNone/>
            </a:pPr>
            <a:r>
              <a:rPr lang="en-US" dirty="0" smtClean="0"/>
              <a:t>(d) Advancement;</a:t>
            </a:r>
          </a:p>
          <a:p>
            <a:pPr algn="just" fontAlgn="base">
              <a:buNone/>
            </a:pPr>
            <a:r>
              <a:rPr lang="en-US" dirty="0" smtClean="0"/>
              <a:t>(e) Creative and challenging work; and</a:t>
            </a:r>
          </a:p>
          <a:p>
            <a:pPr algn="just" fontAlgn="base">
              <a:buNone/>
            </a:pPr>
            <a:r>
              <a:rPr lang="en-US" dirty="0" smtClean="0"/>
              <a:t>(f) Possibility of growth and development.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pPr algn="just" fontAlgn="base"/>
            <a:r>
              <a:rPr lang="en-US" dirty="0" smtClean="0"/>
              <a:t>Most of these factors are related to job contents. </a:t>
            </a:r>
          </a:p>
          <a:p>
            <a:pPr algn="just" fontAlgn="base"/>
            <a:r>
              <a:rPr lang="en-US" dirty="0" smtClean="0"/>
              <a:t>An increase in these factors will satisfy the employees. </a:t>
            </a:r>
          </a:p>
          <a:p>
            <a:pPr algn="just" fontAlgn="base"/>
            <a:r>
              <a:rPr lang="en-US" dirty="0" smtClean="0"/>
              <a:t>So these factors are also called ‘Satisfiers’. </a:t>
            </a:r>
          </a:p>
          <a:p>
            <a:pPr algn="just" fontAlgn="base"/>
            <a:r>
              <a:rPr lang="en-US" dirty="0" smtClean="0"/>
              <a:t>However, any decrease in these factors will not affect their level of satisfaction.</a:t>
            </a:r>
          </a:p>
          <a:p>
            <a:pPr algn="just" fontAlgn="base"/>
            <a:r>
              <a:rPr lang="en-US" dirty="0" smtClean="0"/>
              <a:t>Since these factors increase the level of satisfaction in the employees, they can be used in motivating them for higher output.</a:t>
            </a:r>
          </a:p>
          <a:p>
            <a:pPr algn="just" fontAlgn="base"/>
            <a:r>
              <a:rPr lang="en-US" dirty="0" smtClean="0"/>
              <a:t> From the point of view of management, the significance of Herzberg’s theory lies in the warning that merely removing the causes of dissatisfaction will not make the workers do any better.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More particularly, more pay cannot be the basis for long range satisfaction.</a:t>
            </a:r>
          </a:p>
          <a:p>
            <a:pPr algn="just" fontAlgn="base"/>
            <a:r>
              <a:rPr lang="en-US" dirty="0" smtClean="0"/>
              <a:t>Better performance can come only when positive motivation is built up through improvement in the job content by making it more interesting, challenging, responsible and worthwhile. </a:t>
            </a:r>
          </a:p>
          <a:p>
            <a:pPr algn="just" fontAlgn="base"/>
            <a:r>
              <a:rPr lang="en-US" dirty="0" smtClean="0"/>
              <a:t>The managers can work on both fronts by reducing the dissatisfaction arising out of hygiene factors and building up the motivators for bringing employees’ satisfaction.</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dirty="0" smtClean="0"/>
              <a:t>4.</a:t>
            </a:r>
            <a:r>
              <a:rPr lang="en-US" b="1" dirty="0" smtClean="0"/>
              <a:t>  Mc. Gregor’s Theory X and Theory Y:</a:t>
            </a:r>
          </a:p>
          <a:p>
            <a:pPr algn="just" fontAlgn="base"/>
            <a:r>
              <a:rPr lang="en-US" dirty="0" smtClean="0"/>
              <a:t>Douglas Mc. Gregor has presented two opposite views of human behaviour in the organisation in the form of what he calls Theory ‘X’ and Theory ‘Y’.</a:t>
            </a:r>
          </a:p>
          <a:p>
            <a:pPr algn="just" fontAlgn="base"/>
            <a:r>
              <a:rPr lang="en-US" dirty="0" smtClean="0"/>
              <a:t> Theory ‘X’ represents the traditional view of human nature and behaviour, and emphasises the need for control and direction over man.</a:t>
            </a:r>
          </a:p>
          <a:p>
            <a:pPr algn="just" fontAlgn="base"/>
            <a:r>
              <a:rPr lang="en-US" dirty="0" smtClean="0"/>
              <a:t>On the other hand, Theory ‘Y’ indicates the individual and organisation behaviour both and highlights the need for improving and utilizing inner motivation.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ublic\Pictures\Sample Pictures\theory x and y.jpg"/>
          <p:cNvPicPr>
            <a:picLocks noGrp="1" noChangeAspect="1" noChangeArrowheads="1"/>
          </p:cNvPicPr>
          <p:nvPr>
            <p:ph idx="1"/>
          </p:nvPr>
        </p:nvPicPr>
        <p:blipFill>
          <a:blip r:embed="rId2"/>
          <a:srcRect/>
          <a:stretch>
            <a:fillRect/>
          </a:stretch>
        </p:blipFill>
        <p:spPr bwMode="auto">
          <a:xfrm>
            <a:off x="838200" y="381000"/>
            <a:ext cx="6096000" cy="58674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fontAlgn="base"/>
            <a:r>
              <a:rPr lang="en-US" b="1" dirty="0" smtClean="0"/>
              <a:t>The basic assumptions about human nature and behaviour in working according to both these theories are given below:</a:t>
            </a:r>
            <a:endParaRPr lang="en-US" dirty="0" smtClean="0"/>
          </a:p>
          <a:p>
            <a:pPr algn="just" fontAlgn="base">
              <a:buNone/>
            </a:pPr>
            <a:r>
              <a:rPr lang="en-US" b="1" dirty="0" smtClean="0"/>
              <a:t>	Theory ‘X’:</a:t>
            </a:r>
            <a:endParaRPr lang="en-US" dirty="0" smtClean="0"/>
          </a:p>
          <a:p>
            <a:pPr algn="just" fontAlgn="base"/>
            <a:r>
              <a:rPr lang="en-US" b="1" dirty="0" smtClean="0"/>
              <a:t>According to the traditional view of human behaviour, the following assumptions hold good about the work behaviour of people:</a:t>
            </a:r>
            <a:endParaRPr lang="en-US" dirty="0" smtClean="0"/>
          </a:p>
          <a:p>
            <a:pPr algn="just" fontAlgn="base">
              <a:buNone/>
            </a:pPr>
            <a:r>
              <a:rPr lang="en-US" dirty="0" smtClean="0"/>
              <a:t>1. The average individual has an inherent dislike of work and will avoid it if he can.</a:t>
            </a:r>
          </a:p>
          <a:p>
            <a:pPr algn="just" fontAlgn="base">
              <a:buNone/>
            </a:pPr>
            <a:r>
              <a:rPr lang="en-US" dirty="0" smtClean="0"/>
              <a:t>2. Most people must, therefore, be pressurized, controlled, directed, and threatened by punishment by their superiors to get them put forth adequate efforts towards organisational 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Motivation is, in fact, pressing the right button to get the desired human behaviour.</a:t>
            </a:r>
          </a:p>
          <a:p>
            <a:pPr algn="just" fontAlgn="base"/>
            <a:r>
              <a:rPr lang="en-US" dirty="0" smtClean="0"/>
              <a:t>Motivation is no doubt an essential ingredient of any Organisation. </a:t>
            </a:r>
          </a:p>
          <a:p>
            <a:pPr algn="just" fontAlgn="base"/>
            <a:r>
              <a:rPr lang="en-US" dirty="0" smtClean="0"/>
              <a:t>It is the psychological technique which really executes the plans and policies through the efforts of others.</a:t>
            </a:r>
          </a:p>
          <a:p>
            <a:pPr>
              <a:buNone/>
            </a:pPr>
            <a:r>
              <a:rPr lang="en-US" dirty="0" smtClean="0"/>
              <a:t/>
            </a:r>
            <a:br>
              <a:rPr lang="en-US" dirty="0" smtClean="0"/>
            </a:br>
            <a:endParaRPr lang="en-US" dirty="0" smtClean="0"/>
          </a:p>
          <a:p>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dirty="0" smtClean="0"/>
              <a:t>3. The average human being prefers to be led, wishes to avoid responsibility, and has relatively little ambition.</a:t>
            </a:r>
          </a:p>
          <a:p>
            <a:pPr algn="just" fontAlgn="base">
              <a:buNone/>
            </a:pPr>
            <a:r>
              <a:rPr lang="en-US" dirty="0" smtClean="0"/>
              <a:t>4. The average person actually prefers to be directed to being led on his own.</a:t>
            </a:r>
          </a:p>
          <a:p>
            <a:pPr algn="just" fontAlgn="base">
              <a:buNone/>
            </a:pPr>
            <a:r>
              <a:rPr lang="en-US" dirty="0" smtClean="0"/>
              <a:t>5. Most people are by nature resistant to change and look for security above all.</a:t>
            </a:r>
          </a:p>
          <a:p>
            <a:pPr algn="just" fontAlgn="base">
              <a:buNone/>
            </a:pPr>
            <a:r>
              <a:rPr lang="en-US" dirty="0" smtClean="0"/>
              <a:t>6. An average human being is inherently self-centred, and indifferent to organisational goals.</a:t>
            </a:r>
          </a:p>
          <a:p>
            <a:pPr algn="just" fontAlgn="base"/>
            <a:r>
              <a:rPr lang="en-US" dirty="0" smtClean="0"/>
              <a:t>The above assumptions are negative in nature.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According to Mc. Gregor, an organisation built upon Theory ‘X’ approach will be one in which there is close supervision and control of subordinates and high centralisation of authority. </a:t>
            </a:r>
          </a:p>
          <a:p>
            <a:pPr algn="just" fontAlgn="base"/>
            <a:r>
              <a:rPr lang="en-US" dirty="0" smtClean="0"/>
              <a:t>Leadership in such organisation will tend to be autocratic, and the workers will have very little say in decisions affecting them.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buNone/>
            </a:pPr>
            <a:r>
              <a:rPr lang="en-US" b="1" dirty="0" smtClean="0"/>
              <a:t>	Theory ‘Y’:</a:t>
            </a:r>
            <a:endParaRPr lang="en-US" dirty="0" smtClean="0"/>
          </a:p>
          <a:p>
            <a:pPr algn="just" fontAlgn="base"/>
            <a:r>
              <a:rPr lang="en-US" dirty="0" smtClean="0"/>
              <a:t>Mc. Gregor recognised certain needs that Theory ‘X’ fails to take into account. </a:t>
            </a:r>
          </a:p>
          <a:p>
            <a:pPr algn="just" fontAlgn="base"/>
            <a:r>
              <a:rPr lang="en-US" dirty="0" smtClean="0"/>
              <a:t>These relate to self-fulfillment, ego satisfaction and the social needs of the individual workers. </a:t>
            </a:r>
          </a:p>
          <a:p>
            <a:pPr algn="just" fontAlgn="base"/>
            <a:r>
              <a:rPr lang="en-US" dirty="0" smtClean="0"/>
              <a:t>To meet these human needs in the organisation, Mc. Gregor suggested a counter- approach to motivation in management called Theory ‘Y’.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fontAlgn="base">
              <a:buNone/>
            </a:pPr>
            <a:r>
              <a:rPr lang="en-US" b="1" dirty="0" smtClean="0"/>
              <a:t>	Theory ‘Y’ is based on the following assumptions:</a:t>
            </a:r>
            <a:endParaRPr lang="en-US" dirty="0" smtClean="0"/>
          </a:p>
          <a:p>
            <a:pPr algn="just" fontAlgn="base">
              <a:buNone/>
            </a:pPr>
            <a:r>
              <a:rPr lang="en-US" dirty="0" smtClean="0"/>
              <a:t>1. People like to work. It is as natural as rest or play.</a:t>
            </a:r>
          </a:p>
          <a:p>
            <a:pPr algn="just" fontAlgn="base">
              <a:buNone/>
            </a:pPr>
            <a:r>
              <a:rPr lang="en-US" dirty="0" smtClean="0"/>
              <a:t>2. Man will exercise self-direction and self-control in the service of objectives to which he is committed. External control or threat of punishment is not the only means of motivating people to work and achieve organisational goals.</a:t>
            </a:r>
          </a:p>
          <a:p>
            <a:pPr algn="just" fontAlgn="base">
              <a:buNone/>
            </a:pPr>
            <a:r>
              <a:rPr lang="en-US" dirty="0" smtClean="0"/>
              <a:t>3. People commit themselves to those objectives which promise them the satisfactions they want.</a:t>
            </a:r>
          </a:p>
          <a:p>
            <a:pPr algn="just" fontAlgn="base">
              <a:buNone/>
            </a:pPr>
            <a:r>
              <a:rPr lang="en-US" dirty="0" smtClean="0"/>
              <a:t>4. The average human being learns, under proper conditions, not only to accept responsibility but also to seek it.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fontAlgn="base">
              <a:buNone/>
            </a:pPr>
            <a:r>
              <a:rPr lang="en-US" dirty="0" smtClean="0"/>
              <a:t>5. The capacity to exercise a relatively high degree of imagination, ingenuity and creativity in the solution of organisational problems is widely distributed in the population.</a:t>
            </a:r>
          </a:p>
          <a:p>
            <a:pPr algn="just" fontAlgn="base">
              <a:buNone/>
            </a:pPr>
            <a:r>
              <a:rPr lang="en-US" dirty="0" smtClean="0"/>
              <a:t>6. Under conditions of modern industrial life, the intellectual potentialities of people are only partially utilised. In reality, people have unlimited potential.</a:t>
            </a:r>
          </a:p>
          <a:p>
            <a:pPr algn="just" fontAlgn="base">
              <a:buNone/>
            </a:pPr>
            <a:r>
              <a:rPr lang="en-US" dirty="0" smtClean="0"/>
              <a:t>7. Since the other needs of most of the people in work organisations are pretty well- satisfied, the management authority can achieve better results through them by appealing to their ego and development needs.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Theory ‘Y’ represents a modern and dynamic nature of human beings. </a:t>
            </a:r>
          </a:p>
          <a:p>
            <a:pPr algn="just" fontAlgn="base"/>
            <a:r>
              <a:rPr lang="en-US" dirty="0" smtClean="0"/>
              <a:t>According to this theory, the manager is in charge of work, not people. </a:t>
            </a:r>
          </a:p>
          <a:p>
            <a:pPr algn="just" fontAlgn="base"/>
            <a:r>
              <a:rPr lang="en-US" dirty="0" smtClean="0"/>
              <a:t>So he delegates freedom rather than authority.</a:t>
            </a:r>
          </a:p>
          <a:p>
            <a:pPr algn="just" fontAlgn="base"/>
            <a:r>
              <a:rPr lang="en-US" dirty="0" smtClean="0"/>
              <a:t> An organisation designed on the basis of Theory ‘Y’ is characterised by decentralisation of authority, job enrichment, participative leadership and two-way communication system.</a:t>
            </a:r>
          </a:p>
          <a:p>
            <a:pPr algn="just" fontAlgn="base"/>
            <a:r>
              <a:rPr lang="en-US" dirty="0" smtClean="0"/>
              <a:t>The focus is on self-control and responsible jobs. </a:t>
            </a:r>
          </a:p>
          <a:p>
            <a:endParaRPr lang="en-US" dirty="0" smtClean="0"/>
          </a:p>
          <a:p>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Theory ‘X’ places exclusive reliance on external control of human behaviour, while Theory ‘Y’ relies on self- regulation.</a:t>
            </a:r>
          </a:p>
          <a:p>
            <a:pPr algn="just" fontAlgn="base"/>
            <a:r>
              <a:rPr lang="en-US" dirty="0" smtClean="0"/>
              <a:t>If we relate Theory ‘X’ and Theory ‘Y’ to Maslow’s hierarchy of needs theory, it may be said that Theory ‘X’ may be more applicable where a man is concerned with the lower level of needs.</a:t>
            </a:r>
          </a:p>
          <a:p>
            <a:pPr algn="just" fontAlgn="base"/>
            <a:r>
              <a:rPr lang="en-US" dirty="0" smtClean="0"/>
              <a:t> Once he has an adequate level of satisfaction of the basic physiological and safety needs, Theory ‘Y’ may be used for making an appeal to the higher level needs.</a:t>
            </a:r>
          </a:p>
          <a:p>
            <a:pPr algn="just">
              <a:buNone/>
            </a:pPr>
            <a:endParaRPr lang="en-US" dirty="0" smtClean="0"/>
          </a:p>
          <a:p>
            <a:pPr algn="just"/>
            <a:endParaRPr lang="en-US" dirty="0" smtClean="0"/>
          </a:p>
          <a:p>
            <a:pPr algn="just"/>
            <a:endParaRPr lang="en-US" dirty="0" smtClean="0"/>
          </a:p>
          <a:p>
            <a:pPr algn="just"/>
            <a:endParaRPr lang="en-US" dirty="0" smtClean="0"/>
          </a:p>
          <a:p>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lstStyle/>
          <a:p>
            <a:pPr>
              <a:buNone/>
            </a:pPr>
            <a:r>
              <a:rPr lang="en-US" dirty="0" smtClean="0"/>
              <a:t>2. Process Theories</a:t>
            </a:r>
          </a:p>
          <a:p>
            <a:pPr algn="just"/>
            <a:r>
              <a:rPr lang="en-US" dirty="0" smtClean="0"/>
              <a:t>Process theories focus on why people choose certain behavioural options to satisfy their needs and how they evaluate their satisfaction after they have satisfied these goals.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dirty="0" smtClean="0"/>
              <a:t>1.</a:t>
            </a:r>
            <a:r>
              <a:rPr lang="en-US" b="1" dirty="0" smtClean="0"/>
              <a:t> Stacey Adams equity theory</a:t>
            </a:r>
          </a:p>
          <a:p>
            <a:pPr algn="just" fontAlgn="base"/>
            <a:r>
              <a:rPr lang="en-US" dirty="0" smtClean="0"/>
              <a:t>John Stacey Adams' equity theory helps explain why pay and conditions alone do not determine motivation. </a:t>
            </a:r>
          </a:p>
          <a:p>
            <a:pPr algn="just" fontAlgn="base"/>
            <a:r>
              <a:rPr lang="en-US" dirty="0" smtClean="0"/>
              <a:t>It also explains why giving one person a promotion or pay-rise can have a demotivating effect on others.</a:t>
            </a:r>
          </a:p>
          <a:p>
            <a:pPr algn="just" fontAlgn="base"/>
            <a:r>
              <a:rPr lang="en-US" dirty="0" smtClean="0"/>
              <a:t>When people feel fairly or advantageously treated they are more likely to be motivated; when they feel unfairly treated they are highly prone to feelings of disaffection and demotivation.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Employees seek to maintain equity between the inputs that they bring to a job and the outcomes that they receive from it against the perceived inputs and outcomes of others.</a:t>
            </a:r>
          </a:p>
          <a:p>
            <a:pPr algn="just" fontAlgn="base"/>
            <a:r>
              <a:rPr lang="en-US" dirty="0" smtClean="0"/>
              <a:t> The belief in equity theory is that people value fair treatment which causes them to be motivated to keep the fairness maintained within the relationships of their co-workers and the organization.</a:t>
            </a:r>
          </a:p>
          <a:p>
            <a:pPr algn="just" fontAlgn="base"/>
            <a:r>
              <a:rPr lang="en-US" dirty="0" smtClean="0"/>
              <a:t>Words like efforts and rewards, or work and pay, are an over-simplification - hence the use of the terms inputs and outputs.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motivation</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Productive use of resources</a:t>
            </a:r>
          </a:p>
          <a:p>
            <a:pPr marL="514350" indent="-514350">
              <a:buAutoNum type="arabicPeriod"/>
            </a:pPr>
            <a:r>
              <a:rPr lang="en-US" dirty="0" smtClean="0"/>
              <a:t>Increased efficiency and output</a:t>
            </a:r>
          </a:p>
          <a:p>
            <a:pPr marL="514350" indent="-514350">
              <a:buAutoNum type="arabicPeriod"/>
            </a:pPr>
            <a:r>
              <a:rPr lang="en-US" dirty="0" smtClean="0"/>
              <a:t>Achievement of goals</a:t>
            </a:r>
          </a:p>
          <a:p>
            <a:pPr marL="514350" indent="-514350">
              <a:buAutoNum type="arabicPeriod"/>
            </a:pPr>
            <a:r>
              <a:rPr lang="en-US" dirty="0" smtClean="0"/>
              <a:t>Development of friendly relationships</a:t>
            </a:r>
          </a:p>
          <a:p>
            <a:pPr marL="514350" indent="-514350">
              <a:buAutoNum type="arabicPeriod"/>
            </a:pPr>
            <a:r>
              <a:rPr lang="en-US" dirty="0" smtClean="0"/>
              <a:t>Stability in workforce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fontAlgn="base"/>
            <a:r>
              <a:rPr lang="en-US" dirty="0" smtClean="0"/>
              <a:t> Inputs are logically what we give or put into our work. </a:t>
            </a:r>
          </a:p>
          <a:p>
            <a:pPr algn="just" fontAlgn="base"/>
            <a:r>
              <a:rPr lang="en-US" dirty="0" smtClean="0"/>
              <a:t>Outputs are everything we take out in return.</a:t>
            </a:r>
          </a:p>
          <a:p>
            <a:pPr algn="just">
              <a:buNone/>
            </a:pPr>
            <a:r>
              <a:rPr lang="en-US" dirty="0" smtClean="0"/>
              <a:t>	Major Components of Equity Theory:</a:t>
            </a:r>
          </a:p>
          <a:p>
            <a:pPr marL="514350" indent="-514350" algn="just">
              <a:buNone/>
            </a:pPr>
            <a:r>
              <a:rPr lang="en-US" dirty="0" smtClean="0"/>
              <a:t>1. Person</a:t>
            </a:r>
          </a:p>
          <a:p>
            <a:pPr marL="514350" indent="-514350" algn="just"/>
            <a:r>
              <a:rPr lang="en-US" dirty="0" smtClean="0"/>
              <a:t>These are the people who perceive themselves to other people.</a:t>
            </a:r>
          </a:p>
          <a:p>
            <a:pPr marL="514350" indent="-514350" algn="just">
              <a:buNone/>
            </a:pPr>
            <a:r>
              <a:rPr lang="en-US" dirty="0" smtClean="0"/>
              <a:t>2. Other</a:t>
            </a:r>
          </a:p>
          <a:p>
            <a:pPr marL="514350" indent="-514350" algn="just"/>
            <a:r>
              <a:rPr lang="en-US" dirty="0" smtClean="0"/>
              <a:t>These are the people that are the basis of the comparisons made.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buNone/>
            </a:pPr>
            <a:r>
              <a:rPr lang="en-US" b="1" dirty="0" smtClean="0"/>
              <a:t>3.Inputs</a:t>
            </a:r>
          </a:p>
          <a:p>
            <a:pPr algn="just" fontAlgn="base"/>
            <a:r>
              <a:rPr lang="en-US" dirty="0" smtClean="0"/>
              <a:t>This equity theory term encompasses the quality and quantity of the employees contributions to his or her work.</a:t>
            </a:r>
          </a:p>
          <a:p>
            <a:pPr algn="just" fontAlgn="base"/>
            <a:r>
              <a:rPr lang="en-US" dirty="0" smtClean="0"/>
              <a:t> Typical inputs include time, effort, loyalty, hard work, commitment, ability, adaptability, flexibility, tolerance, determination, enthusiasm, personal sacrifice, trust in superiors, support from co-workers and colleagues, skill...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buNone/>
            </a:pPr>
            <a:r>
              <a:rPr lang="en-US" b="1" dirty="0" smtClean="0"/>
              <a:t>4.Outputs</a:t>
            </a:r>
          </a:p>
          <a:p>
            <a:pPr algn="just" fontAlgn="base"/>
            <a:r>
              <a:rPr lang="en-US" dirty="0" smtClean="0"/>
              <a:t>Outputs in equity theory are defined as the positive and negative consequences that an individual perceives a participant has incurred as a consequence of his/her relationship with another. </a:t>
            </a:r>
          </a:p>
          <a:p>
            <a:pPr algn="just" fontAlgn="base"/>
            <a:r>
              <a:rPr lang="en-US" dirty="0" smtClean="0"/>
              <a:t>Outputs can be both tangible and intangible. </a:t>
            </a:r>
          </a:p>
          <a:p>
            <a:pPr algn="just" fontAlgn="base"/>
            <a:r>
              <a:rPr lang="en-US" dirty="0" smtClean="0"/>
              <a:t>Typical outcomes are job security, esteem, salary, employee benefits, expenses, recognition, reputation, responsibility, sense of achievement, praise, thanks, stimuli...</a:t>
            </a:r>
          </a:p>
          <a:p>
            <a:pPr algn="just"/>
            <a:endParaRPr lang="en-US"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dirty="0" smtClean="0"/>
              <a:t>2. Vroom's expectancy theory</a:t>
            </a:r>
          </a:p>
          <a:p>
            <a:pPr algn="just"/>
            <a:r>
              <a:rPr lang="en-US" dirty="0" smtClean="0"/>
              <a:t> Vroom's expectancy theory assumes that behavior results from conscious choices among alternatives whose purpose it is to maximize pleasure and minimize pain. </a:t>
            </a:r>
          </a:p>
          <a:p>
            <a:pPr algn="just"/>
            <a:r>
              <a:rPr lang="en-US" dirty="0" smtClean="0"/>
              <a:t>Together with Edward Lawler and Lyman Porter, Victor Vroom suggested that the relationship between people's behavior at work and their goals was not as simple as was first imagined by other scientists. </a:t>
            </a:r>
          </a:p>
          <a:p>
            <a:pPr algn="just"/>
            <a:r>
              <a:rPr lang="en-US" dirty="0" smtClean="0"/>
              <a:t>Vroom realized that an employee's performance is based on individuals factors such as personality, skills, knowledge, experience and abilities.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endParaRPr lang="en-US" dirty="0" smtClean="0"/>
          </a:p>
          <a:p>
            <a:pPr algn="just">
              <a:buNone/>
            </a:pPr>
            <a:r>
              <a:rPr lang="en-US" dirty="0" smtClean="0"/>
              <a:t>	The theory suggests that although individuals may have different sets of goals, they can be motivated if they believe that:</a:t>
            </a:r>
          </a:p>
          <a:p>
            <a:pPr algn="just"/>
            <a:r>
              <a:rPr lang="en-US" dirty="0" smtClean="0"/>
              <a:t>There is a positive correlation between efforts and performance,</a:t>
            </a:r>
          </a:p>
          <a:p>
            <a:pPr algn="just"/>
            <a:r>
              <a:rPr lang="en-US" dirty="0" smtClean="0"/>
              <a:t>Favorable performance will result in a desirable reward,</a:t>
            </a:r>
          </a:p>
          <a:p>
            <a:pPr algn="just"/>
            <a:r>
              <a:rPr lang="en-US" dirty="0" smtClean="0"/>
              <a:t>The reward will satisfy an important need,</a:t>
            </a:r>
          </a:p>
          <a:p>
            <a:pPr algn="just"/>
            <a:r>
              <a:rPr lang="en-US" dirty="0" smtClean="0"/>
              <a:t>The desire to satisfy the need is strong enough to make the effort worthwhile.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buNone/>
            </a:pPr>
            <a:r>
              <a:rPr lang="en-US" dirty="0" smtClean="0"/>
              <a:t>	The theory is based upon the following beliefs:</a:t>
            </a:r>
          </a:p>
          <a:p>
            <a:pPr algn="just">
              <a:buNone/>
            </a:pPr>
            <a:r>
              <a:rPr lang="en-US" dirty="0" smtClean="0"/>
              <a:t>	Valence</a:t>
            </a:r>
          </a:p>
          <a:p>
            <a:pPr algn="just"/>
            <a:r>
              <a:rPr lang="en-US" dirty="0" smtClean="0"/>
              <a:t>Valence refers to the emotional orientations people hold with respect to outcomes [rewards]. </a:t>
            </a:r>
          </a:p>
          <a:p>
            <a:pPr algn="just"/>
            <a:r>
              <a:rPr lang="en-US" dirty="0" smtClean="0"/>
              <a:t>The depth of the want of an employee for extrinsic [money, promotion, time-off, benefits] or intrinsic [satisfaction] rewards).</a:t>
            </a:r>
          </a:p>
          <a:p>
            <a:pPr algn="just"/>
            <a:r>
              <a:rPr lang="en-US" dirty="0" smtClean="0"/>
              <a:t> Management must discover what employees value.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dirty="0" smtClean="0"/>
              <a:t>	Expectancy</a:t>
            </a:r>
          </a:p>
          <a:p>
            <a:pPr algn="just"/>
            <a:r>
              <a:rPr lang="en-US" dirty="0" smtClean="0"/>
              <a:t>Employees have different expectations and levels of confidence about what they are capable of doing. </a:t>
            </a:r>
          </a:p>
          <a:p>
            <a:pPr algn="just"/>
            <a:r>
              <a:rPr lang="en-US" dirty="0" smtClean="0"/>
              <a:t>Management must discover what resources, training, or supervision employees need.</a:t>
            </a:r>
          </a:p>
          <a:p>
            <a:pPr algn="just">
              <a:buNone/>
            </a:pPr>
            <a:r>
              <a:rPr lang="en-US" dirty="0" smtClean="0"/>
              <a:t>	Instrumentality</a:t>
            </a:r>
          </a:p>
          <a:p>
            <a:pPr algn="just"/>
            <a:r>
              <a:rPr lang="en-US" dirty="0" smtClean="0"/>
              <a:t>The perception of employees as to whether they will actually get what they desire even if it has been promised by a manager.</a:t>
            </a:r>
          </a:p>
          <a:p>
            <a:pPr algn="just"/>
            <a:r>
              <a:rPr lang="en-US" dirty="0" smtClean="0"/>
              <a:t> Management must ensure that promises of rewards are fulfilled and that employees are aware of that.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Vroom suggests that an employee's beliefs about Expectancy, Instrumentality, and Valence interact psychologically to create a motivational force such that the employee acts in ways that bring pleasure and avoid pain. </a:t>
            </a:r>
          </a:p>
          <a:p>
            <a:pPr algn="just">
              <a:buNone/>
            </a:pPr>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buNone/>
            </a:pPr>
            <a:r>
              <a:rPr lang="en-US" dirty="0" smtClean="0"/>
              <a:t>3. Expectancy Theory – The Porter and Lawler Model</a:t>
            </a:r>
          </a:p>
          <a:p>
            <a:pPr algn="just" fontAlgn="base"/>
            <a:r>
              <a:rPr lang="en-US" dirty="0" smtClean="0"/>
              <a:t>Lyman Porter and Edward Lawler came up with a comprehensive theory of motivation, combining the various aspects that we have so far been discussing and using two additional variables in their model. </a:t>
            </a:r>
          </a:p>
          <a:p>
            <a:pPr algn="just" fontAlgn="base"/>
            <a:r>
              <a:rPr lang="en-US" dirty="0" smtClean="0"/>
              <a:t>Though built in large part on Vroom’s expectancy model. </a:t>
            </a:r>
          </a:p>
          <a:p>
            <a:pPr algn="just" fontAlgn="base"/>
            <a:r>
              <a:rPr lang="en-US" dirty="0" smtClean="0"/>
              <a:t>Porter and Lawler’s model is a more complete model of motivation. </a:t>
            </a:r>
          </a:p>
          <a:p>
            <a:pPr algn="just" fontAlgn="base"/>
            <a:r>
              <a:rPr lang="en-US" dirty="0" smtClean="0"/>
              <a:t>This model has been practically applied also in their study of managers.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This is a multi variable model which explains the relationship that exists between job attitudes and job performance.</a:t>
            </a:r>
          </a:p>
          <a:p>
            <a:pPr algn="just">
              <a:buNone/>
            </a:pPr>
            <a:r>
              <a:rPr lang="en-US" dirty="0" smtClean="0"/>
              <a:t>	The key variables in the model of expectancy theory are:</a:t>
            </a:r>
          </a:p>
          <a:p>
            <a:pPr algn="just" fontAlgn="base">
              <a:buNone/>
            </a:pPr>
            <a:r>
              <a:rPr lang="en-US" b="1" dirty="0" smtClean="0"/>
              <a:t>1. Effort:</a:t>
            </a:r>
          </a:p>
          <a:p>
            <a:pPr algn="just" fontAlgn="base"/>
            <a:r>
              <a:rPr lang="en-US" dirty="0" smtClean="0"/>
              <a:t>Effort refers to the amount of energy which a person exerts on a job.</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Determinants of motivation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Individual</a:t>
            </a:r>
          </a:p>
          <a:p>
            <a:pPr marL="514350" indent="-514350">
              <a:buFont typeface="+mj-lt"/>
              <a:buAutoNum type="arabicPeriod"/>
            </a:pPr>
            <a:r>
              <a:rPr lang="en-US" dirty="0" smtClean="0"/>
              <a:t>Organisation</a:t>
            </a:r>
          </a:p>
          <a:p>
            <a:pPr marL="514350" indent="-514350">
              <a:buFont typeface="+mj-lt"/>
              <a:buAutoNum type="arabicPeriod"/>
            </a:pPr>
            <a:r>
              <a:rPr lang="en-US" dirty="0" smtClean="0"/>
              <a:t>Environment</a:t>
            </a:r>
          </a:p>
          <a:p>
            <a:pPr marL="514350" indent="-514350">
              <a:buFont typeface="+mj-lt"/>
              <a:buAutoNum type="arabicPeriod"/>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b="1" dirty="0" smtClean="0"/>
              <a:t>2. Value of Reward:</a:t>
            </a:r>
          </a:p>
          <a:p>
            <a:pPr algn="just" fontAlgn="base"/>
            <a:r>
              <a:rPr lang="en-US" dirty="0" smtClean="0"/>
              <a:t>First of all people try to figure out whether the rewards that are likely to be received from doing a job will be attractive to them. </a:t>
            </a:r>
          </a:p>
          <a:p>
            <a:pPr algn="just" fontAlgn="base"/>
            <a:r>
              <a:rPr lang="en-US" dirty="0" smtClean="0"/>
              <a:t>This is referred to as valence in Vroom’s theory.</a:t>
            </a:r>
          </a:p>
          <a:p>
            <a:pPr algn="just" fontAlgn="base"/>
            <a:r>
              <a:rPr lang="en-US" dirty="0" smtClean="0"/>
              <a:t> A person who is looking for more money, for example, extra vacation time may not be an attractive reward.</a:t>
            </a:r>
          </a:p>
          <a:p>
            <a:pPr algn="just" fontAlgn="base"/>
            <a:r>
              <a:rPr lang="en-US" dirty="0" smtClean="0"/>
              <a:t> If the reward to be obtained is attractive or valet then the individual will put extra efforts to perform the job. </a:t>
            </a:r>
          </a:p>
          <a:p>
            <a:pPr algn="just" fontAlgn="base"/>
            <a:r>
              <a:rPr lang="en-US" dirty="0" smtClean="0"/>
              <a:t>otherwise he will lower his effort.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b="1" dirty="0" smtClean="0"/>
              <a:t>	3. Perceived Effort Reward Probability:</a:t>
            </a:r>
          </a:p>
          <a:p>
            <a:pPr algn="just" fontAlgn="base"/>
            <a:r>
              <a:rPr lang="en-US" dirty="0" smtClean="0"/>
              <a:t>In addition, before people put forth any effort, they will also try to assess the probability of a certain level of effort leading to a desired level of performance and the possibility of that performance leading to certain kinds of rewards. </a:t>
            </a:r>
          </a:p>
          <a:p>
            <a:pPr algn="just" fontAlgn="base"/>
            <a:r>
              <a:rPr lang="en-US" dirty="0" smtClean="0"/>
              <a:t>Based on the valence of the reward and the effort reward probability, people can decide to put in certain level of work effort.</a:t>
            </a:r>
          </a:p>
          <a:p>
            <a:pPr algn="just" fontAlgn="base">
              <a:buNone/>
            </a:pPr>
            <a:r>
              <a:rPr lang="en-US" b="1" dirty="0" smtClean="0"/>
              <a:t>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b="1" dirty="0" smtClean="0"/>
              <a:t>4. Performance:</a:t>
            </a:r>
          </a:p>
          <a:p>
            <a:pPr algn="just" fontAlgn="base"/>
            <a:r>
              <a:rPr lang="en-US" dirty="0" smtClean="0"/>
              <a:t>Effort leads to performance.</a:t>
            </a:r>
          </a:p>
          <a:p>
            <a:pPr algn="just" fontAlgn="base"/>
            <a:r>
              <a:rPr lang="en-US" dirty="0" smtClean="0"/>
              <a:t> The expected level of performance will depend upon the amount of effort, the abilities and traits of the individual and his role perceptions. </a:t>
            </a:r>
          </a:p>
          <a:p>
            <a:pPr algn="just" fontAlgn="base"/>
            <a:r>
              <a:rPr lang="en-US" dirty="0" smtClean="0"/>
              <a:t>Abilities include knowledge, skills and intellectual capacity to perform the job. </a:t>
            </a:r>
          </a:p>
          <a:p>
            <a:pPr algn="just" fontAlgn="base"/>
            <a:r>
              <a:rPr lang="en-US" dirty="0" smtClean="0"/>
              <a:t>Traits which are important for many jobs are endurance, preservance, and goal directedness. </a:t>
            </a:r>
          </a:p>
          <a:p>
            <a:pPr algn="just" fontAlgn="base"/>
            <a:r>
              <a:rPr lang="en-US" dirty="0" smtClean="0"/>
              <a:t>Thus, abilities and traits will moderate the effort- performance relationship.</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In addition, people performing the jobs should have accurate role perception which refers to the wav in which people define for the jobs. </a:t>
            </a:r>
          </a:p>
          <a:p>
            <a:pPr algn="just" fontAlgn="base"/>
            <a:r>
              <a:rPr lang="en-US" dirty="0" smtClean="0"/>
              <a:t>People may perceive their roles differently.</a:t>
            </a:r>
          </a:p>
          <a:p>
            <a:pPr algn="just" fontAlgn="base"/>
            <a:r>
              <a:rPr lang="en-US" dirty="0" smtClean="0"/>
              <a:t> Only those, who perceive their roles as is defined by the organization, will be able to perform well when they put forth the requisite effort.</a:t>
            </a:r>
          </a:p>
          <a:p>
            <a:endParaRPr lang="en-US"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buNone/>
            </a:pPr>
            <a:r>
              <a:rPr lang="en-US" b="1" dirty="0" smtClean="0"/>
              <a:t>5. Rewards:</a:t>
            </a:r>
          </a:p>
          <a:p>
            <a:pPr algn="just" fontAlgn="base"/>
            <a:r>
              <a:rPr lang="en-US" dirty="0" smtClean="0"/>
              <a:t>Performance leads to certain outcomes in the shape of two types of rewards namely extrinsic rewards and intrinsic rewards.</a:t>
            </a:r>
          </a:p>
          <a:p>
            <a:pPr algn="just" fontAlgn="base"/>
            <a:r>
              <a:rPr lang="en-US" dirty="0" smtClean="0"/>
              <a:t> Extrinsic rewards are the external rewards given by others in the organization in the form of money, recognition or praise. </a:t>
            </a:r>
          </a:p>
          <a:p>
            <a:pPr algn="just" fontAlgn="base"/>
            <a:r>
              <a:rPr lang="en-US" dirty="0" smtClean="0"/>
              <a:t>Intrinsic rewards are internal feelings of job sell esteem and sense of competence that individuals feel when they do a good job.</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buNone/>
            </a:pPr>
            <a:r>
              <a:rPr lang="en-US" b="1" dirty="0" smtClean="0"/>
              <a:t>6. Satisfaction:</a:t>
            </a:r>
          </a:p>
          <a:p>
            <a:pPr algn="just" fontAlgn="base"/>
            <a:r>
              <a:rPr lang="en-US" dirty="0" smtClean="0"/>
              <a:t>Satisfaction will result from both extrinsic and intrinsic rewards. </a:t>
            </a:r>
          </a:p>
          <a:p>
            <a:pPr algn="just" fontAlgn="base"/>
            <a:r>
              <a:rPr lang="en-US" dirty="0" smtClean="0"/>
              <a:t>However, for being satisfied, an individual will compare his actual rewards with the perceived rewards if actual rewards meet or exceed perceived equitable rewards, the individual will feel satisfied and if these are less than the equitable rewards, the individual will feel dissatisfied.</a:t>
            </a:r>
          </a:p>
          <a:p>
            <a:pPr algn="just">
              <a:buNone/>
            </a:pPr>
            <a:r>
              <a:rPr lang="en-US" dirty="0" smtClean="0"/>
              <a:t/>
            </a:r>
            <a:br>
              <a:rPr lang="en-US" dirty="0" smtClean="0"/>
            </a:br>
            <a:endParaRPr lang="en-US" dirty="0" smtClean="0"/>
          </a:p>
          <a:p>
            <a:pPr algn="just" fontAlgn="base"/>
            <a:endParaRPr lang="en-US" dirty="0" smtClean="0"/>
          </a:p>
          <a:p>
            <a:pPr algn="just"/>
            <a:endParaRPr lang="en-US" dirty="0" smtClean="0"/>
          </a:p>
          <a:p>
            <a:pPr algn="just"/>
            <a:endParaRPr lang="en-US" dirty="0" smtClean="0"/>
          </a:p>
          <a:p>
            <a:endParaRPr lang="en-US" dirty="0"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ublic\Pictures\Sample Pictures\porter motivation.jpg"/>
          <p:cNvPicPr>
            <a:picLocks noGrp="1" noChangeAspect="1" noChangeArrowheads="1"/>
          </p:cNvPicPr>
          <p:nvPr>
            <p:ph idx="1"/>
          </p:nvPr>
        </p:nvPicPr>
        <p:blipFill>
          <a:blip r:embed="rId2"/>
          <a:srcRect/>
          <a:stretch>
            <a:fillRect/>
          </a:stretch>
        </p:blipFill>
        <p:spPr bwMode="auto">
          <a:xfrm>
            <a:off x="990600" y="457200"/>
            <a:ext cx="6019800" cy="60198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buNone/>
            </a:pPr>
            <a:r>
              <a:rPr lang="en-US" dirty="0" smtClean="0"/>
              <a:t>4. </a:t>
            </a:r>
            <a:r>
              <a:rPr lang="en-US" b="1" dirty="0" smtClean="0"/>
              <a:t>Goal-setting theory</a:t>
            </a:r>
            <a:r>
              <a:rPr lang="en-US" dirty="0" smtClean="0"/>
              <a:t> </a:t>
            </a:r>
          </a:p>
          <a:p>
            <a:pPr algn="just"/>
            <a:r>
              <a:rPr lang="en-US" b="1" dirty="0" smtClean="0"/>
              <a:t>Goal-setting theory</a:t>
            </a:r>
            <a:r>
              <a:rPr lang="en-US" dirty="0" smtClean="0"/>
              <a:t> refers to the effects of setting goals on subsequent performance. </a:t>
            </a:r>
          </a:p>
          <a:p>
            <a:pPr algn="just"/>
            <a:r>
              <a:rPr lang="en-US" dirty="0" smtClean="0"/>
              <a:t>Researcher Edwin Locke found that individuals who set specific, difficult goals performed better than those who set general, easy goals. </a:t>
            </a:r>
          </a:p>
          <a:p>
            <a:pPr algn="just"/>
            <a:r>
              <a:rPr lang="en-US" dirty="0" smtClean="0"/>
              <a:t>Locke proposed five basic principles of goal-setting: clarity, challenge, commitment, feedback, and task complexity.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a:r>
              <a:rPr lang="en-US" dirty="0" smtClean="0"/>
              <a:t>One of the most effective ways to stay motivated is to set goals for yourself.</a:t>
            </a:r>
          </a:p>
          <a:p>
            <a:pPr algn="just"/>
            <a:r>
              <a:rPr lang="en-US" dirty="0" smtClean="0"/>
              <a:t> However, the</a:t>
            </a:r>
            <a:r>
              <a:rPr lang="en-US" b="1" dirty="0" smtClean="0"/>
              <a:t> type</a:t>
            </a:r>
            <a:r>
              <a:rPr lang="en-US" dirty="0" smtClean="0"/>
              <a:t> and </a:t>
            </a:r>
            <a:r>
              <a:rPr lang="en-US" b="1" dirty="0" smtClean="0"/>
              <a:t>quality</a:t>
            </a:r>
            <a:r>
              <a:rPr lang="en-US" dirty="0" smtClean="0"/>
              <a:t> of goals you set affects how well they will work.</a:t>
            </a:r>
          </a:p>
          <a:p>
            <a:pPr algn="just"/>
            <a:r>
              <a:rPr lang="en-US" dirty="0" smtClean="0"/>
              <a:t>The simple act of setting an effective goal gives you a better chance of realizing that goal.</a:t>
            </a:r>
          </a:p>
          <a:p>
            <a:pPr algn="just">
              <a:buNone/>
            </a:pPr>
            <a:r>
              <a:rPr lang="en-US" dirty="0" smtClean="0"/>
              <a:t>	In fact, listed below are several principles crucial to setting effective goals.</a:t>
            </a:r>
          </a:p>
          <a:p>
            <a:pPr algn="just">
              <a:buNone/>
            </a:pPr>
            <a:r>
              <a:rPr lang="en-US" dirty="0" smtClean="0"/>
              <a:t>	Effective goal-setting principles:</a:t>
            </a:r>
          </a:p>
          <a:p>
            <a:pPr algn="just">
              <a:buNone/>
            </a:pPr>
            <a:r>
              <a:rPr lang="en-US" b="1" dirty="0" smtClean="0"/>
              <a:t>1.Clarity</a:t>
            </a:r>
            <a:r>
              <a:rPr lang="en-US" dirty="0" smtClean="0"/>
              <a:t>. A clear, measurable goal is more achievable than one that is poorly defined. </a:t>
            </a:r>
          </a:p>
          <a:p>
            <a:pPr algn="just"/>
            <a:r>
              <a:rPr lang="en-US" dirty="0" smtClean="0"/>
              <a:t>In other words, be specific! The most effective goals have a specific timeline for completion.</a:t>
            </a:r>
          </a:p>
          <a:p>
            <a:pPr algn="just"/>
            <a:endParaRPr lang="en-US" dirty="0" smtClean="0"/>
          </a:p>
          <a:p>
            <a:pPr algn="just"/>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b="1" dirty="0" smtClean="0"/>
              <a:t>2. Challenge.</a:t>
            </a:r>
            <a:r>
              <a:rPr lang="en-US" dirty="0" smtClean="0"/>
              <a:t> The goal must have a decent level of difficulty in order to motivate you to strive toward the goal.</a:t>
            </a:r>
          </a:p>
          <a:p>
            <a:pPr algn="just">
              <a:buNone/>
            </a:pPr>
            <a:r>
              <a:rPr lang="en-US" b="1" dirty="0" smtClean="0"/>
              <a:t>3.Commitment.</a:t>
            </a:r>
            <a:r>
              <a:rPr lang="en-US" dirty="0" smtClean="0"/>
              <a:t> Put deliberate effort into meeting this goal. </a:t>
            </a:r>
          </a:p>
          <a:p>
            <a:pPr algn="just"/>
            <a:r>
              <a:rPr lang="en-US" dirty="0" smtClean="0"/>
              <a:t>Share your goal with someone else in order to increase your accountability to meet that goal.</a:t>
            </a:r>
          </a:p>
          <a:p>
            <a:pPr algn="just">
              <a:buNone/>
            </a:pPr>
            <a:r>
              <a:rPr lang="en-US" b="1" dirty="0" smtClean="0"/>
              <a:t>4. Feedback</a:t>
            </a:r>
            <a:r>
              <a:rPr lang="en-US" dirty="0" smtClean="0"/>
              <a:t>. Set up a method to receive information on your progress toward a goal. </a:t>
            </a:r>
          </a:p>
          <a:p>
            <a:pPr algn="just"/>
            <a:r>
              <a:rPr lang="en-US" dirty="0" smtClean="0"/>
              <a:t>(If losing 30 pounds in four months turns out to be too hard, it is better to adjust the difficulty of your goal mid-way through the timeline than to give up entirely.)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 of motivation</a:t>
            </a:r>
            <a:endParaRPr lang="en-US" dirty="0"/>
          </a:p>
        </p:txBody>
      </p:sp>
      <p:sp>
        <p:nvSpPr>
          <p:cNvPr id="3" name="Content Placeholder 2"/>
          <p:cNvSpPr>
            <a:spLocks noGrp="1"/>
          </p:cNvSpPr>
          <p:nvPr>
            <p:ph idx="1"/>
          </p:nvPr>
        </p:nvSpPr>
        <p:spPr/>
        <p:txBody>
          <a:bodyPr/>
          <a:lstStyle/>
          <a:p>
            <a:r>
              <a:rPr lang="en-US" dirty="0" smtClean="0"/>
              <a:t>Three kinds of theories have evolved, over the years, to capture the essence of these approaches: namely,</a:t>
            </a:r>
          </a:p>
          <a:p>
            <a:pPr marL="514350" indent="-514350">
              <a:buFont typeface="+mj-lt"/>
              <a:buAutoNum type="arabicPeriod"/>
            </a:pPr>
            <a:r>
              <a:rPr lang="en-US" dirty="0" smtClean="0"/>
              <a:t>Content theories</a:t>
            </a:r>
          </a:p>
          <a:p>
            <a:pPr marL="514350" indent="-514350">
              <a:buFont typeface="+mj-lt"/>
              <a:buAutoNum type="arabicPeriod"/>
            </a:pPr>
            <a:r>
              <a:rPr lang="en-US" dirty="0" smtClean="0"/>
              <a:t>Reinforcement theories</a:t>
            </a:r>
          </a:p>
          <a:p>
            <a:pPr marL="514350" indent="-514350">
              <a:buFont typeface="+mj-lt"/>
              <a:buAutoNum type="arabicPeriod"/>
            </a:pPr>
            <a:r>
              <a:rPr lang="en-US" dirty="0" smtClean="0"/>
              <a:t>Process theories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buNone/>
            </a:pPr>
            <a:r>
              <a:rPr lang="en-US" b="1" dirty="0" smtClean="0"/>
              <a:t>5.Task complexity.</a:t>
            </a:r>
            <a:r>
              <a:rPr lang="en-US" dirty="0" smtClean="0"/>
              <a:t> If a goal is especially complex, make sure you give yourself enough time to overcome the learning curve involved in completing the task. </a:t>
            </a:r>
          </a:p>
          <a:p>
            <a:pPr algn="just"/>
            <a:r>
              <a:rPr lang="en-US" dirty="0" smtClean="0"/>
              <a:t>In other words, if a goal is really tough, make sure you give yourself some padding to give you the best chance at succeeding.</a:t>
            </a:r>
          </a:p>
          <a:p>
            <a:pPr algn="just"/>
            <a:endParaRPr lang="en-US" dirty="0" smtClean="0"/>
          </a:p>
          <a:p>
            <a:pPr algn="just"/>
            <a:endParaRPr lang="en-US" dirty="0" smtClean="0"/>
          </a:p>
          <a:p>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a:buNone/>
            </a:pPr>
            <a:r>
              <a:rPr lang="en-US" dirty="0" smtClean="0"/>
              <a:t>3. Reinforcement </a:t>
            </a:r>
            <a:r>
              <a:rPr lang="en-US" dirty="0" smtClean="0"/>
              <a:t>Theories</a:t>
            </a:r>
          </a:p>
          <a:p>
            <a:pPr algn="just">
              <a:buNone/>
            </a:pPr>
            <a:r>
              <a:rPr lang="en-US" dirty="0" smtClean="0"/>
              <a:t>	Reinforcement </a:t>
            </a:r>
            <a:r>
              <a:rPr lang="en-US" dirty="0" smtClean="0"/>
              <a:t>theory</a:t>
            </a:r>
            <a:endParaRPr lang="en-US" dirty="0" smtClean="0"/>
          </a:p>
          <a:p>
            <a:pPr algn="just"/>
            <a:r>
              <a:rPr lang="en-US" dirty="0" smtClean="0"/>
              <a:t>Reinforcement theory of motivation was proposed by BF Skinner and his associates</a:t>
            </a:r>
            <a:r>
              <a:rPr lang="en-US" dirty="0" smtClean="0"/>
              <a:t>.</a:t>
            </a:r>
          </a:p>
          <a:p>
            <a:pPr algn="just"/>
            <a:r>
              <a:rPr lang="en-US" dirty="0" smtClean="0"/>
              <a:t> </a:t>
            </a:r>
            <a:r>
              <a:rPr lang="en-US" dirty="0" smtClean="0"/>
              <a:t>It states that individual’s behaviour is a function of its consequences. </a:t>
            </a:r>
            <a:endParaRPr lang="en-US" dirty="0" smtClean="0"/>
          </a:p>
          <a:p>
            <a:pPr algn="just"/>
            <a:r>
              <a:rPr lang="en-US" dirty="0" smtClean="0"/>
              <a:t>It </a:t>
            </a:r>
            <a:r>
              <a:rPr lang="en-US" dirty="0" smtClean="0"/>
              <a:t>is based on “law of effect”, i.e, individual’s behaviour with positive consequences tends to be repeated, but individual’s behaviour with negative consequences tends not to be repeated</a:t>
            </a:r>
            <a:r>
              <a:rPr lang="en-US" dirty="0" smtClean="0"/>
              <a:t>.</a:t>
            </a:r>
            <a:r>
              <a:rPr lang="en-US" dirty="0" smtClean="0"/>
              <a:t> </a:t>
            </a:r>
            <a:endParaRPr lang="en-US" dirty="0" smtClean="0"/>
          </a:p>
          <a:p>
            <a:pPr algn="just"/>
            <a:r>
              <a:rPr lang="en-US" dirty="0" smtClean="0"/>
              <a:t>Reinforcement </a:t>
            </a:r>
            <a:r>
              <a:rPr lang="en-US" dirty="0" smtClean="0"/>
              <a:t>theory of motivation overlooks the internal state of individual, i.e., the inner feelings and drives of individuals are ignored by Skinner</a:t>
            </a:r>
            <a:r>
              <a:rPr lang="en-US" dirty="0" smtClean="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pPr algn="just"/>
            <a:r>
              <a:rPr lang="en-US" dirty="0" smtClean="0"/>
              <a:t>Reinforcement theory of motivation overlooks the internal state of individual, i.e., the inner feelings and drives of individuals are ignored by Skinner. </a:t>
            </a:r>
          </a:p>
          <a:p>
            <a:pPr algn="just"/>
            <a:r>
              <a:rPr lang="en-US" dirty="0" smtClean="0"/>
              <a:t>This theory focuses totally on what happens to an individual when he takes some action. </a:t>
            </a:r>
          </a:p>
          <a:p>
            <a:pPr algn="just"/>
            <a:r>
              <a:rPr lang="en-US" dirty="0" smtClean="0"/>
              <a:t>Thus, according to Skinner, the external environment of the organization must be designed effectively and positively so as to motivate the employee. </a:t>
            </a:r>
          </a:p>
          <a:p>
            <a:pPr algn="just"/>
            <a:r>
              <a:rPr lang="en-US" dirty="0" smtClean="0"/>
              <a:t>This theory is a strong tool for analyzing controlling mechanism for individual’s behaviour.</a:t>
            </a:r>
          </a:p>
          <a:p>
            <a:pPr algn="just"/>
            <a:r>
              <a:rPr lang="en-US" dirty="0" smtClean="0"/>
              <a:t> However, it does not focus on the causes of individual’s behaviour.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85000" lnSpcReduction="10000"/>
          </a:bodyPr>
          <a:lstStyle/>
          <a:p>
            <a:pPr algn="just"/>
            <a:r>
              <a:rPr lang="en-US" dirty="0" smtClean="0"/>
              <a:t>The managers use the following methods for controlling the behaviour of the employees:</a:t>
            </a:r>
          </a:p>
          <a:p>
            <a:pPr algn="just">
              <a:buNone/>
            </a:pPr>
            <a:r>
              <a:rPr lang="en-US" b="1" dirty="0" smtClean="0"/>
              <a:t>	Positive Reinforcement-</a:t>
            </a:r>
          </a:p>
          <a:p>
            <a:pPr algn="just"/>
            <a:r>
              <a:rPr lang="en-US" dirty="0" smtClean="0"/>
              <a:t> This implies giving a positive response when an individual shows positive and required behaviour. </a:t>
            </a:r>
            <a:endParaRPr lang="en-US" dirty="0" smtClean="0"/>
          </a:p>
          <a:p>
            <a:pPr algn="just"/>
            <a:r>
              <a:rPr lang="en-US" dirty="0" smtClean="0"/>
              <a:t>For </a:t>
            </a:r>
            <a:r>
              <a:rPr lang="en-US" dirty="0" smtClean="0"/>
              <a:t>example - Immediately praising an employee for coming early for job. </a:t>
            </a:r>
            <a:endParaRPr lang="en-US" dirty="0" smtClean="0"/>
          </a:p>
          <a:p>
            <a:pPr algn="just"/>
            <a:r>
              <a:rPr lang="en-US" dirty="0" smtClean="0"/>
              <a:t>This </a:t>
            </a:r>
            <a:r>
              <a:rPr lang="en-US" dirty="0" smtClean="0"/>
              <a:t>will increase probability of outstanding behaviour occurring again. </a:t>
            </a:r>
            <a:endParaRPr lang="en-US" dirty="0" smtClean="0"/>
          </a:p>
          <a:p>
            <a:pPr algn="just"/>
            <a:r>
              <a:rPr lang="en-US" dirty="0" smtClean="0"/>
              <a:t>Reward </a:t>
            </a:r>
            <a:r>
              <a:rPr lang="en-US" dirty="0" smtClean="0"/>
              <a:t>is a positive reinforce, but not necessarily. </a:t>
            </a:r>
            <a:endParaRPr lang="en-US" dirty="0" smtClean="0"/>
          </a:p>
          <a:p>
            <a:pPr algn="just"/>
            <a:r>
              <a:rPr lang="en-US" dirty="0" smtClean="0"/>
              <a:t>If </a:t>
            </a:r>
            <a:r>
              <a:rPr lang="en-US" dirty="0" smtClean="0"/>
              <a:t>and only if the employees’ behaviour improves, reward can said to be a positive reinforcer. </a:t>
            </a:r>
            <a:endParaRPr lang="en-US" dirty="0" smtClean="0"/>
          </a:p>
          <a:p>
            <a:pPr algn="just"/>
            <a:r>
              <a:rPr lang="en-US" dirty="0" smtClean="0"/>
              <a:t>Positive </a:t>
            </a:r>
            <a:r>
              <a:rPr lang="en-US" dirty="0" smtClean="0"/>
              <a:t>reinforcement stimulates occurrence of a behaviour. </a:t>
            </a:r>
            <a:endParaRPr lang="en-US" dirty="0" smtClean="0"/>
          </a:p>
          <a:p>
            <a:pPr algn="just"/>
            <a:r>
              <a:rPr lang="en-US" dirty="0" smtClean="0"/>
              <a:t>It </a:t>
            </a:r>
            <a:r>
              <a:rPr lang="en-US" dirty="0" smtClean="0"/>
              <a:t>must be noted that more spontaneous is the giving of reward, the greater reinforcement value it has</a:t>
            </a:r>
            <a:r>
              <a:rPr lang="en-US" dirty="0" smtClean="0"/>
              <a:t>.</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a:buNone/>
            </a:pPr>
            <a:r>
              <a:rPr lang="en-US" b="1" dirty="0" smtClean="0"/>
              <a:t>	Negative </a:t>
            </a:r>
            <a:r>
              <a:rPr lang="en-US" b="1" dirty="0" smtClean="0"/>
              <a:t>Reinforcement-</a:t>
            </a:r>
            <a:r>
              <a:rPr lang="en-US" dirty="0" smtClean="0"/>
              <a:t> </a:t>
            </a:r>
            <a:endParaRPr lang="en-US" dirty="0" smtClean="0"/>
          </a:p>
          <a:p>
            <a:pPr algn="just"/>
            <a:r>
              <a:rPr lang="en-US" dirty="0" smtClean="0"/>
              <a:t>This </a:t>
            </a:r>
            <a:r>
              <a:rPr lang="en-US" dirty="0" smtClean="0"/>
              <a:t>implies rewarding an employee by removing negative / undesirable consequences. </a:t>
            </a:r>
            <a:endParaRPr lang="en-US" dirty="0" smtClean="0"/>
          </a:p>
          <a:p>
            <a:pPr algn="just"/>
            <a:r>
              <a:rPr lang="en-US" dirty="0" smtClean="0"/>
              <a:t>Both </a:t>
            </a:r>
            <a:r>
              <a:rPr lang="en-US" dirty="0" smtClean="0"/>
              <a:t>positive and negative reinforcement can be used for increasing desirable / required behaviour</a:t>
            </a:r>
            <a:r>
              <a:rPr lang="en-US" dirty="0" smtClean="0"/>
              <a:t>.</a:t>
            </a:r>
          </a:p>
          <a:p>
            <a:pPr algn="just">
              <a:buNone/>
            </a:pPr>
            <a:r>
              <a:rPr lang="en-US" b="1" dirty="0" smtClean="0"/>
              <a:t>	Punishment-</a:t>
            </a:r>
            <a:r>
              <a:rPr lang="en-US" dirty="0" smtClean="0"/>
              <a:t> </a:t>
            </a:r>
            <a:endParaRPr lang="en-US" dirty="0" smtClean="0"/>
          </a:p>
          <a:p>
            <a:pPr algn="just"/>
            <a:r>
              <a:rPr lang="en-US" dirty="0" smtClean="0"/>
              <a:t>It </a:t>
            </a:r>
            <a:r>
              <a:rPr lang="en-US" dirty="0" smtClean="0"/>
              <a:t>implies removing positive consequences so as to lower the probability of repeating undesirable behaviour in future. </a:t>
            </a:r>
            <a:endParaRPr lang="en-US" dirty="0" smtClean="0"/>
          </a:p>
          <a:p>
            <a:pPr algn="just"/>
            <a:r>
              <a:rPr lang="en-US" dirty="0" smtClean="0"/>
              <a:t>In </a:t>
            </a:r>
            <a:r>
              <a:rPr lang="en-US" dirty="0" smtClean="0"/>
              <a:t>other words, punishment means applying undesirable consequence for showing undesirable behaviour. </a:t>
            </a:r>
            <a:endParaRPr lang="en-US"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a:r>
              <a:rPr lang="en-US" dirty="0" smtClean="0"/>
              <a:t>For instance - Suspending an employee for breaking the organizational rules. </a:t>
            </a:r>
          </a:p>
          <a:p>
            <a:pPr algn="just"/>
            <a:r>
              <a:rPr lang="en-US" dirty="0" smtClean="0"/>
              <a:t>Punishment can be equalized by positive reinforcement from alternative source.</a:t>
            </a:r>
          </a:p>
          <a:p>
            <a:pPr algn="just">
              <a:buNone/>
            </a:pPr>
            <a:r>
              <a:rPr lang="en-US" b="1" dirty="0" smtClean="0"/>
              <a:t>	Extinction-</a:t>
            </a:r>
            <a:r>
              <a:rPr lang="en-US" dirty="0" smtClean="0"/>
              <a:t> </a:t>
            </a:r>
            <a:endParaRPr lang="en-US" dirty="0" smtClean="0"/>
          </a:p>
          <a:p>
            <a:pPr algn="just"/>
            <a:r>
              <a:rPr lang="en-US" dirty="0" smtClean="0"/>
              <a:t>It </a:t>
            </a:r>
            <a:r>
              <a:rPr lang="en-US" dirty="0" smtClean="0"/>
              <a:t>implies absence of reinforcements. </a:t>
            </a:r>
            <a:endParaRPr lang="en-US" dirty="0" smtClean="0"/>
          </a:p>
          <a:p>
            <a:pPr algn="just"/>
            <a:r>
              <a:rPr lang="en-US" dirty="0" smtClean="0"/>
              <a:t>In </a:t>
            </a:r>
            <a:r>
              <a:rPr lang="en-US" dirty="0" smtClean="0"/>
              <a:t>other words, extinction implies lowering the probability of undesired behaviour by removing reward for that kind of behaviour. </a:t>
            </a:r>
            <a:endParaRPr lang="en-US" dirty="0" smtClean="0"/>
          </a:p>
          <a:p>
            <a:pPr algn="just"/>
            <a:r>
              <a:rPr lang="en-US" dirty="0" smtClean="0"/>
              <a:t>For </a:t>
            </a:r>
            <a:r>
              <a:rPr lang="en-US" dirty="0" smtClean="0"/>
              <a:t>instance - if an employee no longer receives praise and admiration for his good work, he may feel that his behaviour is generating no fruitful consequence. </a:t>
            </a:r>
            <a:endParaRPr lang="en-US" dirty="0" smtClean="0"/>
          </a:p>
          <a:p>
            <a:pPr algn="just"/>
            <a:r>
              <a:rPr lang="en-US" dirty="0" smtClean="0"/>
              <a:t>Extinction </a:t>
            </a:r>
            <a:r>
              <a:rPr lang="en-US" dirty="0" smtClean="0"/>
              <a:t>may unintentionally lower desirable behaviour.</a:t>
            </a:r>
          </a:p>
          <a:p>
            <a:endParaRPr lang="en-US" dirty="0" smtClean="0"/>
          </a:p>
          <a:p>
            <a:endParaRPr lang="en-US" dirty="0" smtClean="0"/>
          </a:p>
          <a:p>
            <a:endParaRPr lang="en-US" dirty="0" smtClean="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	Behaviour Modification</a:t>
            </a:r>
          </a:p>
          <a:p>
            <a:pPr algn="just"/>
            <a:r>
              <a:rPr lang="en-US" b="1" dirty="0" smtClean="0"/>
              <a:t>Organizational behavior modification</a:t>
            </a:r>
            <a:r>
              <a:rPr lang="en-US" dirty="0" smtClean="0"/>
              <a:t> (OB Mod), or reinforcement theory, can be applied to your business in order to help you adjust, modify, and mold employee behaviors. </a:t>
            </a:r>
            <a:endParaRPr lang="en-US" dirty="0" smtClean="0"/>
          </a:p>
          <a:p>
            <a:pPr algn="just"/>
            <a:r>
              <a:rPr lang="en-US" dirty="0" smtClean="0"/>
              <a:t>To effectively implement OB Mod Programmes</a:t>
            </a:r>
            <a:r>
              <a:rPr lang="en-US" dirty="0" smtClean="0"/>
              <a:t>, the following steps are suggested (K.E. Chung):</a:t>
            </a:r>
          </a:p>
          <a:p>
            <a:pPr marL="514350" indent="-514350" algn="just">
              <a:buFont typeface="+mj-lt"/>
              <a:buAutoNum type="arabicPeriod"/>
            </a:pPr>
            <a:r>
              <a:rPr lang="en-US" dirty="0" smtClean="0"/>
              <a:t>Define the target behaviour</a:t>
            </a:r>
          </a:p>
          <a:p>
            <a:pPr marL="514350" indent="-514350" algn="just">
              <a:buFont typeface="+mj-lt"/>
              <a:buAutoNum type="arabicPeriod"/>
            </a:pPr>
            <a:r>
              <a:rPr lang="en-US" dirty="0" smtClean="0"/>
              <a:t>Develop performance goals</a:t>
            </a:r>
          </a:p>
          <a:p>
            <a:pPr marL="514350" indent="-514350" algn="just">
              <a:buFont typeface="+mj-lt"/>
              <a:buAutoNum type="arabicPeriod"/>
            </a:pPr>
            <a:r>
              <a:rPr lang="en-US" dirty="0" smtClean="0"/>
              <a:t>Assess performance progress</a:t>
            </a:r>
          </a:p>
          <a:p>
            <a:pPr marL="514350" indent="-514350" algn="just">
              <a:buFont typeface="+mj-lt"/>
              <a:buAutoNum type="arabicPeriod"/>
            </a:pPr>
            <a:r>
              <a:rPr lang="en-US" dirty="0" smtClean="0"/>
              <a:t>Match performance with rewards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of motivation</a:t>
            </a:r>
            <a:endParaRPr lang="en-US" dirty="0"/>
          </a:p>
        </p:txBody>
      </p:sp>
      <p:sp>
        <p:nvSpPr>
          <p:cNvPr id="3" name="Content Placeholder 2"/>
          <p:cNvSpPr>
            <a:spLocks noGrp="1"/>
          </p:cNvSpPr>
          <p:nvPr>
            <p:ph idx="1"/>
          </p:nvPr>
        </p:nvSpPr>
        <p:spPr/>
        <p:txBody>
          <a:bodyPr/>
          <a:lstStyle/>
          <a:p>
            <a:pPr algn="just"/>
            <a:r>
              <a:rPr lang="en-US" dirty="0" smtClean="0"/>
              <a:t>People can be motivated through the use of number of techniques of motivation.</a:t>
            </a:r>
          </a:p>
          <a:p>
            <a:pPr algn="just"/>
            <a:r>
              <a:rPr lang="en-US" dirty="0" smtClean="0"/>
              <a:t>Carrot and stick motivation are most commonly used for motivating employees.</a:t>
            </a:r>
          </a:p>
          <a:p>
            <a:pPr algn="just"/>
            <a:r>
              <a:rPr lang="en-US" dirty="0" smtClean="0"/>
              <a:t>Carrot implies positive reinforcement and on contrary stick implies negative reinforcement.</a:t>
            </a:r>
          </a:p>
          <a:p>
            <a:pPr algn="just"/>
            <a:r>
              <a:rPr lang="en-US" dirty="0" smtClean="0"/>
              <a:t>In addition to such a carrot and stick approach, management can also think of motivating people through job rotation and job enrichment efforts.</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How to Offer Rewards?</a:t>
            </a:r>
          </a:p>
          <a:p>
            <a:pPr algn="just"/>
            <a:r>
              <a:rPr lang="en-US" dirty="0" smtClean="0"/>
              <a:t>Rewards can be offered keeping in mind the following:</a:t>
            </a:r>
          </a:p>
          <a:p>
            <a:pPr marL="514350" indent="-514350" algn="just">
              <a:buFont typeface="+mj-lt"/>
              <a:buAutoNum type="arabicPeriod"/>
            </a:pPr>
            <a:r>
              <a:rPr lang="en-US" dirty="0" smtClean="0"/>
              <a:t>Reward only desirable behaviour.</a:t>
            </a:r>
          </a:p>
          <a:p>
            <a:pPr marL="514350" indent="-514350" algn="just">
              <a:buFont typeface="+mj-lt"/>
              <a:buAutoNum type="arabicPeriod"/>
            </a:pPr>
            <a:r>
              <a:rPr lang="en-US" dirty="0" smtClean="0"/>
              <a:t>Give rewards as soon as possible.</a:t>
            </a:r>
          </a:p>
          <a:p>
            <a:pPr marL="514350" indent="-514350" algn="just">
              <a:buFont typeface="+mj-lt"/>
              <a:buAutoNum type="arabicPeriod"/>
            </a:pPr>
            <a:r>
              <a:rPr lang="en-US" dirty="0" smtClean="0"/>
              <a:t>Clarify what kind of behaviour is desired.</a:t>
            </a:r>
          </a:p>
          <a:p>
            <a:pPr marL="514350" indent="-514350" algn="just">
              <a:buFont typeface="+mj-lt"/>
              <a:buAutoNum type="arabicPeriod"/>
            </a:pPr>
            <a:r>
              <a:rPr lang="en-US" dirty="0" smtClean="0"/>
              <a:t>Find whether the reward has any value for the employee.</a:t>
            </a:r>
          </a:p>
          <a:p>
            <a:pPr marL="514350" indent="-514350" algn="just">
              <a:buFont typeface="+mj-lt"/>
              <a:buAutoNum type="arabicPeriod"/>
            </a:pPr>
            <a:r>
              <a:rPr lang="en-US" dirty="0" smtClean="0"/>
              <a:t>See that the size of the reward is large enough to entice employees.</a:t>
            </a:r>
          </a:p>
          <a:p>
            <a:pPr marL="514350" indent="-514350" algn="just">
              <a:buFont typeface="+mj-lt"/>
              <a:buAutoNum type="arabicPeriod"/>
            </a:pPr>
            <a:r>
              <a:rPr lang="en-US" dirty="0" smtClean="0"/>
              <a:t>Have different rewards and recognise individual differences.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r>
              <a:rPr lang="en-US" dirty="0" smtClean="0"/>
              <a:t>How to Administer Penalties?</a:t>
            </a:r>
          </a:p>
          <a:p>
            <a:pPr algn="just"/>
            <a:r>
              <a:rPr lang="en-US" dirty="0" smtClean="0"/>
              <a:t>Rewards can be practiced by considering the following:</a:t>
            </a:r>
          </a:p>
          <a:p>
            <a:pPr marL="514350" indent="-514350" algn="just">
              <a:buFont typeface="+mj-lt"/>
              <a:buAutoNum type="arabicPeriod"/>
            </a:pPr>
            <a:r>
              <a:rPr lang="en-US" dirty="0" smtClean="0"/>
              <a:t>Be clear about what behaviour is unacceptable.</a:t>
            </a:r>
          </a:p>
          <a:p>
            <a:pPr marL="514350" indent="-514350" algn="just">
              <a:buFont typeface="+mj-lt"/>
              <a:buAutoNum type="arabicPeriod"/>
            </a:pPr>
            <a:r>
              <a:rPr lang="en-US" dirty="0" smtClean="0"/>
              <a:t>Punish only undesirable behaviour.</a:t>
            </a:r>
          </a:p>
          <a:p>
            <a:pPr marL="514350" indent="-514350" algn="just">
              <a:buFont typeface="+mj-lt"/>
              <a:buAutoNum type="arabicPeriod"/>
            </a:pPr>
            <a:r>
              <a:rPr lang="en-US" dirty="0" smtClean="0"/>
              <a:t>Punish the specific undesired behaviour, not the person.</a:t>
            </a:r>
          </a:p>
          <a:p>
            <a:pPr marL="514350" indent="-514350" algn="just">
              <a:buFont typeface="+mj-lt"/>
              <a:buAutoNum type="arabicPeriod"/>
            </a:pPr>
            <a:r>
              <a:rPr lang="en-US" dirty="0" smtClean="0"/>
              <a:t>The punishment should be enough to extinguish the undesired behaviour.</a:t>
            </a:r>
          </a:p>
          <a:p>
            <a:pPr marL="514350" indent="-514350" algn="just">
              <a:buFont typeface="+mj-lt"/>
              <a:buAutoNum type="arabicPeriod"/>
            </a:pPr>
            <a:r>
              <a:rPr lang="en-US" dirty="0" smtClean="0"/>
              <a:t>Punishment should quickly follow the undesirable behaviour.</a:t>
            </a:r>
          </a:p>
          <a:p>
            <a:pPr marL="514350" indent="-514350" algn="just">
              <a:buFont typeface="+mj-lt"/>
              <a:buAutoNum type="arabicPeriod"/>
            </a:pPr>
            <a:r>
              <a:rPr lang="en-US" dirty="0" smtClean="0"/>
              <a:t>Punishment should be administered privately.</a:t>
            </a:r>
          </a:p>
          <a:p>
            <a:pPr marL="514350" indent="-514350" algn="just">
              <a:buFont typeface="+mj-lt"/>
              <a:buAutoNum type="arabicPeriod"/>
            </a:pPr>
            <a:r>
              <a:rPr lang="en-US" dirty="0" smtClean="0"/>
              <a:t>Combine punishment and positive rewards.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1. Content Theories</a:t>
            </a:r>
          </a:p>
          <a:p>
            <a:pPr algn="just"/>
            <a:r>
              <a:rPr lang="en-US" dirty="0" smtClean="0"/>
              <a:t>Content theories offer insight into the needs of people in organisations and help managers understand how needs can be satisfied in the workplace.</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fontAlgn="base">
              <a:buNone/>
            </a:pPr>
            <a:r>
              <a:rPr lang="en-US" b="1" dirty="0" smtClean="0"/>
              <a:t>	Job </a:t>
            </a:r>
            <a:r>
              <a:rPr lang="en-US" b="1" dirty="0" smtClean="0"/>
              <a:t>Design</a:t>
            </a:r>
          </a:p>
          <a:p>
            <a:pPr algn="just" fontAlgn="base"/>
            <a:r>
              <a:rPr lang="en-US" dirty="0" smtClean="0"/>
              <a:t>Designing jobs and job characteristics strategically to empower employee satisfaction and motivation is a central responsibility of management.</a:t>
            </a:r>
          </a:p>
          <a:p>
            <a:pPr algn="just" fontAlgn="base"/>
            <a:r>
              <a:rPr lang="en-US" dirty="0" smtClean="0"/>
              <a:t>Job design is the process of specifying the contents, objectives, responsibilities, and relationships the job will fulfill or interact with.</a:t>
            </a:r>
          </a:p>
          <a:p>
            <a:pPr algn="just" fontAlgn="base"/>
            <a:r>
              <a:rPr lang="en-US" dirty="0" smtClean="0"/>
              <a:t>Clever job design can be a highly motivating aspect of an employee’s day-to-day operations. </a:t>
            </a:r>
            <a:endParaRPr lang="en-US" dirty="0" smtClean="0"/>
          </a:p>
          <a:p>
            <a:pPr algn="just" fontAlgn="base"/>
            <a:r>
              <a:rPr lang="en-US" dirty="0" smtClean="0"/>
              <a:t>Effectively </a:t>
            </a:r>
            <a:r>
              <a:rPr lang="en-US" dirty="0" smtClean="0"/>
              <a:t>building motivation and satisfaction into the job design itself empowers positive employee behaviors</a:t>
            </a:r>
            <a:r>
              <a:rPr lang="en-US" dirty="0" smtClean="0"/>
              <a:t>.</a:t>
            </a:r>
            <a:endParaRPr lang="en-US"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fontAlgn="base"/>
            <a:r>
              <a:rPr lang="en-US" dirty="0" smtClean="0"/>
              <a:t>Skill variety, task identity, task significance, autonomy, and feedback are core components of effective job design.</a:t>
            </a:r>
          </a:p>
          <a:p>
            <a:pPr algn="just" fontAlgn="base"/>
            <a:r>
              <a:rPr lang="en-US" dirty="0" smtClean="0"/>
              <a:t>If effectively designed, a job should induce the psychological states of meaningfulness, responsibility, and ownership of the results.</a:t>
            </a:r>
          </a:p>
          <a:p>
            <a:pPr algn="just" fontAlgn="base"/>
            <a:r>
              <a:rPr lang="en-US" dirty="0" smtClean="0"/>
              <a:t>Managers can also leverage intrinsic and extrinsic rewards, job rotation, job enrichment and job enlargement to better motivate employee’s via job design</a:t>
            </a:r>
            <a:r>
              <a:rPr lang="en-US" dirty="0" smtClean="0"/>
              <a:t>.</a:t>
            </a:r>
          </a:p>
          <a:p>
            <a:pPr algn="just" fontAlgn="base"/>
            <a:r>
              <a:rPr lang="en-US" dirty="0" smtClean="0"/>
              <a:t>Job design is an important prerequisite to effective workplace motivation, as designing a job effectively can empower positive behaviors and create a strong infrastructure for employee success</a:t>
            </a:r>
            <a:r>
              <a:rPr lang="en-US" dirty="0" smtClean="0"/>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fontAlgn="base"/>
            <a:r>
              <a:rPr lang="en-US" dirty="0" smtClean="0"/>
              <a:t> Job design is specifying the contents, responsibilities, objectives, and relationships required to satisfy the expectations of the role</a:t>
            </a:r>
            <a:r>
              <a:rPr lang="en-US" dirty="0" smtClean="0"/>
              <a:t>.</a:t>
            </a:r>
          </a:p>
          <a:p>
            <a:pPr algn="just" fontAlgn="base"/>
            <a:r>
              <a:rPr lang="en-US" dirty="0" smtClean="0"/>
              <a:t> </a:t>
            </a:r>
            <a:r>
              <a:rPr lang="en-US" dirty="0" smtClean="0"/>
              <a:t>Understanding how to effectively design a job is a key managerial skill, with various models and theories to assist in pursuing this tactfully.</a:t>
            </a:r>
          </a:p>
          <a:p>
            <a:pPr>
              <a:buNone/>
            </a:pPr>
            <a:r>
              <a:rPr lang="en-US" dirty="0" smtClean="0"/>
              <a:t/>
            </a:r>
            <a:br>
              <a:rPr lang="en-US" dirty="0" smtClean="0"/>
            </a:br>
            <a:endParaRPr lang="en-US" dirty="0" smtClean="0"/>
          </a:p>
          <a:p>
            <a:pPr algn="just">
              <a:buNone/>
            </a:pPr>
            <a:r>
              <a:rPr lang="en-US" dirty="0" smtClean="0"/>
              <a:t/>
            </a:r>
            <a:br>
              <a:rPr lang="en-US" dirty="0" smtClean="0"/>
            </a:br>
            <a:r>
              <a:rPr lang="en-US" dirty="0" smtClean="0"/>
              <a:t/>
            </a:r>
            <a:br>
              <a:rPr lang="en-US" dirty="0" smtClean="0"/>
            </a:br>
            <a:endParaRPr lang="en-US" dirty="0" smtClean="0"/>
          </a:p>
          <a:p>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239000" cy="1143000"/>
          </a:xfrm>
        </p:spPr>
        <p:txBody>
          <a:bodyPr/>
          <a:lstStyle/>
          <a:p>
            <a:pPr algn="ctr"/>
            <a:r>
              <a:rPr lang="en-US" dirty="0" smtClean="0"/>
              <a:t>Thank you</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buNone/>
            </a:pPr>
            <a:r>
              <a:rPr lang="en-US" b="1" dirty="0" smtClean="0"/>
              <a:t>1. Maslow’s Theory of Need Hierarchy:</a:t>
            </a:r>
          </a:p>
          <a:p>
            <a:pPr algn="just" fontAlgn="base"/>
            <a:r>
              <a:rPr lang="en-US" dirty="0" smtClean="0"/>
              <a:t>The behaviour of an individual at a particular moment is usually determined by his strongest need.</a:t>
            </a:r>
          </a:p>
          <a:p>
            <a:pPr algn="just" fontAlgn="base"/>
            <a:r>
              <a:rPr lang="en-US" dirty="0" smtClean="0"/>
              <a:t>Psychologists claim that, as the basic needs are satisfied, an individual seeks to satisfy the higher level needs.</a:t>
            </a:r>
          </a:p>
          <a:p>
            <a:pPr algn="just" fontAlgn="base"/>
            <a:r>
              <a:rPr lang="en-US" dirty="0" smtClean="0"/>
              <a:t>If his basic needs are not met, efforts to satisfy higher level needs should be postponed.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12" ma:contentTypeDescription="Create a new document." ma:contentTypeScope="" ma:versionID="4625a9dcc05b0ff61958a8ed93c6d2db">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7a0c09c82836ab7e6d40ae69f29579cd"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BA3D2A-0766-490A-9A16-E0B2A3812211}"/>
</file>

<file path=customXml/itemProps2.xml><?xml version="1.0" encoding="utf-8"?>
<ds:datastoreItem xmlns:ds="http://schemas.openxmlformats.org/officeDocument/2006/customXml" ds:itemID="{F2A110C0-0915-46F6-B61F-7B11C1FD42E3}"/>
</file>

<file path=customXml/itemProps3.xml><?xml version="1.0" encoding="utf-8"?>
<ds:datastoreItem xmlns:ds="http://schemas.openxmlformats.org/officeDocument/2006/customXml" ds:itemID="{653831C8-F716-4F62-BC14-53320FE15C99}"/>
</file>

<file path=docProps/app.xml><?xml version="1.0" encoding="utf-8"?>
<Properties xmlns="http://schemas.openxmlformats.org/officeDocument/2006/extended-properties" xmlns:vt="http://schemas.openxmlformats.org/officeDocument/2006/docPropsVTypes">
  <Template>Opulent</Template>
  <TotalTime>339</TotalTime>
  <Words>3672</Words>
  <Application>Microsoft Office PowerPoint</Application>
  <PresentationFormat>On-screen Show (4:3)</PresentationFormat>
  <Paragraphs>389</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Opulent</vt:lpstr>
      <vt:lpstr>MANAGEMENT CONCEPTS</vt:lpstr>
      <vt:lpstr>Concept of motivation</vt:lpstr>
      <vt:lpstr>Slide 3</vt:lpstr>
      <vt:lpstr>Slide 4</vt:lpstr>
      <vt:lpstr>Importance of motivation</vt:lpstr>
      <vt:lpstr>Determinants of motivation</vt:lpstr>
      <vt:lpstr>Theories of motivation</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Techniques of motivation</vt:lpstr>
      <vt:lpstr>Slide 78</vt:lpstr>
      <vt:lpstr>Slide 79</vt:lpstr>
      <vt:lpstr>Slide 80</vt:lpstr>
      <vt:lpstr>Slide 81</vt:lpstr>
      <vt:lpstr>Slide 82</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CONCEPTS</dc:title>
  <dc:creator>Amma</dc:creator>
  <cp:lastModifiedBy>Shalini</cp:lastModifiedBy>
  <cp:revision>38</cp:revision>
  <dcterms:created xsi:type="dcterms:W3CDTF">2006-08-16T00:00:00Z</dcterms:created>
  <dcterms:modified xsi:type="dcterms:W3CDTF">2020-09-05T15:36:58Z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