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77.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77" r:id="rId16"/>
    <p:sldId id="269" r:id="rId17"/>
    <p:sldId id="270" r:id="rId18"/>
    <p:sldId id="278" r:id="rId19"/>
    <p:sldId id="279" r:id="rId20"/>
    <p:sldId id="271" r:id="rId21"/>
    <p:sldId id="272" r:id="rId22"/>
    <p:sldId id="273" r:id="rId23"/>
    <p:sldId id="274" r:id="rId24"/>
    <p:sldId id="275"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3" r:id="rId77"/>
    <p:sldId id="33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9CE5A-6E85-4902-ACE6-EA9C96392E1C}" type="datetimeFigureOut">
              <a:rPr lang="en-US" smtClean="0"/>
              <a:t>9/17/2020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BB346-0210-4264-BD2F-E36FA0B7460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1BB346-0210-4264-BD2F-E36FA0B7460E}" type="slidenum">
              <a:rPr lang="en-US" smtClean="0"/>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9/17/2020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9/17/2020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9/17/2020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9/17/2020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9/17/2020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lstStyle/>
          <a:p>
            <a:r>
              <a:rPr lang="en-US" sz="2000" dirty="0" smtClean="0">
                <a:latin typeface="Times New Roman" pitchFamily="18" charset="0"/>
                <a:cs typeface="Times New Roman" pitchFamily="18" charset="0"/>
              </a:rPr>
              <a:t>UNIT  - V</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Lesson  –  13</a:t>
            </a:r>
          </a:p>
          <a:p>
            <a:r>
              <a:rPr lang="en-US" sz="2000" dirty="0" smtClean="0">
                <a:latin typeface="Times New Roman" pitchFamily="18" charset="0"/>
                <a:cs typeface="Times New Roman" pitchFamily="18" charset="0"/>
              </a:rPr>
              <a:t> Management Control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Feed forward control devices are of two broad categories: diagnostic and therapeutic.</a:t>
            </a:r>
          </a:p>
          <a:p>
            <a:pPr algn="just" fontAlgn="base"/>
            <a:r>
              <a:rPr lang="en-US" dirty="0" smtClean="0"/>
              <a:t>Diagnostic controls seek to determine what deviation is taking (or has taken) place.</a:t>
            </a:r>
          </a:p>
          <a:p>
            <a:pPr algn="just" fontAlgn="base"/>
            <a:r>
              <a:rPr lang="en-US" dirty="0" smtClean="0"/>
              <a:t> The sales manager, for instance, who receives the monthly sales figures (showing sales quota results) is virtually working with a diagnostic control device.</a:t>
            </a:r>
          </a:p>
          <a:p>
            <a:pPr algn="just" fontAlgn="base"/>
            <a:r>
              <a:rPr lang="en-US" dirty="0" smtClean="0"/>
              <a:t> It will no doubt indicate deviations from the acceptable standard (i.e., what is wrong) but not why.</a:t>
            </a:r>
          </a:p>
          <a:p>
            <a:pPr algn="just" fontAlgn="base"/>
            <a:r>
              <a:rPr lang="en-US" dirty="0" smtClean="0"/>
              <a:t> Discovering the ‘why’ is often the most difficult part of the process.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fontAlgn="base"/>
            <a:r>
              <a:rPr lang="en-US" dirty="0" smtClean="0"/>
              <a:t>Therapeutic controls tell us both what and why, and then proceed to take corrective action. </a:t>
            </a:r>
          </a:p>
          <a:p>
            <a:pPr algn="just" fontAlgn="base"/>
            <a:r>
              <a:rPr lang="en-US" dirty="0" smtClean="0"/>
              <a:t>For example, engines having internal control system such as an engine speed governor and automatic transmission are designed to take necessary corrective actions when warranted by the conditions.</a:t>
            </a:r>
          </a:p>
          <a:p>
            <a:pPr algn="just" fontAlgn="base"/>
            <a:r>
              <a:rPr lang="en-US" dirty="0" smtClean="0"/>
              <a:t>An example of utilisation of such control can be found in case of a manager who conducts employee training using the coaching method. </a:t>
            </a:r>
          </a:p>
          <a:p>
            <a:pPr algn="just" fontAlgn="base"/>
            <a:r>
              <a:rPr lang="en-US" dirty="0" smtClean="0"/>
              <a:t>When, for instance, the trainee is performing the task, the manager observes him closely by standing on his side.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The objective is to discover if any deviations from the intended processes take place.</a:t>
            </a:r>
          </a:p>
          <a:p>
            <a:pPr algn="just" fontAlgn="base"/>
            <a:r>
              <a:rPr lang="en-US" dirty="0" smtClean="0"/>
              <a:t>In case a deviation occurs, the manager observes it, diagnoses the reason for the incorrect technique, and corrects the deviation immediately (i.e., without any loss of time). </a:t>
            </a:r>
          </a:p>
          <a:p>
            <a:pPr algn="just" fontAlgn="base"/>
            <a:r>
              <a:rPr lang="en-US" dirty="0" smtClean="0"/>
              <a:t>Thus the control and correction take place during the process itself, not after a few days.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Type # 2. Concurrent (Prevention) Control:</a:t>
            </a:r>
          </a:p>
          <a:p>
            <a:pPr algn="just" fontAlgn="base"/>
            <a:r>
              <a:rPr lang="en-US" dirty="0" smtClean="0"/>
              <a:t>Concurrent control, also called steering control because it allows people to act on a process or activity while it is proceeding, not after it is proceeding, nor after it is completed. </a:t>
            </a:r>
          </a:p>
          <a:p>
            <a:pPr algn="just" fontAlgn="base"/>
            <a:r>
              <a:rPr lang="en-US" dirty="0" smtClean="0"/>
              <a:t>Corrections and adjustments can be made as and when the need a rises. </a:t>
            </a:r>
          </a:p>
          <a:p>
            <a:pPr algn="just" fontAlgn="base"/>
            <a:r>
              <a:rPr lang="en-US" dirty="0" smtClean="0"/>
              <a:t>Such controls focus on establishing conditions that will make it difficult or impossible for deviations from norms to occur.</a:t>
            </a:r>
          </a:p>
          <a:p>
            <a:pPr algn="just" fontAlgn="base"/>
            <a:r>
              <a:rPr lang="en-US" dirty="0" smtClean="0"/>
              <a:t>An example of concurrent control is the development by companies of job descriptions and job specifications.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dirty="0" smtClean="0"/>
              <a:t>It may be recalled that job description identifies the job that has to be done, thus clarifying working relationships, responsibility areas, and authority relationships.</a:t>
            </a:r>
          </a:p>
          <a:p>
            <a:pPr algn="just" fontAlgn="base"/>
            <a:r>
              <a:rPr lang="en-US" dirty="0" smtClean="0"/>
              <a:t> It thus assists in preventing unnecessary duplication of effort (work) and potential organisational conflict.</a:t>
            </a:r>
          </a:p>
          <a:p>
            <a:pPr algn="just" fontAlgn="base"/>
            <a:r>
              <a:rPr lang="en-US" dirty="0" smtClean="0"/>
              <a:t>In a like manner job specification identifies the abilities, training, education and characteristics needed of an employee to do the work.</a:t>
            </a:r>
          </a:p>
          <a:p>
            <a:pPr algn="just" fontAlgn="base">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It is control device inasmuch as it works to prevent a person who is totally unqualified and unfit from being selected for the job, thereby saving money and time, and thus precluding potential poor performance.</a:t>
            </a:r>
          </a:p>
          <a:p>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Type # 3. Feedback Controls:</a:t>
            </a:r>
          </a:p>
          <a:p>
            <a:pPr algn="just" fontAlgn="base"/>
            <a:r>
              <a:rPr lang="en-US" dirty="0" smtClean="0"/>
              <a:t>Feedback control is future-oriented. It is historical in nature and is also known as post-action control. </a:t>
            </a:r>
          </a:p>
          <a:p>
            <a:pPr algn="just" fontAlgn="base"/>
            <a:r>
              <a:rPr lang="en-US" dirty="0" smtClean="0"/>
              <a:t>The implication is that the measured activity has already occurred, and it is impossible to go back and correct performance to bring it up to standard. </a:t>
            </a:r>
          </a:p>
          <a:p>
            <a:pPr algn="just" fontAlgn="base"/>
            <a:r>
              <a:rPr lang="en-US" dirty="0" smtClean="0"/>
              <a:t>Rather, corrections must occur after the act.</a:t>
            </a:r>
          </a:p>
          <a:p>
            <a:pPr algn="just" fontAlgn="base"/>
            <a:r>
              <a:rPr lang="en-US" dirty="0" smtClean="0"/>
              <a:t>Such post-action controls focus on the end results of the process. </a:t>
            </a:r>
          </a:p>
          <a:p>
            <a:pPr algn="just" fontAlgn="base"/>
            <a:r>
              <a:rPr lang="en-US" dirty="0" smtClean="0"/>
              <a:t>The information derived is not utilised for corrective action on a project because it has already been completed.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dirty="0" smtClean="0"/>
              <a:t>Such control provides information for a manager to examine and apply to future activities which are similar to the present one. The basic objective is to help prevent mistakes in the future.</a:t>
            </a:r>
          </a:p>
          <a:p>
            <a:pPr algn="just" fontAlgn="base"/>
            <a:r>
              <a:rPr lang="en-US" dirty="0" smtClean="0"/>
              <a:t>For example, at the end of an accounting year, the manager should carefully review the analysis of the budget control report.</a:t>
            </a:r>
          </a:p>
          <a:p>
            <a:pPr algn="just" fontAlgn="base"/>
            <a:r>
              <a:rPr lang="en-US" b="1" dirty="0" smtClean="0"/>
              <a:t>The report will suggest clear-cut answers to the following questions:</a:t>
            </a:r>
            <a:endParaRPr lang="en-US" dirty="0" smtClean="0"/>
          </a:p>
          <a:p>
            <a:pPr algn="just" fontAlgn="base">
              <a:buNone/>
            </a:pPr>
            <a:r>
              <a:rPr lang="en-US" dirty="0" smtClean="0"/>
              <a:t>(1) What accounts were overdrawn?</a:t>
            </a:r>
          </a:p>
          <a:p>
            <a:pPr algn="just" fontAlgn="base">
              <a:buNone/>
            </a:pPr>
            <a:r>
              <a:rPr lang="en-US" dirty="0" smtClean="0"/>
              <a:t>(2) Why?</a:t>
            </a:r>
          </a:p>
          <a:p>
            <a:pPr algn="just" fontAlgn="base">
              <a:buNone/>
            </a:pPr>
            <a:r>
              <a:rPr lang="en-US" dirty="0" smtClean="0"/>
              <a:t>(3) Were there any accounts with a surplus?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dirty="0" smtClean="0"/>
              <a:t>(4) Why?</a:t>
            </a:r>
          </a:p>
          <a:p>
            <a:pPr algn="just" fontAlgn="base">
              <a:buNone/>
            </a:pPr>
            <a:r>
              <a:rPr lang="en-US" dirty="0" smtClean="0"/>
              <a:t>(5) Could unutilized funds have been allocated to other accounts?</a:t>
            </a:r>
          </a:p>
          <a:p>
            <a:pPr algn="just" fontAlgn="base">
              <a:buNone/>
            </a:pPr>
            <a:r>
              <a:rPr lang="en-US" dirty="0" smtClean="0"/>
              <a:t>(6) Were all priorities met by the budget?</a:t>
            </a:r>
          </a:p>
          <a:p>
            <a:pPr algn="just" fontAlgn="base"/>
            <a:r>
              <a:rPr lang="en-US" dirty="0" smtClean="0"/>
              <a:t>However, at the end of the financial year it is not possible for the manager to modify budget expenditures or allocation for the past year.</a:t>
            </a:r>
          </a:p>
          <a:p>
            <a:pPr algn="just" fontAlgn="base"/>
            <a:r>
              <a:rPr lang="en-US" dirty="0" smtClean="0"/>
              <a:t> But this type of information can be fruitfully utilised to develop more realistic (fruitful) plans for the next financial year.</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Figure illustrates when each of the types of control is applied.</a:t>
            </a:r>
          </a:p>
          <a:p>
            <a:pPr algn="just" fontAlgn="base"/>
            <a:r>
              <a:rPr lang="en-US" dirty="0" smtClean="0"/>
              <a:t> Since preventive controls make it difficult or impossible for deviations to occur as they are normally placed at the start of the process</a:t>
            </a:r>
            <a:endParaRPr lang="en-US" dirty="0"/>
          </a:p>
        </p:txBody>
      </p:sp>
      <p:pic>
        <p:nvPicPr>
          <p:cNvPr id="5" name="Picture 2" descr="C:\Users\Public\Pictures\Sample Pictures\control types1.jpg"/>
          <p:cNvPicPr>
            <a:picLocks noChangeAspect="1" noChangeArrowheads="1"/>
          </p:cNvPicPr>
          <p:nvPr/>
        </p:nvPicPr>
        <p:blipFill>
          <a:blip r:embed="rId2"/>
          <a:srcRect/>
          <a:stretch>
            <a:fillRect/>
          </a:stretch>
        </p:blipFill>
        <p:spPr bwMode="auto">
          <a:xfrm>
            <a:off x="914400" y="2842418"/>
            <a:ext cx="6934200" cy="348218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control</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Controlling is one of the managerial functions and it is an important element of the management process.</a:t>
            </a:r>
          </a:p>
          <a:p>
            <a:pPr algn="just" fontAlgn="base"/>
            <a:r>
              <a:rPr lang="en-US" dirty="0" smtClean="0"/>
              <a:t> After the planning, organising, staffing and directing have been carried out, the final managerial function of controlling assures that the activities planned are being accomplished or not.</a:t>
            </a:r>
          </a:p>
          <a:p>
            <a:pPr algn="just" fontAlgn="base"/>
            <a:r>
              <a:rPr lang="en-US" dirty="0" smtClean="0"/>
              <a:t>So the function of controlling helps to achieve the desired goals by planning.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control system</a:t>
            </a:r>
            <a:endParaRPr lang="en-US" dirty="0"/>
          </a:p>
        </p:txBody>
      </p:sp>
      <p:sp>
        <p:nvSpPr>
          <p:cNvPr id="6" name="Content Placeholder 5"/>
          <p:cNvSpPr>
            <a:spLocks noGrp="1"/>
          </p:cNvSpPr>
          <p:nvPr>
            <p:ph idx="1"/>
          </p:nvPr>
        </p:nvSpPr>
        <p:spPr/>
        <p:txBody>
          <a:bodyPr>
            <a:normAutofit/>
          </a:bodyPr>
          <a:lstStyle/>
          <a:p>
            <a:pPr algn="just" fontAlgn="base"/>
            <a:r>
              <a:rPr lang="en-US" dirty="0" smtClean="0"/>
              <a:t>Horngreen, Datar and Foster define management control system “as a means of gathering and using information to aid and coordinate the process of making planning and control decisions through- out the organisation and to guide the behaviour of its managers and employees. The goal of management control system is to improve the collective decisions within an organisation in an economically feasible way</a:t>
            </a:r>
            <a:r>
              <a:rPr lang="en-US" dirty="0" smtClean="0"/>
              <a:t>.”</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Different managers perform different responsibilities in an organisation and therefore different kinds of information are needed by them to manage the activities in their respective areas</a:t>
            </a:r>
            <a:r>
              <a:rPr lang="en-US" dirty="0" smtClean="0"/>
              <a:t>.</a:t>
            </a:r>
          </a:p>
          <a:p>
            <a:pPr algn="just" fontAlgn="base"/>
            <a:r>
              <a:rPr lang="en-US" dirty="0" smtClean="0"/>
              <a:t> </a:t>
            </a:r>
            <a:r>
              <a:rPr lang="en-US" dirty="0" smtClean="0"/>
              <a:t>Management control system should be able to develop, gather and communicate information to management at different levels in the organisation. </a:t>
            </a:r>
            <a:endParaRPr lang="en-US" dirty="0" smtClean="0"/>
          </a:p>
          <a:p>
            <a:pPr algn="just" fontAlgn="base"/>
            <a:r>
              <a:rPr lang="en-US" dirty="0" smtClean="0"/>
              <a:t>Also</a:t>
            </a:r>
            <a:r>
              <a:rPr lang="en-US" dirty="0" smtClean="0"/>
              <a:t>, management control system should aim to provide financial as well as non-financial information as needed by different managers.</a:t>
            </a:r>
          </a:p>
          <a:p>
            <a:pPr algn="just">
              <a:buNone/>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dirty="0" smtClean="0"/>
              <a:t>1. Management Control techniques</a:t>
            </a:r>
          </a:p>
          <a:p>
            <a:pPr algn="just">
              <a:buNone/>
            </a:pPr>
            <a:r>
              <a:rPr lang="en-US" b="1" dirty="0" smtClean="0"/>
              <a:t> 1.Break-Even </a:t>
            </a:r>
            <a:r>
              <a:rPr lang="en-US" b="1" dirty="0" smtClean="0"/>
              <a:t>Analysis</a:t>
            </a:r>
            <a:endParaRPr lang="en-US" dirty="0" smtClean="0"/>
          </a:p>
          <a:p>
            <a:pPr algn="just"/>
            <a:r>
              <a:rPr lang="en-US" dirty="0" smtClean="0"/>
              <a:t>Break-even analysis shows the point at which a business neither earns profits nor incurs losses. </a:t>
            </a:r>
            <a:endParaRPr lang="en-US" dirty="0" smtClean="0"/>
          </a:p>
          <a:p>
            <a:pPr algn="just"/>
            <a:r>
              <a:rPr lang="en-US" dirty="0" smtClean="0"/>
              <a:t>This </a:t>
            </a:r>
            <a:r>
              <a:rPr lang="en-US" dirty="0" smtClean="0"/>
              <a:t>can be in the form of sale output, production volume, the price of products, etc.</a:t>
            </a:r>
          </a:p>
          <a:p>
            <a:pPr algn="just"/>
            <a:r>
              <a:rPr lang="en-US" dirty="0" smtClean="0"/>
              <a:t>Managers often use break-even analysis to determine the minimum level of results they must achieve for an activity. </a:t>
            </a:r>
            <a:endParaRPr lang="en-US" dirty="0" smtClean="0"/>
          </a:p>
          <a:p>
            <a:pPr algn="just"/>
            <a:r>
              <a:rPr lang="en-US" dirty="0" smtClean="0"/>
              <a:t>Any </a:t>
            </a:r>
            <a:r>
              <a:rPr lang="en-US" dirty="0" smtClean="0"/>
              <a:t>number that goes below the break-even point triggers corrective measures for control.</a:t>
            </a:r>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Breakeven analysis is a technique used by managers to study the relationship between costs, volume &amp; profits</a:t>
            </a:r>
            <a:r>
              <a:rPr lang="en-US" dirty="0" smtClean="0"/>
              <a:t>.</a:t>
            </a:r>
          </a:p>
          <a:p>
            <a:pPr algn="just"/>
            <a:r>
              <a:rPr lang="en-US" dirty="0" smtClean="0"/>
              <a:t> </a:t>
            </a:r>
            <a:r>
              <a:rPr lang="en-US" dirty="0" smtClean="0"/>
              <a:t>It determines the overall picture of probable profit &amp; losses at different levels of activity while analyzing the overall position.</a:t>
            </a:r>
          </a:p>
          <a:p>
            <a:pPr algn="just"/>
            <a:r>
              <a:rPr lang="en-US" dirty="0" smtClean="0"/>
              <a:t>The sales volume at which there is no profit, no loss is known as the breakeven point. There is no profit or no loss</a:t>
            </a:r>
            <a:r>
              <a:rPr lang="en-US" dirty="0" smtClean="0"/>
              <a:t>.</a:t>
            </a:r>
          </a:p>
          <a:p>
            <a:pPr algn="just"/>
            <a:r>
              <a:rPr lang="en-US" dirty="0" smtClean="0"/>
              <a:t> </a:t>
            </a:r>
            <a:r>
              <a:rPr lang="en-US" dirty="0" smtClean="0"/>
              <a:t>Breakeven point can be calculated with the help of the following formula:</a:t>
            </a:r>
          </a:p>
          <a:p>
            <a:pPr algn="just"/>
            <a:r>
              <a:rPr lang="en-US" dirty="0" smtClean="0"/>
              <a:t>Breakeven point = Fixed Costs/Selling price per unit – variable costs per unit</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b="1" dirty="0" smtClean="0"/>
              <a:t>2. Budgetary </a:t>
            </a:r>
            <a:r>
              <a:rPr lang="en-US" b="1" dirty="0" smtClean="0"/>
              <a:t>Control</a:t>
            </a:r>
            <a:endParaRPr lang="en-US" dirty="0" smtClean="0"/>
          </a:p>
          <a:p>
            <a:pPr algn="just"/>
            <a:r>
              <a:rPr lang="en-US" dirty="0" smtClean="0"/>
              <a:t>Budgeting simply means showcasing plans and expected results using numerical information</a:t>
            </a:r>
            <a:r>
              <a:rPr lang="en-US" dirty="0" smtClean="0"/>
              <a:t>.</a:t>
            </a:r>
          </a:p>
          <a:p>
            <a:pPr algn="just"/>
            <a:r>
              <a:rPr lang="en-US" dirty="0" smtClean="0"/>
              <a:t> </a:t>
            </a:r>
            <a:r>
              <a:rPr lang="en-US" dirty="0" smtClean="0"/>
              <a:t>As a corollary to this, budgetary control means controlling regular operations of an organization for executing budgets.</a:t>
            </a:r>
          </a:p>
          <a:p>
            <a:pPr algn="just"/>
            <a:r>
              <a:rPr lang="en-US" dirty="0" smtClean="0"/>
              <a:t>A budget basically helps in understanding and expressing expected results of projects and tasks in numerical form</a:t>
            </a:r>
            <a:r>
              <a:rPr lang="en-US" dirty="0" smtClean="0"/>
              <a:t>.</a:t>
            </a:r>
          </a:p>
          <a:p>
            <a:pPr algn="just"/>
            <a:r>
              <a:rPr lang="en-US" dirty="0" smtClean="0"/>
              <a:t> </a:t>
            </a:r>
            <a:r>
              <a:rPr lang="en-US" dirty="0" smtClean="0"/>
              <a:t>For example, the amounts of sales, production output, machine hours, etc. can be seen in budgets</a:t>
            </a:r>
            <a:r>
              <a:rPr lang="en-US" dirty="0" smtClean="0"/>
              <a:t>.</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There can be several types of budgets depending on the kind of data they aim to project. </a:t>
            </a:r>
          </a:p>
          <a:p>
            <a:pPr algn="just"/>
            <a:r>
              <a:rPr lang="en-US" dirty="0" smtClean="0"/>
              <a:t>For example, a sale budget explains selling and distribution targets. Similarly, there can also be budgets for purchase, production, capital expenditure, cash, etc.</a:t>
            </a:r>
          </a:p>
          <a:p>
            <a:pPr algn="just"/>
            <a:r>
              <a:rPr lang="en-US" dirty="0" smtClean="0"/>
              <a:t>The main aim of budgetary control is to regulate the activity of an organization using budgeting. </a:t>
            </a:r>
            <a:endParaRPr lang="en-US" dirty="0" smtClean="0"/>
          </a:p>
          <a:p>
            <a:pPr algn="just"/>
            <a:r>
              <a:rPr lang="en-US" dirty="0" smtClean="0"/>
              <a:t>This </a:t>
            </a:r>
            <a:r>
              <a:rPr lang="en-US" dirty="0" smtClean="0"/>
              <a:t>process firstly requires managers to determine what objectives they wish to achieve from a particular activity. </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After that, they have to lay down the exact course of action that they will follow for weeks and months.</a:t>
            </a:r>
          </a:p>
          <a:p>
            <a:pPr algn="just"/>
            <a:r>
              <a:rPr lang="en-US" dirty="0" smtClean="0"/>
              <a:t>Next, they will translate these expected results into monetary and numerical terms, i.e. under a budget. </a:t>
            </a:r>
            <a:endParaRPr lang="en-US" dirty="0" smtClean="0"/>
          </a:p>
          <a:p>
            <a:pPr algn="just"/>
            <a:r>
              <a:rPr lang="en-US" dirty="0" smtClean="0"/>
              <a:t>Finally</a:t>
            </a:r>
            <a:r>
              <a:rPr lang="en-US" dirty="0" smtClean="0"/>
              <a:t>, managers will compare actual performances with their budgets and take corrective measures if necessary</a:t>
            </a:r>
            <a:r>
              <a:rPr lang="en-US" dirty="0" smtClean="0"/>
              <a:t>.</a:t>
            </a:r>
          </a:p>
          <a:p>
            <a:pPr algn="just"/>
            <a:r>
              <a:rPr lang="en-US" dirty="0" smtClean="0"/>
              <a:t> </a:t>
            </a:r>
            <a:r>
              <a:rPr lang="en-US" dirty="0" smtClean="0"/>
              <a:t>This is exactly how the process of budgetary control works.</a:t>
            </a:r>
          </a:p>
          <a:p>
            <a:pPr algn="just">
              <a:buNone/>
            </a:pP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Meaning of Budgetary Control</a:t>
            </a:r>
          </a:p>
          <a:p>
            <a:pPr algn="just"/>
            <a:r>
              <a:rPr lang="en-US" dirty="0" smtClean="0"/>
              <a:t>Budgetary control can be defined as such technique of managerial control in which all operations which are necessary to be performed are executed in such a manner so as to perform and plan in advance in the form of budgets &amp; actual results are compared with budgetary standards.</a:t>
            </a:r>
          </a:p>
          <a:p>
            <a:pPr algn="just"/>
            <a:r>
              <a:rPr lang="en-US" dirty="0" smtClean="0"/>
              <a:t>Therefore, the budget can be defined as a quantitative statement prepared for a definite future period of time for the purpose of obtaining a given objective</a:t>
            </a:r>
            <a:r>
              <a:rPr lang="en-US" dirty="0" smtClean="0"/>
              <a:t>.</a:t>
            </a:r>
          </a:p>
          <a:p>
            <a:pPr algn="just"/>
            <a:r>
              <a:rPr lang="en-US" dirty="0" smtClean="0"/>
              <a:t> </a:t>
            </a:r>
            <a:r>
              <a:rPr lang="en-US" dirty="0" smtClean="0"/>
              <a:t>It is also a statement which reflects the policy of that particular period. </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The common types of budgets used by an organization.</a:t>
            </a:r>
          </a:p>
          <a:p>
            <a:pPr algn="just"/>
            <a:r>
              <a:rPr lang="en-US" dirty="0" smtClean="0"/>
              <a:t>Some of the types of budgets prepared by an organisation are as follows,</a:t>
            </a:r>
          </a:p>
          <a:p>
            <a:pPr algn="just"/>
            <a:r>
              <a:rPr lang="en-US" dirty="0" smtClean="0"/>
              <a:t>Sales budget: A statement of what an organization expects to sell in terms of quantity as well as value</a:t>
            </a:r>
          </a:p>
          <a:p>
            <a:pPr algn="just"/>
            <a:r>
              <a:rPr lang="en-US" dirty="0" smtClean="0"/>
              <a:t>Production budget: A statement of what an organization plans to produce in the budgeted period</a:t>
            </a:r>
          </a:p>
          <a:p>
            <a:pPr algn="just"/>
            <a:r>
              <a:rPr lang="en-US" dirty="0" smtClean="0"/>
              <a:t>Material budget: A statement of estimated quantity &amp; cost of materials required for </a:t>
            </a:r>
            <a:r>
              <a:rPr lang="en-US" dirty="0" smtClean="0"/>
              <a:t>production</a:t>
            </a: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Cash budget: Anticipated cash inflows &amp; outflows for the budgeted period</a:t>
            </a:r>
          </a:p>
          <a:p>
            <a:pPr algn="just"/>
            <a:r>
              <a:rPr lang="en-US" dirty="0" smtClean="0"/>
              <a:t>Capital budget: Estimated spending on major long-term assets like a new factory or major equipment</a:t>
            </a:r>
          </a:p>
          <a:p>
            <a:pPr algn="just"/>
            <a:r>
              <a:rPr lang="en-US" dirty="0" smtClean="0"/>
              <a:t>Research &amp; development budget: Estimated spending for the development or refinement of products &amp; processes</a:t>
            </a:r>
          </a:p>
          <a:p>
            <a:pPr algn="just">
              <a:buNone/>
            </a:pPr>
            <a:endParaRPr lang="en-US" b="1" dirty="0" smtClean="0"/>
          </a:p>
          <a:p>
            <a:pPr algn="just"/>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lnSpcReduction="10000"/>
          </a:bodyPr>
          <a:lstStyle/>
          <a:p>
            <a:pPr algn="just" fontAlgn="base"/>
            <a:r>
              <a:rPr lang="en-US" dirty="0" smtClean="0"/>
              <a:t>Management must, therefore, compare actual results with pre-determined standards and take corrective action of necessary.</a:t>
            </a:r>
            <a:endParaRPr lang="en-US" cap="all" dirty="0" smtClean="0"/>
          </a:p>
          <a:p>
            <a:pPr algn="just" fontAlgn="base"/>
            <a:r>
              <a:rPr lang="en-US" dirty="0" smtClean="0"/>
              <a:t>Control can be defined as the process of analysing whether actions are being taken as planned and taking corrective actions to make these to confirm to planning.</a:t>
            </a:r>
          </a:p>
          <a:p>
            <a:pPr algn="just" fontAlgn="base"/>
            <a:r>
              <a:rPr lang="en-US" dirty="0" smtClean="0"/>
              <a:t>The managerial function of controlling is defined by Koontz and O’Donnell,” as the measurement and correction to the performance of activities of subordinates in order to make sure that enterprise objectives and the plans devised to attain them are being accomplished.”?</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buNone/>
            </a:pPr>
            <a:r>
              <a:rPr lang="en-US" b="1" dirty="0" smtClean="0"/>
              <a:t>3. Zero-Based Budgeting (ZBB)</a:t>
            </a:r>
          </a:p>
          <a:p>
            <a:pPr algn="just"/>
            <a:r>
              <a:rPr lang="en-US" dirty="0" smtClean="0"/>
              <a:t>ZBB is a method of budgeting in which all expenses must be justified for each new period. </a:t>
            </a:r>
            <a:endParaRPr lang="en-US" dirty="0" smtClean="0"/>
          </a:p>
          <a:p>
            <a:pPr algn="just"/>
            <a:r>
              <a:rPr lang="en-US" dirty="0" smtClean="0"/>
              <a:t>ZBB </a:t>
            </a:r>
            <a:r>
              <a:rPr lang="en-US" dirty="0" smtClean="0"/>
              <a:t>starts from a ‘zero base’ and every function within organisation is analysed for its needs and costs. </a:t>
            </a:r>
            <a:endParaRPr lang="en-US" dirty="0" smtClean="0"/>
          </a:p>
          <a:p>
            <a:pPr algn="just"/>
            <a:r>
              <a:rPr lang="en-US" dirty="0" smtClean="0"/>
              <a:t>Budgets </a:t>
            </a:r>
            <a:r>
              <a:rPr lang="en-US" dirty="0" smtClean="0"/>
              <a:t>are then built around what is needed for the upcoming period regardless of whether the budget is higher or lower than the previous one. </a:t>
            </a: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ZBB allows top-level strategic goals to be implemented into budgeting process by tying them to specific functional areas of the organisation, where costs can be first grouped, then measured against previous results and current expectations</a:t>
            </a:r>
            <a:r>
              <a:rPr lang="en-US" dirty="0" smtClean="0"/>
              <a:t>.</a:t>
            </a:r>
          </a:p>
          <a:p>
            <a:pPr algn="just"/>
            <a:r>
              <a:rPr lang="en-US" dirty="0" smtClean="0"/>
              <a:t>An incremental approach to budgeting carries forward previous year’s inefficiencies and extravagances because previous year’s figures are taken as a base for the development of a budget. </a:t>
            </a:r>
            <a:endParaRPr lang="en-US" dirty="0" smtClean="0"/>
          </a:p>
          <a:p>
            <a:pPr algn="just"/>
            <a:r>
              <a:rPr lang="en-US" dirty="0" smtClean="0"/>
              <a:t>Thus </a:t>
            </a:r>
            <a:r>
              <a:rPr lang="en-US" dirty="0" smtClean="0"/>
              <a:t>incremental approach does not promote operational efficiency because it does not require managers to review their past activities.</a:t>
            </a:r>
          </a:p>
          <a:p>
            <a:pPr algn="just"/>
            <a:endParaRPr lang="en-US" b="1" dirty="0" smtClean="0"/>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lgn="just" fontAlgn="base"/>
            <a:r>
              <a:rPr lang="en-US" dirty="0" smtClean="0"/>
              <a:t>On </a:t>
            </a:r>
            <a:r>
              <a:rPr lang="en-US" dirty="0" smtClean="0"/>
              <a:t>the other hand, zero-base budgeting is not based on the incremental approach and previous year’s figures are not adopted as a base. </a:t>
            </a:r>
            <a:endParaRPr lang="en-US" dirty="0" smtClean="0"/>
          </a:p>
          <a:p>
            <a:pPr algn="just" fontAlgn="base"/>
            <a:r>
              <a:rPr lang="en-US" dirty="0" smtClean="0"/>
              <a:t>Rather</a:t>
            </a:r>
            <a:r>
              <a:rPr lang="en-US" dirty="0" smtClean="0"/>
              <a:t>, zero is taken as a base as the name goes. Taking zero as a base, a budget is developed on the basis of likely activities for the future period.</a:t>
            </a:r>
          </a:p>
          <a:p>
            <a:pPr algn="just" fontAlgn="base"/>
            <a:r>
              <a:rPr lang="en-US" dirty="0" smtClean="0"/>
              <a:t>In ZBB, by delinking the budget from the past, the past mistakes are not repeated. </a:t>
            </a:r>
            <a:endParaRPr lang="en-US" dirty="0" smtClean="0"/>
          </a:p>
          <a:p>
            <a:pPr algn="just" fontAlgn="base"/>
            <a:r>
              <a:rPr lang="en-US" dirty="0" smtClean="0"/>
              <a:t>Funds </a:t>
            </a:r>
            <a:r>
              <a:rPr lang="en-US" dirty="0" smtClean="0"/>
              <a:t>required for any activity for the next budget period should be obtained by presenting a convincing case. </a:t>
            </a:r>
            <a:endParaRPr lang="en-US" dirty="0" smtClean="0"/>
          </a:p>
          <a:p>
            <a:pPr algn="just" fontAlgn="base"/>
            <a:r>
              <a:rPr lang="en-US" dirty="0" smtClean="0"/>
              <a:t>Funds </a:t>
            </a:r>
            <a:r>
              <a:rPr lang="en-US" dirty="0" smtClean="0"/>
              <a:t>will not be available as a matter of course</a:t>
            </a:r>
            <a:r>
              <a:rPr lang="en-US" dirty="0" smtClean="0"/>
              <a:t>.</a:t>
            </a:r>
          </a:p>
          <a:p>
            <a:pPr algn="just" fontAlgn="base">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	Steps </a:t>
            </a:r>
            <a:r>
              <a:rPr lang="en-US" b="1" dirty="0" smtClean="0"/>
              <a:t>in ZBB:</a:t>
            </a:r>
          </a:p>
          <a:p>
            <a:pPr algn="just" fontAlgn="base"/>
            <a:r>
              <a:rPr lang="en-US" b="1" dirty="0" smtClean="0"/>
              <a:t>The important steps in ZBB are:</a:t>
            </a:r>
            <a:endParaRPr lang="en-US" dirty="0" smtClean="0"/>
          </a:p>
          <a:p>
            <a:pPr algn="just" fontAlgn="base">
              <a:buNone/>
            </a:pPr>
            <a:r>
              <a:rPr lang="en-US" dirty="0" smtClean="0"/>
              <a:t>(i) Identification of decision units in order to justify each item of expenditure in their proposed budget.</a:t>
            </a:r>
          </a:p>
          <a:p>
            <a:pPr algn="just" fontAlgn="base">
              <a:buNone/>
            </a:pPr>
            <a:r>
              <a:rPr lang="en-US" dirty="0" smtClean="0"/>
              <a:t>(ii) Preparation of Decision Packages. Each package is a separate and </a:t>
            </a:r>
            <a:r>
              <a:rPr lang="en-US" dirty="0" smtClean="0"/>
              <a:t>identifiable </a:t>
            </a:r>
            <a:r>
              <a:rPr lang="en-US" dirty="0" smtClean="0"/>
              <a:t>activity. These packages are linked with corporate objectives.</a:t>
            </a:r>
          </a:p>
          <a:p>
            <a:pPr algn="just" fontAlgn="base">
              <a:buNone/>
            </a:pPr>
            <a:r>
              <a:rPr lang="en-US" dirty="0" smtClean="0"/>
              <a:t>(</a:t>
            </a:r>
            <a:r>
              <a:rPr lang="en-US" dirty="0" smtClean="0"/>
              <a:t>iii) Ranking of decision packages based on cost benefit analysis.</a:t>
            </a:r>
          </a:p>
          <a:p>
            <a:pPr algn="just" fontAlgn="base">
              <a:buNone/>
            </a:pPr>
            <a:r>
              <a:rPr lang="en-US" dirty="0" smtClean="0"/>
              <a:t>(iv) Allotment of funds based on the above resulting by following pyramid ranking system to ensure optimum results</a:t>
            </a:r>
            <a:r>
              <a:rPr lang="en-US" dirty="0" smtClean="0"/>
              <a:t>.</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Decision packages are self contained modules or proposals seeking funds</a:t>
            </a:r>
            <a:r>
              <a:rPr lang="en-US" dirty="0" smtClean="0"/>
              <a:t>.</a:t>
            </a:r>
          </a:p>
          <a:p>
            <a:pPr algn="just" fontAlgn="base"/>
            <a:r>
              <a:rPr lang="en-US" dirty="0" smtClean="0"/>
              <a:t> </a:t>
            </a:r>
            <a:r>
              <a:rPr lang="en-US" dirty="0" smtClean="0"/>
              <a:t>Each decision package will clearly explain the activity, the need for the item, the amount involved, the benefit of implementing the proposal, the loss that may be incurred, if it is not done etc.</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b="1" dirty="0" smtClean="0"/>
              <a:t>4.</a:t>
            </a:r>
            <a:r>
              <a:rPr lang="en-US" dirty="0" smtClean="0"/>
              <a:t> </a:t>
            </a:r>
            <a:r>
              <a:rPr lang="en-US" b="1" dirty="0" smtClean="0"/>
              <a:t>Human Resource Accounting</a:t>
            </a:r>
          </a:p>
          <a:p>
            <a:pPr algn="just" fontAlgn="base"/>
            <a:r>
              <a:rPr lang="en-US" dirty="0" smtClean="0"/>
              <a:t>Human resources are considered as important assets and are different from the physical assets. </a:t>
            </a:r>
            <a:endParaRPr lang="en-US" dirty="0" smtClean="0"/>
          </a:p>
          <a:p>
            <a:pPr algn="just" fontAlgn="base"/>
            <a:r>
              <a:rPr lang="en-US" dirty="0" smtClean="0"/>
              <a:t>Physical </a:t>
            </a:r>
            <a:r>
              <a:rPr lang="en-US" dirty="0" smtClean="0"/>
              <a:t>assets do not have feelings and emotions, whereas human assets are subjected to various types of feelings and emotions. </a:t>
            </a:r>
            <a:endParaRPr lang="en-US" dirty="0" smtClean="0"/>
          </a:p>
          <a:p>
            <a:pPr algn="just" fontAlgn="base"/>
            <a:r>
              <a:rPr lang="en-US" dirty="0" smtClean="0"/>
              <a:t>In </a:t>
            </a:r>
            <a:r>
              <a:rPr lang="en-US" dirty="0" smtClean="0"/>
              <a:t>the same way, unlike physical assets human assets never gets depreciated.</a:t>
            </a:r>
          </a:p>
          <a:p>
            <a:pPr algn="just" fontAlgn="base"/>
            <a:r>
              <a:rPr lang="en-US" dirty="0" smtClean="0"/>
              <a:t>Therefore, the valuations of human resources along with other assets are also required in order to find out the total cost of an organization.</a:t>
            </a:r>
          </a:p>
          <a:p>
            <a:pPr algn="just">
              <a:buNone/>
            </a:pP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buNone/>
            </a:pPr>
            <a:r>
              <a:rPr lang="en-US" dirty="0" smtClean="0"/>
              <a:t>1. The American Association of Accountants (AAA) defines HRA as follows: ‘HRA is a process of identifying and measuring data about human resources and communicating this information to interested parties’.</a:t>
            </a:r>
          </a:p>
          <a:p>
            <a:pPr algn="just" fontAlgn="base">
              <a:buNone/>
            </a:pPr>
            <a:r>
              <a:rPr lang="en-US" dirty="0" smtClean="0"/>
              <a:t>2. Flamhoitz defines HRA as ‘accounting for people as an organizational resource. It involves mea­suring the costs incurred by organizations to recruit, select, hire, train, and develop human assets. It also involves measuring the economic value of people to the organization’.</a:t>
            </a:r>
          </a:p>
          <a:p>
            <a:pPr algn="just">
              <a:buNone/>
            </a:pPr>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algn="just" fontAlgn="base">
              <a:buNone/>
            </a:pPr>
            <a:r>
              <a:rPr lang="en-US" b="1" dirty="0" smtClean="0"/>
              <a:t>	Objectives </a:t>
            </a:r>
            <a:r>
              <a:rPr lang="en-US" b="1" dirty="0" smtClean="0"/>
              <a:t>of HRA:</a:t>
            </a:r>
          </a:p>
          <a:p>
            <a:pPr algn="just" fontAlgn="base">
              <a:buNone/>
            </a:pPr>
            <a:r>
              <a:rPr lang="en-US" b="1" dirty="0" smtClean="0"/>
              <a:t>	Rensis </a:t>
            </a:r>
            <a:r>
              <a:rPr lang="en-US" b="1" dirty="0" smtClean="0"/>
              <a:t>Likert described the following objectives of HRA:</a:t>
            </a:r>
            <a:endParaRPr lang="en-US" dirty="0" smtClean="0"/>
          </a:p>
          <a:p>
            <a:pPr algn="just" fontAlgn="base">
              <a:buNone/>
            </a:pPr>
            <a:r>
              <a:rPr lang="en-US" dirty="0" smtClean="0"/>
              <a:t>1. Providing </a:t>
            </a:r>
            <a:r>
              <a:rPr lang="en-US" dirty="0" smtClean="0"/>
              <a:t>cost value information about acquiring, developing, allocating and maintaining human resources.</a:t>
            </a:r>
          </a:p>
          <a:p>
            <a:pPr algn="just" fontAlgn="base">
              <a:buNone/>
            </a:pPr>
            <a:r>
              <a:rPr lang="en-US" dirty="0" smtClean="0"/>
              <a:t>2</a:t>
            </a:r>
            <a:r>
              <a:rPr lang="en-US" dirty="0" smtClean="0"/>
              <a:t>. Enabling management to monitor the use of human resources.</a:t>
            </a:r>
          </a:p>
          <a:p>
            <a:pPr algn="just" fontAlgn="base">
              <a:buNone/>
            </a:pPr>
            <a:r>
              <a:rPr lang="en-US" dirty="0" smtClean="0"/>
              <a:t>3. Finding depreciation or appreciation among human resources.</a:t>
            </a:r>
          </a:p>
          <a:p>
            <a:pPr algn="just" fontAlgn="base">
              <a:buNone/>
            </a:pPr>
            <a:r>
              <a:rPr lang="en-US" dirty="0" smtClean="0"/>
              <a:t>4. Assisting </a:t>
            </a:r>
            <a:r>
              <a:rPr lang="en-US" dirty="0" smtClean="0"/>
              <a:t>in developing effective management practices</a:t>
            </a:r>
            <a:r>
              <a:rPr lang="en-US" dirty="0" smtClean="0"/>
              <a: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buNone/>
            </a:pPr>
            <a:r>
              <a:rPr lang="en-US" dirty="0" smtClean="0"/>
              <a:t>5. Increasing managerial awareness of the value of human resources.</a:t>
            </a:r>
          </a:p>
          <a:p>
            <a:pPr algn="just" fontAlgn="base">
              <a:buNone/>
            </a:pPr>
            <a:r>
              <a:rPr lang="en-US" dirty="0" smtClean="0"/>
              <a:t>6. For better human resource planning.</a:t>
            </a:r>
          </a:p>
          <a:p>
            <a:pPr algn="just" fontAlgn="base">
              <a:buNone/>
            </a:pPr>
            <a:r>
              <a:rPr lang="en-US" dirty="0" smtClean="0"/>
              <a:t>7. For better decisions about people, based on improved information system.</a:t>
            </a:r>
          </a:p>
          <a:p>
            <a:pPr algn="just" fontAlgn="base">
              <a:buNone/>
            </a:pPr>
            <a:r>
              <a:rPr lang="en-US" dirty="0" smtClean="0"/>
              <a:t>8. Assisting in effective utilization of manpower.</a:t>
            </a:r>
          </a:p>
          <a:p>
            <a:pPr algn="just"/>
            <a:endParaRPr lang="en-US" dirty="0" smtClean="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b="1" dirty="0" smtClean="0"/>
              <a:t>5. Standard </a:t>
            </a:r>
            <a:r>
              <a:rPr lang="en-US" b="1" dirty="0" smtClean="0"/>
              <a:t>Costing</a:t>
            </a:r>
            <a:endParaRPr lang="en-US" dirty="0" smtClean="0"/>
          </a:p>
          <a:p>
            <a:pPr algn="just"/>
            <a:r>
              <a:rPr lang="en-US" dirty="0" smtClean="0"/>
              <a:t>Standard costing is similar to budgeting in the way that it relies on numerical figures. </a:t>
            </a:r>
            <a:endParaRPr lang="en-US" dirty="0" smtClean="0"/>
          </a:p>
          <a:p>
            <a:pPr algn="just"/>
            <a:r>
              <a:rPr lang="en-US" dirty="0" smtClean="0"/>
              <a:t>The </a:t>
            </a:r>
            <a:r>
              <a:rPr lang="en-US" dirty="0" smtClean="0"/>
              <a:t>difference between the two, however, is that standard costing relies on standard and regular/recurring costs.</a:t>
            </a:r>
          </a:p>
          <a:p>
            <a:pPr algn="just"/>
            <a:r>
              <a:rPr lang="en-US" dirty="0" smtClean="0"/>
              <a:t>Under this technique, managers record their costs and expenses for every activity and compare them with standard costs. </a:t>
            </a:r>
            <a:endParaRPr lang="en-US" dirty="0" smtClean="0"/>
          </a:p>
          <a:p>
            <a:pPr algn="just"/>
            <a:r>
              <a:rPr lang="en-US" dirty="0" smtClean="0"/>
              <a:t>This </a:t>
            </a:r>
            <a:r>
              <a:rPr lang="en-US" dirty="0" smtClean="0"/>
              <a:t>controlling technique basically helps in realizing which activity is profitable and which one is not.</a:t>
            </a:r>
          </a:p>
          <a:p>
            <a:pPr algn="just">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1. Characteristics of Controlling</a:t>
            </a:r>
          </a:p>
          <a:p>
            <a:pPr marL="514350" indent="-514350">
              <a:buFont typeface="+mj-lt"/>
              <a:buAutoNum type="arabicPeriod"/>
            </a:pPr>
            <a:r>
              <a:rPr lang="en-US" dirty="0" smtClean="0"/>
              <a:t>It is Closely Linked with Planning</a:t>
            </a:r>
          </a:p>
          <a:p>
            <a:pPr marL="514350" indent="-514350">
              <a:buFont typeface="+mj-lt"/>
              <a:buAutoNum type="arabicPeriod"/>
            </a:pPr>
            <a:r>
              <a:rPr lang="en-US" dirty="0" smtClean="0"/>
              <a:t>Control is Exercised at all Levels of Management</a:t>
            </a:r>
          </a:p>
          <a:p>
            <a:pPr marL="514350" indent="-514350">
              <a:buFont typeface="+mj-lt"/>
              <a:buAutoNum type="arabicPeriod"/>
            </a:pPr>
            <a:r>
              <a:rPr lang="en-US" dirty="0" smtClean="0"/>
              <a:t>It is a Continuing Process</a:t>
            </a:r>
          </a:p>
          <a:p>
            <a:pPr marL="514350" indent="-514350">
              <a:buFont typeface="+mj-lt"/>
              <a:buAutoNum type="arabicPeriod"/>
            </a:pPr>
            <a:r>
              <a:rPr lang="en-US" dirty="0" smtClean="0"/>
              <a:t>Control is Forward Looking</a:t>
            </a:r>
          </a:p>
          <a:p>
            <a:pPr marL="514350" indent="-514350">
              <a:buFont typeface="+mj-lt"/>
              <a:buAutoNum type="arabicPeriod"/>
            </a:pPr>
            <a:r>
              <a:rPr lang="en-US" dirty="0" smtClean="0"/>
              <a:t>Control Process is Dynamic</a:t>
            </a:r>
          </a:p>
          <a:p>
            <a:pPr marL="514350" indent="-514350">
              <a:buFont typeface="+mj-lt"/>
              <a:buAutoNum type="arabicPeriod"/>
            </a:pPr>
            <a:r>
              <a:rPr lang="en-US" dirty="0" smtClean="0"/>
              <a:t>Control is Goal-Oriented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b="1" dirty="0" smtClean="0"/>
              <a:t>6. </a:t>
            </a:r>
            <a:r>
              <a:rPr lang="en-US" b="1" dirty="0" smtClean="0"/>
              <a:t> Management Audit</a:t>
            </a:r>
            <a:endParaRPr lang="en-US" dirty="0" smtClean="0"/>
          </a:p>
          <a:p>
            <a:pPr algn="just"/>
            <a:r>
              <a:rPr lang="en-US" dirty="0" smtClean="0"/>
              <a:t>Management audit refers to a systematic appraisal of the overall performance of the management of an organization. </a:t>
            </a:r>
            <a:endParaRPr lang="en-US" dirty="0" smtClean="0"/>
          </a:p>
          <a:p>
            <a:pPr algn="just"/>
            <a:r>
              <a:rPr lang="en-US" dirty="0" smtClean="0"/>
              <a:t>The </a:t>
            </a:r>
            <a:r>
              <a:rPr lang="en-US" dirty="0" smtClean="0"/>
              <a:t>purpose is to review the efficiency &amp;n effectiveness of management &amp; to improve its performance in future periods.</a:t>
            </a:r>
            <a:r>
              <a:rPr lang="en-US" b="1" dirty="0" smtClean="0"/>
              <a:t> </a:t>
            </a:r>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lgn="just">
              <a:buNone/>
            </a:pPr>
            <a:r>
              <a:rPr lang="en-US" b="1" dirty="0" smtClean="0"/>
              <a:t>7. PERT </a:t>
            </a:r>
            <a:r>
              <a:rPr lang="en-US" b="1" dirty="0" smtClean="0"/>
              <a:t>&amp; </a:t>
            </a:r>
            <a:r>
              <a:rPr lang="en-US" b="1" dirty="0" smtClean="0"/>
              <a:t>CPM Network Techniques</a:t>
            </a:r>
            <a:endParaRPr lang="en-US" dirty="0" smtClean="0"/>
          </a:p>
          <a:p>
            <a:pPr algn="just"/>
            <a:r>
              <a:rPr lang="en-US" dirty="0" smtClean="0"/>
              <a:t>PERT (programmed evaluation &amp; review technique) &amp; CPM (critical path method) are important network techniques useful in planning &amp; controlling</a:t>
            </a:r>
            <a:r>
              <a:rPr lang="en-US" dirty="0" smtClean="0"/>
              <a:t>.</a:t>
            </a:r>
          </a:p>
          <a:p>
            <a:pPr algn="just"/>
            <a:r>
              <a:rPr lang="en-US" dirty="0" smtClean="0"/>
              <a:t> </a:t>
            </a:r>
            <a:r>
              <a:rPr lang="en-US" dirty="0" smtClean="0"/>
              <a:t>These techniques, therefore, help in performing various functions of management like planning; scheduling &amp; implementing time-bound projects involving the performance of a variety of complex, diverse &amp; interrelated activities.</a:t>
            </a:r>
          </a:p>
          <a:p>
            <a:pPr algn="just"/>
            <a:r>
              <a:rPr lang="en-US" dirty="0" smtClean="0"/>
              <a:t>Therefore, these techniques are so interrelated and deal with such factors as time scheduling &amp; resources allocation for these activities.</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	Definition </a:t>
            </a:r>
            <a:r>
              <a:rPr lang="en-US" dirty="0" smtClean="0"/>
              <a:t>of PERT</a:t>
            </a:r>
          </a:p>
          <a:p>
            <a:pPr algn="just"/>
            <a:r>
              <a:rPr lang="en-US" dirty="0" smtClean="0"/>
              <a:t>PERT is an acronym for Program (Project) Evaluation and Review Technique, in which planning, scheduling, organizing, coordinating and controlling uncertain activities take place. </a:t>
            </a:r>
            <a:endParaRPr lang="en-US" dirty="0" smtClean="0"/>
          </a:p>
          <a:p>
            <a:pPr algn="just"/>
            <a:r>
              <a:rPr lang="en-US" dirty="0" smtClean="0"/>
              <a:t>The </a:t>
            </a:r>
            <a:r>
              <a:rPr lang="en-US" dirty="0" smtClean="0"/>
              <a:t>technique studies and represents the tasks undertaken to complete a project, to identify the least time for completing a task and the minimum time required to complete the whole project</a:t>
            </a:r>
            <a:r>
              <a:rPr lang="en-US" dirty="0" smtClean="0"/>
              <a:t>.</a:t>
            </a:r>
          </a:p>
          <a:p>
            <a:pPr algn="just"/>
            <a:r>
              <a:rPr lang="en-US" dirty="0" smtClean="0"/>
              <a:t> </a:t>
            </a:r>
            <a:r>
              <a:rPr lang="en-US" dirty="0" smtClean="0"/>
              <a:t>It was developed in the late 1950s. </a:t>
            </a:r>
            <a:endParaRPr lang="en-US" dirty="0" smtClean="0"/>
          </a:p>
          <a:p>
            <a:pPr algn="just"/>
            <a:r>
              <a:rPr lang="en-US" dirty="0" smtClean="0"/>
              <a:t>It </a:t>
            </a:r>
            <a:r>
              <a:rPr lang="en-US" dirty="0" smtClean="0"/>
              <a:t>is aimed to reduce the time and cost of the project</a:t>
            </a:r>
            <a:r>
              <a:rPr lang="en-US" dirty="0" smtClean="0"/>
              <a:t>.</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PERT uses time as a variable which represents the planned resource application along with performance specification</a:t>
            </a:r>
            <a:r>
              <a:rPr lang="en-US" dirty="0" smtClean="0"/>
              <a:t>.</a:t>
            </a:r>
          </a:p>
          <a:p>
            <a:pPr algn="just"/>
            <a:r>
              <a:rPr lang="en-US" dirty="0" smtClean="0"/>
              <a:t> </a:t>
            </a:r>
            <a:r>
              <a:rPr lang="en-US" dirty="0" smtClean="0"/>
              <a:t>In this technique, first of all, the project is divided into activities and events. </a:t>
            </a:r>
            <a:endParaRPr lang="en-US" dirty="0" smtClean="0"/>
          </a:p>
          <a:p>
            <a:pPr algn="just"/>
            <a:r>
              <a:rPr lang="en-US" dirty="0" smtClean="0"/>
              <a:t>After </a:t>
            </a:r>
            <a:r>
              <a:rPr lang="en-US" dirty="0" smtClean="0"/>
              <a:t>that proper sequence is ascertained, and a network is constructed</a:t>
            </a:r>
            <a:r>
              <a:rPr lang="en-US" dirty="0" smtClean="0"/>
              <a:t>.</a:t>
            </a:r>
          </a:p>
          <a:p>
            <a:pPr algn="just"/>
            <a:r>
              <a:rPr lang="en-US" dirty="0" smtClean="0"/>
              <a:t> </a:t>
            </a:r>
            <a:r>
              <a:rPr lang="en-US" dirty="0" smtClean="0"/>
              <a:t>After that time needed in each activity is calculated and the critical path (longest path connecting all the events) is determined.</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	Definition </a:t>
            </a:r>
            <a:r>
              <a:rPr lang="en-US" dirty="0" smtClean="0"/>
              <a:t>of CPM</a:t>
            </a:r>
          </a:p>
          <a:p>
            <a:pPr algn="just"/>
            <a:r>
              <a:rPr lang="en-US" dirty="0" smtClean="0"/>
              <a:t>Developed in the late 1950s, Critical Path Method or CPM is an algorithm used for planning, scheduling, coordination and control of activities in a project. </a:t>
            </a:r>
            <a:endParaRPr lang="en-US" dirty="0" smtClean="0"/>
          </a:p>
          <a:p>
            <a:pPr algn="just"/>
            <a:r>
              <a:rPr lang="en-US" dirty="0" smtClean="0"/>
              <a:t>Here</a:t>
            </a:r>
            <a:r>
              <a:rPr lang="en-US" dirty="0" smtClean="0"/>
              <a:t>, it is assumed that the activity duration is fixed and certain. </a:t>
            </a:r>
            <a:endParaRPr lang="en-US" dirty="0" smtClean="0"/>
          </a:p>
          <a:p>
            <a:pPr algn="just"/>
            <a:r>
              <a:rPr lang="en-US" dirty="0" smtClean="0"/>
              <a:t>CPM </a:t>
            </a:r>
            <a:r>
              <a:rPr lang="en-US" dirty="0" smtClean="0"/>
              <a:t>is used to compute the earliest and latest possible start time for each activity</a:t>
            </a:r>
            <a:r>
              <a:rPr lang="en-US" dirty="0" smtClean="0"/>
              <a:t>.</a:t>
            </a:r>
          </a:p>
          <a:p>
            <a:pPr algn="just"/>
            <a:r>
              <a:rPr lang="en-US" dirty="0" smtClean="0"/>
              <a:t>The process differentiates the critical and non-critical activities to reduce the time and avoid the queue generation in the process.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The reason for the identification of critical activities is that, if any activity is delayed, it will cause the whole process to suffer. </a:t>
            </a:r>
            <a:endParaRPr lang="en-US" dirty="0" smtClean="0"/>
          </a:p>
          <a:p>
            <a:pPr algn="just"/>
            <a:r>
              <a:rPr lang="en-US" dirty="0" smtClean="0"/>
              <a:t>That </a:t>
            </a:r>
            <a:r>
              <a:rPr lang="en-US" dirty="0" smtClean="0"/>
              <a:t>is why it is named as Critical Path Method.</a:t>
            </a:r>
          </a:p>
          <a:p>
            <a:pPr algn="just"/>
            <a:r>
              <a:rPr lang="en-US" dirty="0" smtClean="0"/>
              <a:t>In this method, first of all, a list is prepared consisting of all the activities needed to complete a project, followed by the computation of time required to complete each activity. </a:t>
            </a:r>
          </a:p>
          <a:p>
            <a:pPr algn="just"/>
            <a:r>
              <a:rPr lang="en-US" dirty="0" smtClean="0"/>
              <a:t>After that, the dependency between the activities is determined.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Here, ‘path’ is defined as a sequence of activities in a network. The critical path is the path with the highest length</a:t>
            </a:r>
            <a:r>
              <a:rPr lang="en-US" dirty="0" smtClean="0"/>
              <a:t>.</a:t>
            </a:r>
          </a:p>
          <a:p>
            <a:pPr algn="just"/>
            <a:r>
              <a:rPr lang="en-US" dirty="0" smtClean="0"/>
              <a:t>Key Differences Between PERT and CPM</a:t>
            </a:r>
          </a:p>
          <a:p>
            <a:pPr algn="just"/>
            <a:r>
              <a:rPr lang="en-US" dirty="0" smtClean="0"/>
              <a:t>The most important differences between PERT and CPM are provided below:</a:t>
            </a:r>
          </a:p>
          <a:p>
            <a:pPr marL="514350" indent="-514350" algn="just"/>
            <a:r>
              <a:rPr lang="en-US" dirty="0" smtClean="0"/>
              <a:t>PERT is a project management technique, whereby planning, scheduling, organising, coordinating and controlling uncertain activities are done. </a:t>
            </a:r>
            <a:endParaRPr lang="en-US" dirty="0" smtClean="0"/>
          </a:p>
          <a:p>
            <a:pPr marL="514350" indent="-514350" algn="just"/>
            <a:r>
              <a:rPr lang="en-US" dirty="0" smtClean="0"/>
              <a:t>	</a:t>
            </a:r>
            <a:r>
              <a:rPr lang="en-US" dirty="0" smtClean="0"/>
              <a:t>CPM </a:t>
            </a:r>
            <a:r>
              <a:rPr lang="en-US" dirty="0" smtClean="0"/>
              <a:t>is a statistical technique of project management in which planning, scheduling, organising, coordination and control of well-defined activities take place</a:t>
            </a:r>
            <a:r>
              <a:rPr lang="en-US" dirty="0" smtClean="0"/>
              <a:t>.</a:t>
            </a:r>
          </a:p>
          <a:p>
            <a:pPr marL="514350" indent="-514350" algn="just">
              <a:buFont typeface="+mj-lt"/>
              <a:buAutoNum type="arabicPeriod"/>
            </a:pP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marL="514350" indent="-514350" algn="just"/>
            <a:r>
              <a:rPr lang="en-US" dirty="0" smtClean="0"/>
              <a:t>PERT is a technique of planning and control of time</a:t>
            </a:r>
            <a:r>
              <a:rPr lang="en-US" dirty="0" smtClean="0"/>
              <a:t>.</a:t>
            </a:r>
          </a:p>
          <a:p>
            <a:pPr marL="514350" indent="-514350" algn="just"/>
            <a:r>
              <a:rPr lang="en-US" dirty="0" smtClean="0"/>
              <a:t> </a:t>
            </a:r>
            <a:r>
              <a:rPr lang="en-US" dirty="0" smtClean="0"/>
              <a:t>Unlike CPM, which is a method to control costs and time.</a:t>
            </a:r>
          </a:p>
          <a:p>
            <a:pPr marL="514350" indent="-514350" algn="just"/>
            <a:endParaRPr lang="en-US" dirty="0" smtClean="0"/>
          </a:p>
          <a:p>
            <a:pPr marL="514350" indent="-514350" algn="just"/>
            <a:r>
              <a:rPr lang="en-US" dirty="0" smtClean="0"/>
              <a:t>While </a:t>
            </a:r>
            <a:r>
              <a:rPr lang="en-US" dirty="0" smtClean="0"/>
              <a:t>PERT is evolved as a research and development project, </a:t>
            </a:r>
            <a:endParaRPr lang="en-US" dirty="0" smtClean="0"/>
          </a:p>
          <a:p>
            <a:pPr marL="514350" indent="-514350" algn="just"/>
            <a:r>
              <a:rPr lang="en-US" dirty="0" smtClean="0"/>
              <a:t>CPM </a:t>
            </a:r>
            <a:r>
              <a:rPr lang="en-US" dirty="0" smtClean="0"/>
              <a:t>evolved as a construction project.</a:t>
            </a:r>
          </a:p>
          <a:p>
            <a:pPr marL="514350" indent="-514350" algn="just"/>
            <a:endParaRPr lang="en-US" dirty="0" smtClean="0"/>
          </a:p>
          <a:p>
            <a:pPr marL="514350" indent="-514350" algn="just"/>
            <a:r>
              <a:rPr lang="en-US" dirty="0" smtClean="0"/>
              <a:t>PERT </a:t>
            </a:r>
            <a:r>
              <a:rPr lang="en-US" dirty="0" smtClean="0"/>
              <a:t>is set according to events while CPM is aligned towards activities.</a:t>
            </a:r>
          </a:p>
          <a:p>
            <a:pPr marL="514350" indent="-514350" algn="just"/>
            <a:endParaRPr lang="en-US" dirty="0" smtClean="0"/>
          </a:p>
          <a:p>
            <a:pPr marL="514350" indent="-514350" algn="just"/>
            <a:r>
              <a:rPr lang="en-US" dirty="0" smtClean="0"/>
              <a:t>A </a:t>
            </a:r>
            <a:r>
              <a:rPr lang="en-US" dirty="0" smtClean="0"/>
              <a:t>deterministic model is used in CPM. </a:t>
            </a:r>
            <a:endParaRPr lang="en-US" dirty="0" smtClean="0"/>
          </a:p>
          <a:p>
            <a:pPr marL="514350" indent="-514350" algn="just"/>
            <a:r>
              <a:rPr lang="en-US" dirty="0" smtClean="0"/>
              <a:t>Conversely</a:t>
            </a:r>
            <a:r>
              <a:rPr lang="en-US" dirty="0" smtClean="0"/>
              <a:t>, PERT uses a probabilistic model</a:t>
            </a:r>
            <a:r>
              <a:rPr lang="en-US" dirty="0" smtClean="0"/>
              <a:t>.</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marL="514350" indent="-514350" algn="just"/>
            <a:r>
              <a:rPr lang="en-US" dirty="0" smtClean="0"/>
              <a:t>There are three times estimates in PERT, i.e. optimistic time (to), most likely time </a:t>
            </a:r>
            <a:r>
              <a:rPr lang="en-US" dirty="0" smtClean="0"/>
              <a:t>™, </a:t>
            </a:r>
            <a:r>
              <a:rPr lang="en-US" dirty="0" smtClean="0"/>
              <a:t>pessimistic time (tp</a:t>
            </a:r>
            <a:r>
              <a:rPr lang="en-US" dirty="0" smtClean="0"/>
              <a:t>).</a:t>
            </a:r>
          </a:p>
          <a:p>
            <a:pPr marL="514350" indent="-514350" algn="just"/>
            <a:r>
              <a:rPr lang="en-US" dirty="0" smtClean="0"/>
              <a:t> </a:t>
            </a:r>
            <a:r>
              <a:rPr lang="en-US" dirty="0" smtClean="0"/>
              <a:t>On the other hand, there is only one estimate in CPM.</a:t>
            </a:r>
          </a:p>
          <a:p>
            <a:pPr marL="514350" indent="-514350" algn="just"/>
            <a:endParaRPr lang="en-US" dirty="0" smtClean="0"/>
          </a:p>
          <a:p>
            <a:pPr marL="514350" indent="-514350" algn="just"/>
            <a:r>
              <a:rPr lang="en-US" dirty="0" smtClean="0"/>
              <a:t>PERT </a:t>
            </a:r>
            <a:r>
              <a:rPr lang="en-US" dirty="0" smtClean="0"/>
              <a:t>technique is best suited for a high precision time estimate, </a:t>
            </a:r>
            <a:endParaRPr lang="en-US" dirty="0" smtClean="0"/>
          </a:p>
          <a:p>
            <a:pPr marL="514350" indent="-514350" algn="just"/>
            <a:r>
              <a:rPr lang="en-US" dirty="0" smtClean="0"/>
              <a:t>whereas </a:t>
            </a:r>
            <a:r>
              <a:rPr lang="en-US" dirty="0" smtClean="0"/>
              <a:t>CPM is appropriate for a reasonable time estimate.</a:t>
            </a:r>
          </a:p>
          <a:p>
            <a:pPr marL="514350" indent="-514350" algn="just"/>
            <a:endParaRPr lang="en-US" dirty="0" smtClean="0"/>
          </a:p>
          <a:p>
            <a:pPr marL="514350" indent="-514350" algn="just"/>
            <a:r>
              <a:rPr lang="en-US" dirty="0" smtClean="0"/>
              <a:t>PERT </a:t>
            </a:r>
            <a:r>
              <a:rPr lang="en-US" dirty="0" smtClean="0"/>
              <a:t>deals with unpredictable activities</a:t>
            </a:r>
            <a:r>
              <a:rPr lang="en-US" dirty="0" smtClean="0"/>
              <a:t>,</a:t>
            </a:r>
          </a:p>
          <a:p>
            <a:pPr marL="514350" indent="-514350" algn="just"/>
            <a:r>
              <a:rPr lang="en-US" dirty="0" smtClean="0"/>
              <a:t> </a:t>
            </a:r>
            <a:r>
              <a:rPr lang="en-US" dirty="0" smtClean="0"/>
              <a:t>but CPM deals with predictable activities.</a:t>
            </a:r>
          </a:p>
          <a:p>
            <a:pPr marL="514350" indent="-514350" algn="just"/>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marL="514350" indent="-514350" algn="just"/>
            <a:r>
              <a:rPr lang="en-US" dirty="0" smtClean="0"/>
              <a:t>PERT is used where the nature of the job is non-repetitive. </a:t>
            </a:r>
          </a:p>
          <a:p>
            <a:pPr marL="514350" indent="-514350" algn="just"/>
            <a:r>
              <a:rPr lang="en-US" dirty="0" smtClean="0"/>
              <a:t>In contrast to, CPM involves the job of repetitive nature.</a:t>
            </a:r>
          </a:p>
          <a:p>
            <a:pPr marL="514350" indent="-514350" algn="just"/>
            <a:endParaRPr lang="en-US" dirty="0" smtClean="0"/>
          </a:p>
          <a:p>
            <a:pPr marL="514350" indent="-514350" algn="just"/>
            <a:r>
              <a:rPr lang="en-US" dirty="0" smtClean="0"/>
              <a:t>There </a:t>
            </a:r>
            <a:r>
              <a:rPr lang="en-US" dirty="0" smtClean="0"/>
              <a:t>is a demarcation between critical and non-critical activities in CPM</a:t>
            </a:r>
            <a:r>
              <a:rPr lang="en-US" dirty="0" smtClean="0"/>
              <a:t>, </a:t>
            </a:r>
            <a:r>
              <a:rPr lang="en-US" dirty="0" smtClean="0"/>
              <a:t>which is not in the case of PERT.</a:t>
            </a:r>
          </a:p>
          <a:p>
            <a:pPr marL="514350" indent="-514350" algn="just"/>
            <a:endParaRPr lang="en-US" dirty="0" smtClean="0"/>
          </a:p>
          <a:p>
            <a:pPr marL="514350" indent="-514350" algn="just"/>
            <a:r>
              <a:rPr lang="en-US" dirty="0" smtClean="0"/>
              <a:t>PERT </a:t>
            </a:r>
            <a:r>
              <a:rPr lang="en-US" dirty="0" smtClean="0"/>
              <a:t>is best for research and development projects, </a:t>
            </a:r>
            <a:endParaRPr lang="en-US" dirty="0" smtClean="0"/>
          </a:p>
          <a:p>
            <a:pPr marL="514350" indent="-514350" algn="just"/>
            <a:r>
              <a:rPr lang="en-US" dirty="0" smtClean="0"/>
              <a:t>but </a:t>
            </a:r>
            <a:r>
              <a:rPr lang="en-US" dirty="0" smtClean="0"/>
              <a:t>CPM is for non-research projects like construction projects.</a:t>
            </a:r>
          </a:p>
          <a:p>
            <a:pPr marL="514350" indent="-514350" algn="just"/>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2. Importance of Control</a:t>
            </a:r>
          </a:p>
          <a:p>
            <a:pPr marL="514350" indent="-514350">
              <a:buFont typeface="+mj-lt"/>
              <a:buAutoNum type="arabicPeriod"/>
            </a:pPr>
            <a:r>
              <a:rPr lang="en-US" dirty="0" smtClean="0"/>
              <a:t>Achievement of Goals</a:t>
            </a:r>
          </a:p>
          <a:p>
            <a:pPr marL="514350" indent="-514350">
              <a:buFont typeface="+mj-lt"/>
              <a:buAutoNum type="arabicPeriod"/>
            </a:pPr>
            <a:r>
              <a:rPr lang="en-US" dirty="0" smtClean="0"/>
              <a:t>Execution and Revision of Plans</a:t>
            </a:r>
          </a:p>
          <a:p>
            <a:pPr marL="514350" indent="-514350">
              <a:buFont typeface="+mj-lt"/>
              <a:buAutoNum type="arabicPeriod"/>
            </a:pPr>
            <a:r>
              <a:rPr lang="en-US" dirty="0" smtClean="0"/>
              <a:t>Brings Order and Discipline</a:t>
            </a:r>
          </a:p>
          <a:p>
            <a:pPr marL="514350" indent="-514350">
              <a:buFont typeface="+mj-lt"/>
              <a:buAutoNum type="arabicPeriod"/>
            </a:pPr>
            <a:r>
              <a:rPr lang="en-US" dirty="0" smtClean="0"/>
              <a:t>Facilitates Decentralisation of Authority</a:t>
            </a:r>
          </a:p>
          <a:p>
            <a:pPr marL="514350" indent="-514350">
              <a:buFont typeface="+mj-lt"/>
              <a:buAutoNum type="arabicPeriod"/>
            </a:pPr>
            <a:r>
              <a:rPr lang="en-US" dirty="0" smtClean="0"/>
              <a:t>Promotes Coordination</a:t>
            </a:r>
          </a:p>
          <a:p>
            <a:pPr marL="514350" indent="-514350">
              <a:buFont typeface="+mj-lt"/>
              <a:buAutoNum type="arabicPeriod"/>
            </a:pPr>
            <a:r>
              <a:rPr lang="en-US" dirty="0" smtClean="0"/>
              <a:t>Cope with Uncertainty and Change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marL="514350" indent="-514350" algn="just"/>
            <a:r>
              <a:rPr lang="en-US" dirty="0" smtClean="0"/>
              <a:t>Crashing is a compression technique applied to CPM, to shorten the project duration, along with the least additional cost. </a:t>
            </a:r>
            <a:endParaRPr lang="en-US" dirty="0" smtClean="0"/>
          </a:p>
          <a:p>
            <a:pPr marL="514350" indent="-514350" algn="just"/>
            <a:r>
              <a:rPr lang="en-US" dirty="0" smtClean="0"/>
              <a:t>The </a:t>
            </a:r>
            <a:r>
              <a:rPr lang="en-US" dirty="0" smtClean="0"/>
              <a:t>crashing concept is not applicable to PERT</a:t>
            </a:r>
            <a:r>
              <a:rPr lang="en-US" dirty="0" smtClean="0"/>
              <a:t>.</a:t>
            </a:r>
          </a:p>
          <a:p>
            <a:pPr marL="514350" indent="-514350" algn="just"/>
            <a:endParaRPr lang="en-US" dirty="0" smtClean="0"/>
          </a:p>
          <a:p>
            <a:pPr marL="514350" indent="-514350" algn="just"/>
            <a:r>
              <a:rPr lang="en-US" b="1" dirty="0" smtClean="0"/>
              <a:t>Crashing</a:t>
            </a:r>
            <a:r>
              <a:rPr lang="en-US" dirty="0" smtClean="0"/>
              <a:t> • Project </a:t>
            </a:r>
            <a:r>
              <a:rPr lang="en-US" b="1" dirty="0" smtClean="0"/>
              <a:t>crashing</a:t>
            </a:r>
            <a:r>
              <a:rPr lang="en-US" dirty="0" smtClean="0"/>
              <a:t> is the method for shortening the project duration by reducing the time of one or more critical activities to less than their normal time. • </a:t>
            </a:r>
            <a:r>
              <a:rPr lang="en-US" b="1" dirty="0" smtClean="0"/>
              <a:t>Crashing</a:t>
            </a:r>
            <a:r>
              <a:rPr lang="en-US" dirty="0" smtClean="0"/>
              <a:t> is achieved by devoting more resources. </a:t>
            </a:r>
            <a:endParaRPr lang="en-US" dirty="0" smtClean="0"/>
          </a:p>
          <a:p>
            <a:pPr marL="514350" indent="-514350" algn="just"/>
            <a:r>
              <a:rPr lang="en-US" dirty="0" smtClean="0"/>
              <a:t>Thus </a:t>
            </a:r>
            <a:r>
              <a:rPr lang="en-US" dirty="0" smtClean="0"/>
              <a:t>the cost associated with the project is increased.</a:t>
            </a:r>
          </a:p>
          <a:p>
            <a:pPr marL="514350" indent="-514350" algn="just">
              <a:buNone/>
            </a:pPr>
            <a:endParaRPr lang="en-US" dirty="0" smtClean="0"/>
          </a:p>
          <a:p>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b="1" dirty="0" smtClean="0"/>
              <a:t>8.Management </a:t>
            </a:r>
            <a:r>
              <a:rPr lang="en-US" b="1" dirty="0" smtClean="0"/>
              <a:t>Information Systems (MIS)</a:t>
            </a:r>
            <a:r>
              <a:rPr lang="en-US" dirty="0" smtClean="0"/>
              <a:t> </a:t>
            </a:r>
            <a:endParaRPr lang="en-US" dirty="0" smtClean="0"/>
          </a:p>
          <a:p>
            <a:pPr algn="just"/>
            <a:r>
              <a:rPr lang="en-US" dirty="0" smtClean="0"/>
              <a:t>Management </a:t>
            </a:r>
            <a:r>
              <a:rPr lang="en-US" dirty="0" smtClean="0"/>
              <a:t>Information Systems (MIS) is the study of people, technology, organizations, and the relationships among them</a:t>
            </a:r>
            <a:r>
              <a:rPr lang="en-US" dirty="0" smtClean="0"/>
              <a:t>.</a:t>
            </a:r>
          </a:p>
          <a:p>
            <a:pPr algn="just"/>
            <a:r>
              <a:rPr lang="en-US" dirty="0" smtClean="0"/>
              <a:t> </a:t>
            </a:r>
            <a:r>
              <a:rPr lang="en-US" dirty="0" smtClean="0"/>
              <a:t>MIS professionals help firms realize maximum benefit from investment in personnel, equipment, and business processes</a:t>
            </a:r>
            <a:r>
              <a:rPr lang="en-US" dirty="0" smtClean="0"/>
              <a:t>.</a:t>
            </a:r>
          </a:p>
          <a:p>
            <a:pPr algn="just"/>
            <a:r>
              <a:rPr lang="en-US" dirty="0" smtClean="0"/>
              <a:t> </a:t>
            </a:r>
            <a:r>
              <a:rPr lang="en-US" dirty="0" smtClean="0"/>
              <a:t>MIS is a people-oriented field with an emphasis on service through technology.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b="1" dirty="0" smtClean="0"/>
              <a:t>MIS</a:t>
            </a:r>
            <a:r>
              <a:rPr lang="en-US" dirty="0" smtClean="0"/>
              <a:t> is an organized integration of hardware and software technologies, data, processes, and human elements</a:t>
            </a:r>
            <a:r>
              <a:rPr lang="en-US" dirty="0" smtClean="0"/>
              <a:t>.</a:t>
            </a:r>
          </a:p>
          <a:p>
            <a:pPr algn="just" fontAlgn="base"/>
            <a:r>
              <a:rPr lang="en-US" dirty="0" smtClean="0"/>
              <a:t> </a:t>
            </a:r>
            <a:r>
              <a:rPr lang="en-US" dirty="0" smtClean="0"/>
              <a:t>It is a software system that focuses on the management of information technology to provide efficient and effective strategic decision making.</a:t>
            </a:r>
          </a:p>
          <a:p>
            <a:pPr algn="just" fontAlgn="base"/>
            <a:r>
              <a:rPr lang="en-US" dirty="0" smtClean="0"/>
              <a:t>MIS </a:t>
            </a:r>
            <a:r>
              <a:rPr lang="en-US" dirty="0" smtClean="0"/>
              <a:t>is a set of procedures which, when executed, provides information to support decision making.</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b="1" dirty="0" smtClean="0"/>
              <a:t>MIS Meaning</a:t>
            </a:r>
            <a:r>
              <a:rPr lang="en-US" dirty="0" smtClean="0"/>
              <a:t>: A management information system is an acronym of three words, viz., Management, information, system</a:t>
            </a:r>
            <a:r>
              <a:rPr lang="en-US" dirty="0" smtClean="0"/>
              <a:t>.</a:t>
            </a:r>
          </a:p>
          <a:p>
            <a:pPr algn="just" fontAlgn="base"/>
            <a:r>
              <a:rPr lang="en-US" dirty="0" smtClean="0"/>
              <a:t> </a:t>
            </a:r>
            <a:r>
              <a:rPr lang="en-US" dirty="0" smtClean="0"/>
              <a:t>In order to fully understand the term MIS, let us try to understand these three words</a:t>
            </a:r>
            <a:r>
              <a:rPr lang="en-US" dirty="0" smtClean="0"/>
              <a:t>.</a:t>
            </a:r>
            <a:endParaRPr lang="en-US" b="1" dirty="0" smtClean="0"/>
          </a:p>
          <a:p>
            <a:pPr algn="just" fontAlgn="base"/>
            <a:r>
              <a:rPr lang="en-US" b="1" dirty="0" smtClean="0"/>
              <a:t>Management</a:t>
            </a:r>
            <a:r>
              <a:rPr lang="en-US" dirty="0" smtClean="0"/>
              <a:t>: Management is the art of getting things done through and with the people in formally organised groups</a:t>
            </a:r>
            <a:r>
              <a:rPr lang="en-US" dirty="0" smtClean="0"/>
              <a:t>.</a:t>
            </a:r>
          </a:p>
          <a:p>
            <a:pPr algn="just" fontAlgn="base"/>
            <a:r>
              <a:rPr lang="en-US" b="1" dirty="0" smtClean="0"/>
              <a:t>Information</a:t>
            </a:r>
            <a:r>
              <a:rPr lang="en-US" dirty="0" smtClean="0"/>
              <a:t>: Information is data that is processed and is presented in a form which assists decision-making. </a:t>
            </a:r>
            <a:endParaRPr lang="en-US" dirty="0" smtClean="0"/>
          </a:p>
          <a:p>
            <a:pPr algn="just" fontAlgn="base"/>
            <a:r>
              <a:rPr lang="en-US" dirty="0" smtClean="0"/>
              <a:t>It </a:t>
            </a:r>
            <a:r>
              <a:rPr lang="en-US" dirty="0" smtClean="0"/>
              <a:t>may contain an element of surprise, reduce uncertainty or provoke a manager to initiate an action</a:t>
            </a:r>
            <a:r>
              <a:rPr lang="en-US" dirty="0" smtClean="0"/>
              <a:t>.</a:t>
            </a: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b="1" dirty="0" smtClean="0"/>
              <a:t>System</a:t>
            </a:r>
            <a:r>
              <a:rPr lang="en-US" dirty="0" smtClean="0"/>
              <a:t>: A system is an orderly grouping of interdependent components linked together according to a plan to achieve a specific goal. </a:t>
            </a:r>
            <a:endParaRPr lang="en-US" dirty="0" smtClean="0"/>
          </a:p>
          <a:p>
            <a:pPr algn="just"/>
            <a:r>
              <a:rPr lang="en-US" dirty="0" smtClean="0"/>
              <a:t>The </a:t>
            </a:r>
            <a:r>
              <a:rPr lang="en-US" dirty="0" smtClean="0"/>
              <a:t>term system is the most loosely held term in management literature because of its use in different contexts.</a:t>
            </a:r>
            <a:br>
              <a:rPr lang="en-US" dirty="0" smtClean="0"/>
            </a:b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The role of the MIS in an organization can be compared to the role of heart in the body. </a:t>
            </a:r>
            <a:endParaRPr lang="en-US" dirty="0" smtClean="0"/>
          </a:p>
          <a:p>
            <a:pPr algn="just" fontAlgn="base"/>
            <a:r>
              <a:rPr lang="en-US" dirty="0" smtClean="0"/>
              <a:t>The </a:t>
            </a:r>
            <a:r>
              <a:rPr lang="en-US" dirty="0" smtClean="0"/>
              <a:t>information is the blood and MIS is the heart. </a:t>
            </a:r>
            <a:endParaRPr lang="en-US" dirty="0" smtClean="0"/>
          </a:p>
          <a:p>
            <a:pPr algn="just" fontAlgn="base"/>
            <a:r>
              <a:rPr lang="en-US" dirty="0" smtClean="0"/>
              <a:t>In </a:t>
            </a:r>
            <a:r>
              <a:rPr lang="en-US" dirty="0" smtClean="0"/>
              <a:t>the body the heart plays the role of supplying pure blood to all the elements of the body including the brain. </a:t>
            </a:r>
            <a:endParaRPr lang="en-US" dirty="0" smtClean="0"/>
          </a:p>
          <a:p>
            <a:pPr algn="just" fontAlgn="base"/>
            <a:r>
              <a:rPr lang="en-US" dirty="0" smtClean="0"/>
              <a:t>The </a:t>
            </a:r>
            <a:r>
              <a:rPr lang="en-US" dirty="0" smtClean="0"/>
              <a:t>heart work faster and supplies more blood when needed. </a:t>
            </a:r>
            <a:endParaRPr lang="en-US" dirty="0" smtClean="0"/>
          </a:p>
          <a:p>
            <a:pPr algn="just" fontAlgn="base"/>
            <a:r>
              <a:rPr lang="en-US" dirty="0" smtClean="0"/>
              <a:t>It </a:t>
            </a:r>
            <a:r>
              <a:rPr lang="en-US" dirty="0" smtClean="0"/>
              <a:t>regulates and controls the incoming impure blood, processed it and sends it to the destination in the quantity needed. </a:t>
            </a:r>
            <a:endParaRPr lang="en-US" dirty="0" smtClean="0"/>
          </a:p>
          <a:p>
            <a:pPr algn="just" fontAlgn="base"/>
            <a:r>
              <a:rPr lang="en-US" dirty="0" smtClean="0"/>
              <a:t>It </a:t>
            </a:r>
            <a:r>
              <a:rPr lang="en-US" dirty="0" smtClean="0"/>
              <a:t>fulfills the needs of blood supply to human body in normal course and also in crisis</a:t>
            </a:r>
            <a:r>
              <a:rPr lang="en-US" dirty="0" smtClean="0"/>
              <a:t>.</a:t>
            </a:r>
            <a:endParaRPr 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The MIS plays exactly the same role in the organization. </a:t>
            </a:r>
            <a:endParaRPr lang="en-US" dirty="0" smtClean="0"/>
          </a:p>
          <a:p>
            <a:pPr algn="just" fontAlgn="base"/>
            <a:r>
              <a:rPr lang="en-US" dirty="0" smtClean="0"/>
              <a:t>The </a:t>
            </a:r>
            <a:r>
              <a:rPr lang="en-US" dirty="0" smtClean="0"/>
              <a:t>system ensures that an appropriate data is collected from the various sources, processed and send further to all the needy destinations. </a:t>
            </a:r>
            <a:endParaRPr lang="en-US" dirty="0" smtClean="0"/>
          </a:p>
          <a:p>
            <a:pPr algn="just" fontAlgn="base"/>
            <a:r>
              <a:rPr lang="en-US" dirty="0" smtClean="0"/>
              <a:t>The </a:t>
            </a:r>
            <a:r>
              <a:rPr lang="en-US" dirty="0" smtClean="0"/>
              <a:t>system is expected to fulfill the information needs of an individual, a group of individuals, the management functionaries: the managers and top management.</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In a large organisation, MIS and its role can be summarised thus:</a:t>
            </a:r>
          </a:p>
          <a:p>
            <a:pPr marL="514350" indent="-514350" algn="just">
              <a:buFont typeface="+mj-lt"/>
              <a:buAutoNum type="arabicPeriod"/>
            </a:pPr>
            <a:r>
              <a:rPr lang="en-US" dirty="0" smtClean="0"/>
              <a:t>Three-pronged service ( data generation-input, data processing and information transmission-output)</a:t>
            </a:r>
          </a:p>
          <a:p>
            <a:pPr marL="514350" indent="-514350" algn="just">
              <a:buFont typeface="+mj-lt"/>
              <a:buAutoNum type="arabicPeriod"/>
            </a:pPr>
            <a:r>
              <a:rPr lang="en-US" dirty="0" smtClean="0"/>
              <a:t>Facilitates total performance (of the total management)</a:t>
            </a:r>
          </a:p>
          <a:p>
            <a:pPr marL="514350" indent="-514350" algn="just">
              <a:buFont typeface="+mj-lt"/>
              <a:buAutoNum type="arabicPeriod"/>
            </a:pPr>
            <a:r>
              <a:rPr lang="en-US" dirty="0" smtClean="0"/>
              <a:t>Takes into account several critical dimensions</a:t>
            </a:r>
          </a:p>
          <a:p>
            <a:pPr marL="514350" indent="-514350" algn="just">
              <a:buFont typeface="+mj-lt"/>
              <a:buAutoNum type="arabicPeriod"/>
            </a:pPr>
            <a:r>
              <a:rPr lang="en-US" dirty="0" smtClean="0"/>
              <a:t> Reduces overload of information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9. Total </a:t>
            </a:r>
            <a:r>
              <a:rPr lang="en-US" b="1" dirty="0" smtClean="0"/>
              <a:t>Quality </a:t>
            </a:r>
            <a:r>
              <a:rPr lang="en-US" b="1" dirty="0" smtClean="0"/>
              <a:t>Management </a:t>
            </a:r>
            <a:r>
              <a:rPr lang="en-US" b="1" dirty="0" smtClean="0"/>
              <a:t>(TQM)</a:t>
            </a:r>
          </a:p>
          <a:p>
            <a:pPr algn="just"/>
            <a:r>
              <a:rPr lang="en-US" dirty="0" smtClean="0"/>
              <a:t>Total quality management (TQM) is a structured approach to overall organizational management. </a:t>
            </a:r>
            <a:endParaRPr lang="en-US" dirty="0" smtClean="0"/>
          </a:p>
          <a:p>
            <a:pPr algn="just"/>
            <a:r>
              <a:rPr lang="en-US" dirty="0" smtClean="0"/>
              <a:t>The </a:t>
            </a:r>
            <a:r>
              <a:rPr lang="en-US" dirty="0" smtClean="0"/>
              <a:t>focus of the process is to improve the quality of an organization's outputs, including goods and services, through continual improvement of internal practices. </a:t>
            </a:r>
            <a:endParaRPr lang="en-US" dirty="0" smtClean="0"/>
          </a:p>
          <a:p>
            <a:pPr algn="just"/>
            <a:r>
              <a:rPr lang="en-US" dirty="0" smtClean="0"/>
              <a:t>The </a:t>
            </a:r>
            <a:r>
              <a:rPr lang="en-US" dirty="0" smtClean="0"/>
              <a:t>standards set as part of the TQM approach can reflect both internal priorities and any industry standards currently in place</a:t>
            </a:r>
            <a:r>
              <a:rPr lang="en-US" dirty="0" smtClean="0"/>
              <a:t>.</a:t>
            </a:r>
            <a:endParaRPr 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r>
              <a:rPr lang="en-US" dirty="0" smtClean="0"/>
              <a:t>Industry standards can be defined at multiple levels and may include adherence to various laws and regulations governing the operation of the particular business</a:t>
            </a:r>
            <a:r>
              <a:rPr lang="en-US" dirty="0" smtClean="0"/>
              <a:t>.</a:t>
            </a:r>
          </a:p>
          <a:p>
            <a:pPr algn="just"/>
            <a:r>
              <a:rPr lang="en-US" dirty="0" smtClean="0"/>
              <a:t>The </a:t>
            </a:r>
            <a:r>
              <a:rPr lang="en-US" dirty="0" smtClean="0"/>
              <a:t>concept of Total Quality Management can be found right in its name: The word “total” implies that all employees in the organization, from development to production to fulfillment, are obligated to improve operations</a:t>
            </a:r>
            <a:r>
              <a:rPr lang="en-US" dirty="0" smtClean="0"/>
              <a:t>.</a:t>
            </a:r>
          </a:p>
          <a:p>
            <a:pPr algn="just"/>
            <a:r>
              <a:rPr lang="en-US" dirty="0" smtClean="0"/>
              <a:t> And “management” insinuates that this methodology should be a focused effort.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Establishment of standards or objectives</a:t>
            </a:r>
          </a:p>
          <a:p>
            <a:pPr marL="514350" indent="-514350">
              <a:buFont typeface="+mj-lt"/>
              <a:buAutoNum type="arabicPeriod"/>
            </a:pPr>
            <a:r>
              <a:rPr lang="en-US" dirty="0" smtClean="0"/>
              <a:t>Measurement of actual performance</a:t>
            </a:r>
          </a:p>
          <a:p>
            <a:pPr marL="514350" indent="-514350">
              <a:buFont typeface="+mj-lt"/>
              <a:buAutoNum type="arabicPeriod"/>
            </a:pPr>
            <a:r>
              <a:rPr lang="en-US" dirty="0" smtClean="0"/>
              <a:t>Comparing actual performance against the standards of performance</a:t>
            </a:r>
          </a:p>
          <a:p>
            <a:pPr marL="514350" indent="-514350">
              <a:buFont typeface="+mj-lt"/>
              <a:buAutoNum type="arabicPeriod"/>
            </a:pPr>
            <a:r>
              <a:rPr lang="en-US" dirty="0" smtClean="0"/>
              <a:t>Determining the reasons for deviation</a:t>
            </a:r>
          </a:p>
          <a:p>
            <a:pPr marL="514350" indent="-514350">
              <a:buFont typeface="+mj-lt"/>
              <a:buAutoNum type="arabicPeriod"/>
            </a:pPr>
            <a:r>
              <a:rPr lang="en-US" dirty="0" smtClean="0"/>
              <a:t>Taking corrective action</a:t>
            </a:r>
          </a:p>
          <a:p>
            <a:pPr marL="514350" indent="-514350">
              <a:buFont typeface="+mj-lt"/>
              <a:buAutoNum type="arabicPeriod"/>
            </a:pPr>
            <a:r>
              <a:rPr lang="en-US" dirty="0" smtClean="0"/>
              <a:t>Feedback</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Leadership should provide funding, training, staffing, and clearly defined goals to actively manage product and service quality on an ongoing basis</a:t>
            </a:r>
            <a:r>
              <a:rPr lang="en-US" dirty="0" smtClean="0"/>
              <a:t>.</a:t>
            </a:r>
          </a:p>
          <a:p>
            <a:pPr algn="just"/>
            <a:r>
              <a:rPr lang="en-US" dirty="0" smtClean="0"/>
              <a:t>TQM is considered a customer-focused process and aims for continual improvement of business operations. </a:t>
            </a:r>
            <a:endParaRPr lang="en-US" dirty="0" smtClean="0"/>
          </a:p>
          <a:p>
            <a:pPr algn="just"/>
            <a:r>
              <a:rPr lang="en-US" dirty="0" smtClean="0"/>
              <a:t>It </a:t>
            </a:r>
            <a:r>
              <a:rPr lang="en-US" dirty="0" smtClean="0"/>
              <a:t>strives to ensure all associated employees work toward the common goals of improving product or service quality, as well as improving the procedures that are in place for production.</a:t>
            </a:r>
          </a:p>
          <a:p>
            <a:pPr algn="just">
              <a:buNone/>
            </a:pPr>
            <a:endParaRPr lang="en-US" dirty="0" smtClean="0"/>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The implementation of TQM involves the use of the following techniques:</a:t>
            </a:r>
          </a:p>
          <a:p>
            <a:pPr algn="just">
              <a:buNone/>
            </a:pPr>
            <a:r>
              <a:rPr lang="en-US" dirty="0" smtClean="0"/>
              <a:t>1. Benchmarking</a:t>
            </a:r>
            <a:endParaRPr lang="en-US" b="1" dirty="0" smtClean="0"/>
          </a:p>
          <a:p>
            <a:pPr algn="just"/>
            <a:r>
              <a:rPr lang="en-US" dirty="0" smtClean="0"/>
              <a:t>Benchmarking is a process where you measure your company’s success against other similar companies to discover if there is a gap in performance that can be closed by improving your performance. </a:t>
            </a:r>
            <a:endParaRPr lang="en-US" dirty="0" smtClean="0"/>
          </a:p>
          <a:p>
            <a:pPr algn="just"/>
            <a:r>
              <a:rPr lang="en-US" dirty="0" smtClean="0"/>
              <a:t>Studying </a:t>
            </a:r>
            <a:r>
              <a:rPr lang="en-US" dirty="0" smtClean="0"/>
              <a:t>other companies can highlight what it takes to enhance your company’s efficiency and become a bigger player in your industry.</a:t>
            </a:r>
          </a:p>
          <a:p>
            <a:pPr algn="just">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buNone/>
            </a:pPr>
            <a:r>
              <a:rPr lang="en-US" dirty="0" smtClean="0"/>
              <a:t>2. Quality Circles</a:t>
            </a:r>
          </a:p>
          <a:p>
            <a:pPr algn="just"/>
            <a:r>
              <a:rPr lang="en-US" dirty="0" smtClean="0"/>
              <a:t>A quality circle or quality control circle is a group of workers who do the same or similar work, who meet regularly to identify, analyze and solve work-related problems. </a:t>
            </a:r>
            <a:endParaRPr lang="en-US" dirty="0" smtClean="0"/>
          </a:p>
          <a:p>
            <a:pPr algn="just"/>
            <a:r>
              <a:rPr lang="en-US" dirty="0" smtClean="0"/>
              <a:t>It </a:t>
            </a:r>
            <a:r>
              <a:rPr lang="en-US" dirty="0" smtClean="0"/>
              <a:t>consists of minimum three and maximum twelve members in number. </a:t>
            </a:r>
            <a:endParaRPr lang="en-US" dirty="0" smtClean="0"/>
          </a:p>
          <a:p>
            <a:pPr algn="just"/>
            <a:r>
              <a:rPr lang="en-US" dirty="0" smtClean="0"/>
              <a:t>A </a:t>
            </a:r>
            <a:r>
              <a:rPr lang="en-US" b="1" dirty="0" smtClean="0"/>
              <a:t>quality circle</a:t>
            </a:r>
            <a:r>
              <a:rPr lang="en-US" dirty="0" smtClean="0"/>
              <a:t> is a participatory management technique that enlists the help of employees in solving problems related to their own jobs. </a:t>
            </a:r>
            <a:endParaRPr lang="en-US" dirty="0" smtClean="0"/>
          </a:p>
          <a:p>
            <a:pPr algn="just"/>
            <a:r>
              <a:rPr lang="en-US" b="1" dirty="0" smtClean="0"/>
              <a:t>Circles</a:t>
            </a:r>
            <a:r>
              <a:rPr lang="en-US" dirty="0" smtClean="0"/>
              <a:t> are formed of employees working together in an operation who meet at intervals to discuss problems of </a:t>
            </a:r>
            <a:r>
              <a:rPr lang="en-US" b="1" dirty="0" smtClean="0"/>
              <a:t>quality</a:t>
            </a:r>
            <a:r>
              <a:rPr lang="en-US" dirty="0" smtClean="0"/>
              <a:t> and to devise solutions for improvements.</a:t>
            </a:r>
          </a:p>
          <a:p>
            <a:pPr algn="just">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r>
              <a:rPr lang="en-US" dirty="0" smtClean="0"/>
              <a:t>The main features of a quality circle are as follows:</a:t>
            </a:r>
          </a:p>
          <a:p>
            <a:pPr marL="514350" indent="-514350">
              <a:buFont typeface="+mj-lt"/>
              <a:buAutoNum type="arabicPeriod"/>
            </a:pPr>
            <a:r>
              <a:rPr lang="en-US" dirty="0" smtClean="0"/>
              <a:t>Voluntary group</a:t>
            </a:r>
          </a:p>
          <a:p>
            <a:pPr marL="514350" indent="-514350">
              <a:buFont typeface="+mj-lt"/>
              <a:buAutoNum type="arabicPeriod"/>
            </a:pPr>
            <a:r>
              <a:rPr lang="en-US" dirty="0" smtClean="0"/>
              <a:t>Manageable size</a:t>
            </a:r>
          </a:p>
          <a:p>
            <a:pPr marL="514350" indent="-514350">
              <a:buFont typeface="+mj-lt"/>
              <a:buAutoNum type="arabicPeriod"/>
            </a:pPr>
            <a:r>
              <a:rPr lang="en-US" dirty="0" smtClean="0"/>
              <a:t>Regular meetings</a:t>
            </a:r>
          </a:p>
          <a:p>
            <a:pPr marL="514350" indent="-514350">
              <a:buFont typeface="+mj-lt"/>
              <a:buAutoNum type="arabicPeriod"/>
            </a:pPr>
            <a:r>
              <a:rPr lang="en-US" dirty="0" smtClean="0"/>
              <a:t>Own agenda</a:t>
            </a:r>
          </a:p>
          <a:p>
            <a:pPr marL="514350" indent="-514350">
              <a:buFont typeface="+mj-lt"/>
              <a:buAutoNum type="arabicPeriod"/>
            </a:pPr>
            <a:r>
              <a:rPr lang="en-US" dirty="0" smtClean="0"/>
              <a:t>Exclusive focus on quality</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3. Empowerment</a:t>
            </a:r>
          </a:p>
          <a:p>
            <a:pPr algn="just"/>
            <a:r>
              <a:rPr lang="en-US" dirty="0" smtClean="0"/>
              <a:t>The basic philosophy of total quality management is to involve every employee in the organization along with its suppliers and distributers to improve quality and thus enhance customer satisfaction. </a:t>
            </a:r>
            <a:endParaRPr lang="en-US" dirty="0" smtClean="0"/>
          </a:p>
          <a:p>
            <a:pPr algn="just"/>
            <a:r>
              <a:rPr lang="en-US" dirty="0" smtClean="0"/>
              <a:t>Employee </a:t>
            </a:r>
            <a:r>
              <a:rPr lang="en-US" dirty="0" smtClean="0"/>
              <a:t>involvement is very important in any T.Q.M initiative, as it is a system wherein employees are encouraged to use their expertise and knowledge to suggest methods for improvements in their work areas. </a:t>
            </a:r>
            <a:endParaRPr lang="en-US" dirty="0" smtClean="0"/>
          </a:p>
          <a:p>
            <a:pPr algn="just"/>
            <a:r>
              <a:rPr lang="en-US" dirty="0" smtClean="0"/>
              <a:t>These </a:t>
            </a:r>
            <a:r>
              <a:rPr lang="en-US" dirty="0" smtClean="0"/>
              <a:t>suggestions could relate to improvements in the job, the product, the work atmosphere or the company as a whole. </a:t>
            </a: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Many companies have ventured into a participation-style of management by involving employees in the problem solving and decision making processes</a:t>
            </a:r>
            <a:r>
              <a:rPr lang="en-US" dirty="0" smtClean="0"/>
              <a:t>.</a:t>
            </a:r>
          </a:p>
          <a:p>
            <a:pPr algn="just"/>
            <a:r>
              <a:rPr lang="en-US" dirty="0" smtClean="0"/>
              <a:t> </a:t>
            </a:r>
            <a:r>
              <a:rPr lang="en-US" dirty="0" smtClean="0"/>
              <a:t>While the actual practice of employee empowerment varies across organizations, empowerment is based on the concept of job enlargement and job enrichment</a:t>
            </a:r>
            <a:r>
              <a:rPr lang="en-US" dirty="0" smtClean="0"/>
              <a:t>.</a:t>
            </a:r>
          </a:p>
          <a:p>
            <a:pPr algn="just"/>
            <a:r>
              <a:rPr lang="en-US" dirty="0" smtClean="0"/>
              <a:t> </a:t>
            </a:r>
            <a:r>
              <a:rPr lang="en-US" dirty="0" smtClean="0"/>
              <a:t>Job enrichment involves increasing the depth of the job to include responsibilities that have traditionally been carried out at higher levels of the organization.</a:t>
            </a:r>
          </a:p>
          <a:p>
            <a:pPr>
              <a:buNone/>
            </a:pPr>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buNone/>
            </a:pPr>
            <a:r>
              <a:rPr lang="en-US" dirty="0" smtClean="0"/>
              <a:t>4.Outsourcing</a:t>
            </a:r>
          </a:p>
          <a:p>
            <a:pPr algn="just"/>
            <a:r>
              <a:rPr lang="en-US" dirty="0" smtClean="0"/>
              <a:t>Outsourcing is the business practice of hiring a party outside a company to perform services and create goods that traditionally were performed </a:t>
            </a:r>
            <a:r>
              <a:rPr lang="en-US" u="sng" dirty="0" smtClean="0"/>
              <a:t>in-house</a:t>
            </a:r>
            <a:r>
              <a:rPr lang="en-US" dirty="0" smtClean="0"/>
              <a:t> by the company's own employees and staff</a:t>
            </a:r>
            <a:r>
              <a:rPr lang="en-US" dirty="0" smtClean="0"/>
              <a:t>.</a:t>
            </a:r>
          </a:p>
          <a:p>
            <a:pPr algn="just"/>
            <a:r>
              <a:rPr lang="en-US" dirty="0" smtClean="0"/>
              <a:t> </a:t>
            </a:r>
            <a:r>
              <a:rPr lang="en-US" dirty="0" smtClean="0"/>
              <a:t>Outsourcing is a practice usually undertaken by companies as a cost-cutting measure. </a:t>
            </a:r>
            <a:endParaRPr lang="en-US" dirty="0" smtClean="0"/>
          </a:p>
          <a:p>
            <a:pPr algn="just"/>
            <a:r>
              <a:rPr lang="en-US" dirty="0" smtClean="0"/>
              <a:t>As </a:t>
            </a:r>
            <a:r>
              <a:rPr lang="en-US" dirty="0" smtClean="0"/>
              <a:t>such, it can affect a wide range of jobs, ranging from customer support to manufacturing to the back office.</a:t>
            </a:r>
          </a:p>
          <a:p>
            <a:pPr algn="just"/>
            <a:r>
              <a:rPr lang="en-US" dirty="0" smtClean="0"/>
              <a:t>Outsourcing was first recognized as a business strategy in 1989 and became an integral part of business economics throughout the 1990s.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5. Reduced Cycle Time</a:t>
            </a:r>
          </a:p>
          <a:p>
            <a:pPr algn="just"/>
            <a:r>
              <a:rPr lang="en-US" dirty="0" smtClean="0"/>
              <a:t>Cycle time management and reduction (CTM) is the manufacturing philosophy that follows </a:t>
            </a:r>
            <a:r>
              <a:rPr lang="en-US" dirty="0" smtClean="0"/>
              <a:t>TQM. </a:t>
            </a:r>
          </a:p>
          <a:p>
            <a:pPr algn="just"/>
            <a:r>
              <a:rPr lang="en-US" dirty="0" smtClean="0"/>
              <a:t>CTM </a:t>
            </a:r>
            <a:r>
              <a:rPr lang="en-US" dirty="0" smtClean="0"/>
              <a:t>seeks to reduce the total time required to perform all the activities that occur during order processing, design, supply management, production and distribution of a product or </a:t>
            </a:r>
            <a:r>
              <a:rPr lang="en-US" dirty="0" smtClean="0"/>
              <a:t>service.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buNone/>
            </a:pPr>
            <a:r>
              <a:rPr lang="en-US" dirty="0" smtClean="0"/>
              <a:t>6. Kaizen</a:t>
            </a:r>
          </a:p>
          <a:p>
            <a:pPr algn="just"/>
            <a:r>
              <a:rPr lang="en-US" dirty="0" smtClean="0"/>
              <a:t>“Kaizen” refers to a Japanese word which means “improvement” or “change for the better”. </a:t>
            </a:r>
            <a:endParaRPr lang="en-US" dirty="0" smtClean="0"/>
          </a:p>
          <a:p>
            <a:pPr algn="just"/>
            <a:r>
              <a:rPr lang="en-US" b="1" dirty="0" smtClean="0"/>
              <a:t>Kaizen </a:t>
            </a:r>
            <a:r>
              <a:rPr lang="en-US" b="1" dirty="0" smtClean="0"/>
              <a:t>is defined as a continuous effort by each and every employee (from the CEO to field staff) to ensure improvement of all processes and systems of a particular organization</a:t>
            </a:r>
            <a:r>
              <a:rPr lang="en-US" dirty="0" smtClean="0"/>
              <a:t>. </a:t>
            </a:r>
            <a:endParaRPr lang="en-US" dirty="0" smtClean="0"/>
          </a:p>
          <a:p>
            <a:pPr algn="just"/>
            <a:r>
              <a:rPr lang="en-US" dirty="0" smtClean="0"/>
              <a:t>Work </a:t>
            </a:r>
            <a:r>
              <a:rPr lang="en-US" dirty="0" smtClean="0"/>
              <a:t>for a Japanese company and you would soon realize how much importance they give to the process of Kaizen. </a:t>
            </a: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The process of Kaizen helps Japanese companies to outshine all other competitors by adhering to certain set policies and rules to eliminate defects and ensure long term superior quality and eventually customer satisfaction.</a:t>
            </a:r>
          </a:p>
          <a:p>
            <a:pPr algn="just"/>
            <a:r>
              <a:rPr lang="en-US" dirty="0" smtClean="0"/>
              <a:t>Kaizen works on the following basic principle.</a:t>
            </a:r>
          </a:p>
          <a:p>
            <a:pPr algn="just"/>
            <a:r>
              <a:rPr lang="en-US" dirty="0" smtClean="0"/>
              <a:t>“</a:t>
            </a:r>
            <a:r>
              <a:rPr lang="en-US" i="1" dirty="0" smtClean="0"/>
              <a:t>Change is for good</a:t>
            </a:r>
            <a:r>
              <a:rPr lang="en-US" dirty="0" smtClean="0"/>
              <a:t>”.</a:t>
            </a:r>
          </a:p>
          <a:p>
            <a:pPr algn="just"/>
            <a:r>
              <a:rPr lang="en-US" dirty="0" smtClean="0"/>
              <a:t>The programme can be broadly divided into three parts:</a:t>
            </a:r>
          </a:p>
          <a:p>
            <a:pPr marL="514350" indent="-514350" algn="just">
              <a:buFont typeface="+mj-lt"/>
              <a:buAutoNum type="arabicPeriod"/>
            </a:pPr>
            <a:r>
              <a:rPr lang="en-US" dirty="0" smtClean="0"/>
              <a:t>Management-oriented kaizen</a:t>
            </a:r>
          </a:p>
          <a:p>
            <a:pPr marL="514350" indent="-514350" algn="just">
              <a:buFont typeface="+mj-lt"/>
              <a:buAutoNum type="arabicPeriod"/>
            </a:pPr>
            <a:r>
              <a:rPr lang="en-US" dirty="0" smtClean="0"/>
              <a:t>Group-oriented kaizen</a:t>
            </a:r>
          </a:p>
          <a:p>
            <a:pPr marL="514350" indent="-514350" algn="just">
              <a:buFont typeface="+mj-lt"/>
              <a:buAutoNum type="arabicPeriod"/>
            </a:pPr>
            <a:r>
              <a:rPr lang="en-US" dirty="0" smtClean="0"/>
              <a:t>Individual</a:t>
            </a:r>
            <a:r>
              <a:rPr lang="en-US" dirty="0" smtClean="0"/>
              <a:t>-oriented kaizen</a:t>
            </a:r>
          </a:p>
          <a:p>
            <a:pPr algn="just">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control</a:t>
            </a:r>
            <a:endParaRPr lang="en-US" dirty="0"/>
          </a:p>
        </p:txBody>
      </p:sp>
      <p:pic>
        <p:nvPicPr>
          <p:cNvPr id="1026" name="Picture 2" descr="C:\Users\Public\Pictures\Sample Pictures\control types.jpg"/>
          <p:cNvPicPr>
            <a:picLocks noGrp="1" noChangeAspect="1" noChangeArrowheads="1"/>
          </p:cNvPicPr>
          <p:nvPr>
            <p:ph idx="1"/>
          </p:nvPr>
        </p:nvPicPr>
        <p:blipFill>
          <a:blip r:embed="rId2"/>
          <a:srcRect/>
          <a:stretch>
            <a:fillRect/>
          </a:stretch>
        </p:blipFill>
        <p:spPr bwMode="auto">
          <a:xfrm>
            <a:off x="1447800" y="1828800"/>
            <a:ext cx="5486400" cy="44196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7. Balanced Scorecard</a:t>
            </a:r>
          </a:p>
          <a:p>
            <a:pPr algn="just"/>
            <a:r>
              <a:rPr lang="en-US" dirty="0" smtClean="0"/>
              <a:t>A balanced scorecard is a </a:t>
            </a:r>
            <a:r>
              <a:rPr lang="en-US" u="sng" dirty="0" smtClean="0"/>
              <a:t>strategic management</a:t>
            </a:r>
            <a:r>
              <a:rPr lang="en-US" dirty="0" smtClean="0"/>
              <a:t> performance metric used to identify and improve various internal business functions and their resulting external outcomes</a:t>
            </a:r>
            <a:r>
              <a:rPr lang="en-US" dirty="0" smtClean="0"/>
              <a:t>.</a:t>
            </a:r>
          </a:p>
          <a:p>
            <a:pPr algn="just"/>
            <a:r>
              <a:rPr lang="en-US" dirty="0" smtClean="0"/>
              <a:t> </a:t>
            </a:r>
            <a:r>
              <a:rPr lang="en-US" dirty="0" smtClean="0"/>
              <a:t>Balanced scorecards are used to measure and provide feedback to organizations. </a:t>
            </a:r>
            <a:endParaRPr lang="en-US" dirty="0" smtClean="0"/>
          </a:p>
          <a:p>
            <a:pPr algn="just"/>
            <a:r>
              <a:rPr lang="en-US" dirty="0" smtClean="0"/>
              <a:t>Data </a:t>
            </a:r>
            <a:r>
              <a:rPr lang="en-US" dirty="0" smtClean="0"/>
              <a:t>collection is crucial to providing quantitative results as managers and executives gather and interpret the information and use it to make better decisions for the organization.</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lnSpcReduction="10000"/>
          </a:bodyPr>
          <a:lstStyle/>
          <a:p>
            <a:pPr algn="just"/>
            <a:r>
              <a:rPr lang="en-US" dirty="0" smtClean="0"/>
              <a:t>The balanced scorecard model reinforces good behavior in an organization by isolating four separate areas that need to be analyzed. </a:t>
            </a:r>
            <a:endParaRPr lang="en-US" dirty="0" smtClean="0"/>
          </a:p>
          <a:p>
            <a:pPr algn="just"/>
            <a:r>
              <a:rPr lang="en-US" dirty="0" smtClean="0"/>
              <a:t>These </a:t>
            </a:r>
            <a:r>
              <a:rPr lang="en-US" dirty="0" smtClean="0"/>
              <a:t>four areas, also called legs, involve learning and growth, business processes, customers, and finance.</a:t>
            </a:r>
          </a:p>
          <a:p>
            <a:pPr algn="just"/>
            <a:r>
              <a:rPr lang="en-US" dirty="0" smtClean="0"/>
              <a:t>The balanced scorecard is used to attain objectives, measurements, initiatives, and goals that result from these four primary functions of a business. </a:t>
            </a:r>
            <a:endParaRPr lang="en-US" dirty="0" smtClean="0"/>
          </a:p>
          <a:p>
            <a:pPr algn="just"/>
            <a:r>
              <a:rPr lang="en-US" dirty="0" smtClean="0"/>
              <a:t>Companies </a:t>
            </a:r>
            <a:r>
              <a:rPr lang="en-US" dirty="0" smtClean="0"/>
              <a:t>can easily identify factors hindering business performance and outline strategic changes tracked by future scorecards</a:t>
            </a:r>
            <a:r>
              <a:rPr lang="en-US" dirty="0" smtClean="0"/>
              <a:t>.</a:t>
            </a:r>
            <a:endParaRPr 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The balanced scorecard can provide information about the company as a whole when viewing company objectives</a:t>
            </a:r>
            <a:r>
              <a:rPr lang="en-US" dirty="0" smtClean="0"/>
              <a:t>.</a:t>
            </a:r>
          </a:p>
          <a:p>
            <a:pPr algn="just"/>
            <a:r>
              <a:rPr lang="en-US" dirty="0" smtClean="0"/>
              <a:t> </a:t>
            </a:r>
            <a:r>
              <a:rPr lang="en-US" dirty="0" smtClean="0"/>
              <a:t>An organization may use the balanced scorecard model to implement strategy mapping to see where value is added within an organization</a:t>
            </a:r>
            <a:r>
              <a:rPr lang="en-US" dirty="0" smtClean="0"/>
              <a:t>.</a:t>
            </a:r>
          </a:p>
          <a:p>
            <a:pPr algn="just"/>
            <a:r>
              <a:rPr lang="en-US" dirty="0" smtClean="0"/>
              <a:t> </a:t>
            </a:r>
            <a:r>
              <a:rPr lang="en-US" dirty="0" smtClean="0"/>
              <a:t>A company also uses a balanced scorecard to develop strategic initiatives and strategic objectives.</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Characteristics of the Balanced Scorecard Model</a:t>
            </a:r>
          </a:p>
          <a:p>
            <a:pPr algn="just"/>
            <a:r>
              <a:rPr lang="en-US" dirty="0" smtClean="0"/>
              <a:t>Information is collected and analyzed from four aspects of a business:</a:t>
            </a:r>
          </a:p>
          <a:p>
            <a:pPr algn="just"/>
            <a:r>
              <a:rPr lang="en-US" b="1" dirty="0" smtClean="0"/>
              <a:t>Learning and growth</a:t>
            </a:r>
            <a:r>
              <a:rPr lang="en-US" dirty="0" smtClean="0"/>
              <a:t> are analyzed through the investigation of training and knowledge resources. </a:t>
            </a:r>
            <a:endParaRPr lang="en-US" dirty="0" smtClean="0"/>
          </a:p>
          <a:p>
            <a:pPr algn="just"/>
            <a:r>
              <a:rPr lang="en-US" dirty="0" smtClean="0"/>
              <a:t>This </a:t>
            </a:r>
            <a:r>
              <a:rPr lang="en-US" dirty="0" smtClean="0"/>
              <a:t>first leg handles how well information is captured and how effectively employees use the information to convert it to a </a:t>
            </a:r>
            <a:r>
              <a:rPr lang="en-US" u="sng" dirty="0" smtClean="0"/>
              <a:t>competitive advantage</a:t>
            </a:r>
            <a:r>
              <a:rPr lang="en-US" dirty="0" smtClean="0"/>
              <a:t> over the industry</a:t>
            </a:r>
            <a:r>
              <a:rPr lang="en-US" dirty="0" smtClean="0"/>
              <a:t>.</a:t>
            </a:r>
          </a:p>
          <a:p>
            <a:pPr algn="just"/>
            <a:r>
              <a:rPr lang="en-US" b="1" dirty="0" smtClean="0"/>
              <a:t>Business processes</a:t>
            </a:r>
            <a:r>
              <a:rPr lang="en-US" dirty="0" smtClean="0"/>
              <a:t> are evaluated by investigating how well products are manufactured.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Operational management is analyzed to track any gaps, delays, bottlenecks, shortages, or waste.</a:t>
            </a:r>
          </a:p>
          <a:p>
            <a:pPr algn="just"/>
            <a:r>
              <a:rPr lang="en-US" b="1" dirty="0" smtClean="0"/>
              <a:t>Customer perspectives</a:t>
            </a:r>
            <a:r>
              <a:rPr lang="en-US" dirty="0" smtClean="0"/>
              <a:t> are collected to gauge customer satisfaction with quality, price, and availability of products or services. </a:t>
            </a:r>
            <a:endParaRPr lang="en-US" dirty="0" smtClean="0"/>
          </a:p>
          <a:p>
            <a:pPr algn="just"/>
            <a:r>
              <a:rPr lang="en-US" dirty="0" smtClean="0"/>
              <a:t>Customers </a:t>
            </a:r>
            <a:r>
              <a:rPr lang="en-US" dirty="0" smtClean="0"/>
              <a:t>provide feedback about their satisfaction with current products.</a:t>
            </a:r>
          </a:p>
          <a:p>
            <a:pPr algn="just"/>
            <a:r>
              <a:rPr lang="en-US" b="1" dirty="0" smtClean="0"/>
              <a:t>Financial data,</a:t>
            </a:r>
            <a:r>
              <a:rPr lang="en-US" dirty="0" smtClean="0"/>
              <a:t> such as sales, expenditures, and income are used to understand financial performance. </a:t>
            </a:r>
            <a:endParaRPr lang="en-US" dirty="0" smtClean="0"/>
          </a:p>
          <a:p>
            <a:pPr algn="just"/>
            <a:r>
              <a:rPr lang="en-US" dirty="0" smtClean="0"/>
              <a:t>These </a:t>
            </a:r>
            <a:r>
              <a:rPr lang="en-US" dirty="0" smtClean="0"/>
              <a:t>financial metrics may include dollar amounts, financial ratios, budget variances, or income targets</a:t>
            </a:r>
            <a:r>
              <a:rPr lang="en-US" dirty="0" smtClean="0"/>
              <a:t>.</a:t>
            </a:r>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These four legs encompass the vision and strategy of an organization and require active management to analyze the data collected. </a:t>
            </a:r>
            <a:endParaRPr lang="en-US" dirty="0" smtClean="0"/>
          </a:p>
          <a:p>
            <a:pPr algn="just"/>
            <a:r>
              <a:rPr lang="en-US" dirty="0" smtClean="0"/>
              <a:t>The </a:t>
            </a:r>
            <a:r>
              <a:rPr lang="en-US" dirty="0" smtClean="0"/>
              <a:t>balanced scorecard is thus often referred to as a management tool rather than a measurement tool.</a:t>
            </a:r>
          </a:p>
          <a:p>
            <a:pPr algn="just"/>
            <a:endParaRPr lang="en-US" dirty="0" smtClean="0"/>
          </a:p>
          <a:p>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advantages-of-balanced-scorecard.jpg"/>
          <p:cNvPicPr>
            <a:picLocks noGrp="1" noChangeAspect="1" noChangeArrowheads="1"/>
          </p:cNvPicPr>
          <p:nvPr>
            <p:ph idx="1"/>
          </p:nvPr>
        </p:nvPicPr>
        <p:blipFill>
          <a:blip r:embed="rId2"/>
          <a:srcRect/>
          <a:stretch>
            <a:fillRect/>
          </a:stretch>
        </p:blipFill>
        <p:spPr bwMode="auto">
          <a:xfrm>
            <a:off x="228600" y="228600"/>
            <a:ext cx="7772400" cy="6400799"/>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7239000" cy="1143000"/>
          </a:xfrm>
        </p:spPr>
        <p:txBody>
          <a:bodyPr/>
          <a:lstStyle/>
          <a:p>
            <a:pPr algn="ctr"/>
            <a:r>
              <a:rPr lang="en-US" dirty="0" smtClean="0"/>
              <a:t>Thank you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r>
              <a:rPr lang="en-US" b="1" dirty="0" smtClean="0"/>
              <a:t>The types are: </a:t>
            </a:r>
          </a:p>
          <a:p>
            <a:pPr marL="514350" indent="-514350" fontAlgn="base">
              <a:buNone/>
            </a:pPr>
            <a:r>
              <a:rPr lang="en-US" b="1" dirty="0" smtClean="0"/>
              <a:t>1.Feed-Forward or Predictive Control</a:t>
            </a:r>
          </a:p>
          <a:p>
            <a:pPr marL="514350" indent="-514350" fontAlgn="base">
              <a:buNone/>
            </a:pPr>
            <a:r>
              <a:rPr lang="en-US" b="1" dirty="0" smtClean="0"/>
              <a:t>2. Concurrent (Preventive) or Steering Control</a:t>
            </a:r>
          </a:p>
          <a:p>
            <a:pPr marL="514350" indent="-514350" fontAlgn="base">
              <a:buNone/>
            </a:pPr>
            <a:r>
              <a:rPr lang="en-US" b="1" dirty="0" smtClean="0"/>
              <a:t>3. Feedback or Historical or Post Control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fontAlgn="base">
              <a:buNone/>
            </a:pPr>
            <a:r>
              <a:rPr lang="en-US" b="1" dirty="0" smtClean="0"/>
              <a:t>Type # 1. Feed-Forward Controls:</a:t>
            </a:r>
          </a:p>
          <a:p>
            <a:pPr algn="just" fontAlgn="base"/>
            <a:r>
              <a:rPr lang="en-US" dirty="0" smtClean="0"/>
              <a:t>Feed forward controls are future-directed — they attempt to detect and anticipate problems or deviations from the standards in advance of their occurrence (at various points throughout the processes). </a:t>
            </a:r>
          </a:p>
          <a:p>
            <a:pPr algn="just" fontAlgn="base"/>
            <a:r>
              <a:rPr lang="en-US" dirty="0" smtClean="0"/>
              <a:t>They are in-process controls and are much more active, aggressive in nature, allowing corrective action to be taken in advance of the problem.</a:t>
            </a:r>
          </a:p>
          <a:p>
            <a:pPr algn="just" fontAlgn="base"/>
            <a:r>
              <a:rPr lang="en-US" dirty="0" smtClean="0"/>
              <a:t>Feed forward controls thus anticipate problems and permit action to be taken before a problem actually arises.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4ED7B0-77C5-4065-9D27-217822BB9730}"/>
</file>

<file path=customXml/itemProps2.xml><?xml version="1.0" encoding="utf-8"?>
<ds:datastoreItem xmlns:ds="http://schemas.openxmlformats.org/officeDocument/2006/customXml" ds:itemID="{B6C076A7-A8A6-4FC6-9E26-C49FD8DACFFE}"/>
</file>

<file path=customXml/itemProps3.xml><?xml version="1.0" encoding="utf-8"?>
<ds:datastoreItem xmlns:ds="http://schemas.openxmlformats.org/officeDocument/2006/customXml" ds:itemID="{76D84468-710B-4078-A3B8-0551F32C4132}"/>
</file>

<file path=docProps/app.xml><?xml version="1.0" encoding="utf-8"?>
<Properties xmlns="http://schemas.openxmlformats.org/officeDocument/2006/extended-properties" xmlns:vt="http://schemas.openxmlformats.org/officeDocument/2006/docPropsVTypes">
  <Template>Opulent</Template>
  <TotalTime>435</TotalTime>
  <Words>3712</Words>
  <Application>Microsoft Office PowerPoint</Application>
  <PresentationFormat>On-screen Show (4:3)</PresentationFormat>
  <Paragraphs>344</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Opulent</vt:lpstr>
      <vt:lpstr>MANAGEMENT CONCEPTS</vt:lpstr>
      <vt:lpstr>Concept of control</vt:lpstr>
      <vt:lpstr>Slide 3</vt:lpstr>
      <vt:lpstr>Slide 4</vt:lpstr>
      <vt:lpstr>Slide 5</vt:lpstr>
      <vt:lpstr>Controlling process</vt:lpstr>
      <vt:lpstr>Types of control</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Management control system</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52</cp:revision>
  <dcterms:created xsi:type="dcterms:W3CDTF">2006-08-16T00:00:00Z</dcterms:created>
  <dcterms:modified xsi:type="dcterms:W3CDTF">2020-09-17T17:30:38Z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