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74429-573E-44E0-9E26-14F1EE4DE2DE}" v="44" dt="2024-08-29T10:58:54.3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new" userId="ec3351483e55b401" providerId="LiveId" clId="{24574429-573E-44E0-9E26-14F1EE4DE2DE}"/>
    <pc:docChg chg="custSel modSld sldOrd">
      <pc:chgData name="A new" userId="ec3351483e55b401" providerId="LiveId" clId="{24574429-573E-44E0-9E26-14F1EE4DE2DE}" dt="2024-08-29T11:05:45.676" v="70" actId="1076"/>
      <pc:docMkLst>
        <pc:docMk/>
      </pc:docMkLst>
      <pc:sldChg chg="delSp modSp mod">
        <pc:chgData name="A new" userId="ec3351483e55b401" providerId="LiveId" clId="{24574429-573E-44E0-9E26-14F1EE4DE2DE}" dt="2024-08-29T10:33:00.274" v="2"/>
        <pc:sldMkLst>
          <pc:docMk/>
          <pc:sldMk cId="0" sldId="260"/>
        </pc:sldMkLst>
        <pc:spChg chg="del mod">
          <ac:chgData name="A new" userId="ec3351483e55b401" providerId="LiveId" clId="{24574429-573E-44E0-9E26-14F1EE4DE2DE}" dt="2024-08-29T10:33:00.274" v="2"/>
          <ac:spMkLst>
            <pc:docMk/>
            <pc:sldMk cId="0" sldId="260"/>
            <ac:spMk id="11" creationId="{F050B57B-77CA-84FA-9910-3F41C17BBB48}"/>
          </ac:spMkLst>
        </pc:spChg>
      </pc:sldChg>
      <pc:sldChg chg="addSp delSp modSp mod ord">
        <pc:chgData name="A new" userId="ec3351483e55b401" providerId="LiveId" clId="{24574429-573E-44E0-9E26-14F1EE4DE2DE}" dt="2024-08-29T10:54:07.676" v="59"/>
        <pc:sldMkLst>
          <pc:docMk/>
          <pc:sldMk cId="0" sldId="261"/>
        </pc:sldMkLst>
        <pc:spChg chg="del">
          <ac:chgData name="A new" userId="ec3351483e55b401" providerId="LiveId" clId="{24574429-573E-44E0-9E26-14F1EE4DE2DE}" dt="2024-08-29T10:39:11.865" v="15" actId="478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A new" userId="ec3351483e55b401" providerId="LiveId" clId="{24574429-573E-44E0-9E26-14F1EE4DE2DE}" dt="2024-08-29T10:38:55.943" v="12"/>
          <ac:spMkLst>
            <pc:docMk/>
            <pc:sldMk cId="0" sldId="261"/>
            <ac:spMk id="7" creationId="{5674EEA2-6992-4A79-81B4-0D542110D0E3}"/>
          </ac:spMkLst>
        </pc:spChg>
        <pc:picChg chg="add mod">
          <ac:chgData name="A new" userId="ec3351483e55b401" providerId="LiveId" clId="{24574429-573E-44E0-9E26-14F1EE4DE2DE}" dt="2024-08-29T10:39:40.008" v="18" actId="14100"/>
          <ac:picMkLst>
            <pc:docMk/>
            <pc:sldMk cId="0" sldId="261"/>
            <ac:picMk id="1026" creationId="{3993A117-A202-4B1D-FA59-227B6AEDE06D}"/>
          </ac:picMkLst>
        </pc:picChg>
      </pc:sldChg>
      <pc:sldChg chg="addSp delSp modSp mod ord">
        <pc:chgData name="A new" userId="ec3351483e55b401" providerId="LiveId" clId="{24574429-573E-44E0-9E26-14F1EE4DE2DE}" dt="2024-08-29T10:54:12.236" v="61"/>
        <pc:sldMkLst>
          <pc:docMk/>
          <pc:sldMk cId="0" sldId="262"/>
        </pc:sldMkLst>
        <pc:spChg chg="del">
          <ac:chgData name="A new" userId="ec3351483e55b401" providerId="LiveId" clId="{24574429-573E-44E0-9E26-14F1EE4DE2DE}" dt="2024-08-29T10:40:13.227" v="20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A new" userId="ec3351483e55b401" providerId="LiveId" clId="{24574429-573E-44E0-9E26-14F1EE4DE2DE}" dt="2024-08-29T10:40:09.047" v="19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A new" userId="ec3351483e55b401" providerId="LiveId" clId="{24574429-573E-44E0-9E26-14F1EE4DE2DE}" dt="2024-08-29T10:40:15.593" v="21" actId="478"/>
          <ac:spMkLst>
            <pc:docMk/>
            <pc:sldMk cId="0" sldId="262"/>
            <ac:spMk id="5" creationId="{00000000-0000-0000-0000-000000000000}"/>
          </ac:spMkLst>
        </pc:spChg>
        <pc:spChg chg="add del mod">
          <ac:chgData name="A new" userId="ec3351483e55b401" providerId="LiveId" clId="{24574429-573E-44E0-9E26-14F1EE4DE2DE}" dt="2024-08-29T10:35:02.549" v="5"/>
          <ac:spMkLst>
            <pc:docMk/>
            <pc:sldMk cId="0" sldId="262"/>
            <ac:spMk id="8" creationId="{BD1870F1-60B9-D758-1216-FD2927BAFF33}"/>
          </ac:spMkLst>
        </pc:spChg>
        <pc:picChg chg="add mod">
          <ac:chgData name="A new" userId="ec3351483e55b401" providerId="LiveId" clId="{24574429-573E-44E0-9E26-14F1EE4DE2DE}" dt="2024-08-29T10:41:59.201" v="30" actId="1076"/>
          <ac:picMkLst>
            <pc:docMk/>
            <pc:sldMk cId="0" sldId="262"/>
            <ac:picMk id="2050" creationId="{8291A982-68CD-F0B0-DB2F-8B52785E55F6}"/>
          </ac:picMkLst>
        </pc:picChg>
      </pc:sldChg>
      <pc:sldChg chg="addSp delSp modSp mod">
        <pc:chgData name="A new" userId="ec3351483e55b401" providerId="LiveId" clId="{24574429-573E-44E0-9E26-14F1EE4DE2DE}" dt="2024-08-29T10:52:42.092" v="57" actId="1076"/>
        <pc:sldMkLst>
          <pc:docMk/>
          <pc:sldMk cId="0" sldId="263"/>
        </pc:sldMkLst>
        <pc:spChg chg="del">
          <ac:chgData name="A new" userId="ec3351483e55b401" providerId="LiveId" clId="{24574429-573E-44E0-9E26-14F1EE4DE2DE}" dt="2024-08-29T10:52:27.661" v="55" actId="478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A new" userId="ec3351483e55b401" providerId="LiveId" clId="{24574429-573E-44E0-9E26-14F1EE4DE2DE}" dt="2024-08-29T10:52:42.092" v="57" actId="1076"/>
          <ac:spMkLst>
            <pc:docMk/>
            <pc:sldMk cId="0" sldId="263"/>
            <ac:spMk id="10" creationId="{CE141E3C-ED91-B055-A7E8-71A048A830B5}"/>
          </ac:spMkLst>
        </pc:spChg>
      </pc:sldChg>
      <pc:sldChg chg="addSp modSp mod">
        <pc:chgData name="A new" userId="ec3351483e55b401" providerId="LiveId" clId="{24574429-573E-44E0-9E26-14F1EE4DE2DE}" dt="2024-08-29T10:58:35.523" v="63" actId="14100"/>
        <pc:sldMkLst>
          <pc:docMk/>
          <pc:sldMk cId="0" sldId="264"/>
        </pc:sldMkLst>
        <pc:spChg chg="add mod">
          <ac:chgData name="A new" userId="ec3351483e55b401" providerId="LiveId" clId="{24574429-573E-44E0-9E26-14F1EE4DE2DE}" dt="2024-08-29T10:58:35.523" v="63" actId="14100"/>
          <ac:spMkLst>
            <pc:docMk/>
            <pc:sldMk cId="0" sldId="264"/>
            <ac:spMk id="3" creationId="{AF18161B-E81B-6F94-5178-01FDA8C6849C}"/>
          </ac:spMkLst>
        </pc:spChg>
      </pc:sldChg>
      <pc:sldChg chg="addSp delSp modSp mod">
        <pc:chgData name="A new" userId="ec3351483e55b401" providerId="LiveId" clId="{24574429-573E-44E0-9E26-14F1EE4DE2DE}" dt="2024-08-29T11:03:56.223" v="67" actId="478"/>
        <pc:sldMkLst>
          <pc:docMk/>
          <pc:sldMk cId="0" sldId="265"/>
        </pc:sldMkLst>
        <pc:spChg chg="del">
          <ac:chgData name="A new" userId="ec3351483e55b401" providerId="LiveId" clId="{24574429-573E-44E0-9E26-14F1EE4DE2DE}" dt="2024-08-29T11:03:56.223" v="67" actId="478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A new" userId="ec3351483e55b401" providerId="LiveId" clId="{24574429-573E-44E0-9E26-14F1EE4DE2DE}" dt="2024-08-29T11:03:51.626" v="66" actId="1076"/>
          <ac:spMkLst>
            <pc:docMk/>
            <pc:sldMk cId="0" sldId="265"/>
            <ac:spMk id="8" creationId="{9893561D-32B3-64A3-7B47-A84757D1D571}"/>
          </ac:spMkLst>
        </pc:spChg>
      </pc:sldChg>
      <pc:sldChg chg="addSp modSp mod">
        <pc:chgData name="A new" userId="ec3351483e55b401" providerId="LiveId" clId="{24574429-573E-44E0-9E26-14F1EE4DE2DE}" dt="2024-08-29T11:05:45.676" v="70" actId="1076"/>
        <pc:sldMkLst>
          <pc:docMk/>
          <pc:sldMk cId="2986442291" sldId="268"/>
        </pc:sldMkLst>
        <pc:spChg chg="add mod">
          <ac:chgData name="A new" userId="ec3351483e55b401" providerId="LiveId" clId="{24574429-573E-44E0-9E26-14F1EE4DE2DE}" dt="2024-08-29T11:05:45.676" v="70" actId="1076"/>
          <ac:spMkLst>
            <pc:docMk/>
            <pc:sldMk cId="2986442291" sldId="268"/>
            <ac:spMk id="4" creationId="{A91EB834-B352-7A0E-2228-3B363F8AB9F5}"/>
          </ac:spMkLst>
        </pc:spChg>
      </pc:sldChg>
      <pc:sldChg chg="addSp modSp mod">
        <pc:chgData name="A new" userId="ec3351483e55b401" providerId="LiveId" clId="{24574429-573E-44E0-9E26-14F1EE4DE2DE}" dt="2024-08-29T10:45:26.409" v="39" actId="14100"/>
        <pc:sldMkLst>
          <pc:docMk/>
          <pc:sldMk cId="2720660618" sldId="269"/>
        </pc:sldMkLst>
        <pc:spChg chg="add mod">
          <ac:chgData name="A new" userId="ec3351483e55b401" providerId="LiveId" clId="{24574429-573E-44E0-9E26-14F1EE4DE2DE}" dt="2024-08-29T10:45:26.409" v="39" actId="14100"/>
          <ac:spMkLst>
            <pc:docMk/>
            <pc:sldMk cId="2720660618" sldId="269"/>
            <ac:spMk id="3" creationId="{41D00D60-1EDE-3372-6DCF-1840440351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3314150"/>
            <a:ext cx="94125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ABIRAMI.V</a:t>
            </a:r>
          </a:p>
          <a:p>
            <a:r>
              <a:rPr lang="en-US" sz="2400" dirty="0"/>
              <a:t>REGISTER NO:31221574</a:t>
            </a:r>
          </a:p>
          <a:p>
            <a:r>
              <a:rPr lang="en-US" sz="2400" dirty="0"/>
              <a:t>DEPARTMENT: B.COM ACCOUNTING AND FINANCE</a:t>
            </a:r>
          </a:p>
          <a:p>
            <a:r>
              <a:rPr lang="en-US" sz="2400" dirty="0"/>
              <a:t>COLLEGE : SHRI KRISHNASWAMY COLLEGE FOR WOMEN</a:t>
            </a:r>
          </a:p>
          <a:p>
            <a:r>
              <a:rPr lang="en-US" sz="2400" dirty="0"/>
              <a:t>  nm id:472636EF45A55C5BC704C9B0AA3D8126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8161B-E81B-6F94-5178-01FDA8C6849C}"/>
              </a:ext>
            </a:extLst>
          </p:cNvPr>
          <p:cNvSpPr txBox="1"/>
          <p:nvPr/>
        </p:nvSpPr>
        <p:spPr>
          <a:xfrm>
            <a:off x="533400" y="1450019"/>
            <a:ext cx="86229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Modeling Approach: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Integration</a:t>
            </a:r>
            <a:r>
              <a:rPr lang="en-US" dirty="0"/>
              <a:t>: Create a unified employee profile that consolidates all relevant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Series Analysis</a:t>
            </a:r>
            <a:r>
              <a:rPr lang="en-US" dirty="0"/>
              <a:t>: Track employment duration and career progression using StartDate and ExitDate.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Profile Enrichment</a:t>
            </a:r>
            <a:r>
              <a:rPr lang="en-US" dirty="0"/>
              <a:t>: Enhance profiles with details on job titles, supervisors, and business units for a holistic view.</a:t>
            </a:r>
          </a:p>
          <a:p>
            <a:r>
              <a:rPr lang="en-US" b="1" dirty="0"/>
              <a:t>Outcome: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for individual career tracking and targeted HR interventions.</a:t>
            </a:r>
          </a:p>
          <a:p>
            <a:r>
              <a:rPr lang="en-US" b="1" dirty="0"/>
              <a:t>1.2. Employment Insights Modeling</a:t>
            </a:r>
          </a:p>
          <a:p>
            <a:r>
              <a:rPr lang="en-US" b="1" dirty="0"/>
              <a:t>Role Diversity</a:t>
            </a:r>
            <a:endParaRPr lang="en-US" dirty="0"/>
          </a:p>
          <a:p>
            <a:r>
              <a:rPr lang="en-US" b="1" dirty="0"/>
              <a:t>Data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, </a:t>
            </a:r>
            <a:r>
              <a:rPr lang="en-US" b="1" dirty="0"/>
              <a:t>BusinessUnit</a:t>
            </a:r>
            <a:r>
              <a:rPr lang="en-US" dirty="0"/>
              <a:t>, </a:t>
            </a:r>
            <a:r>
              <a:rPr lang="en-US" b="1" dirty="0"/>
              <a:t>DepartmentType</a:t>
            </a:r>
            <a:r>
              <a:rPr lang="en-US" dirty="0"/>
              <a:t>, </a:t>
            </a:r>
            <a:r>
              <a:rPr lang="en-US" b="1" dirty="0"/>
              <a:t>Division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3561D-32B3-64A3-7B47-A84757D1D571}"/>
              </a:ext>
            </a:extLst>
          </p:cNvPr>
          <p:cNvSpPr txBox="1"/>
          <p:nvPr/>
        </p:nvSpPr>
        <p:spPr>
          <a:xfrm>
            <a:off x="917514" y="1763601"/>
            <a:ext cx="84010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Active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</a:t>
            </a:r>
            <a:r>
              <a:rPr lang="en-US" dirty="0"/>
              <a:t>: 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Roles</a:t>
            </a:r>
            <a:r>
              <a:rPr lang="en-US" dirty="0"/>
              <a:t>: Mainly Area Sales Manager and Production Technician 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Performance Score</a:t>
            </a:r>
            <a:r>
              <a:rPr lang="en-US" dirty="0"/>
              <a:t>: 3.5</a:t>
            </a:r>
          </a:p>
          <a:p>
            <a:r>
              <a:rPr lang="en-US" b="1" dirty="0"/>
              <a:t>Inactive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</a:t>
            </a:r>
            <a:r>
              <a:rPr lang="en-US" dirty="0"/>
              <a:t>: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Reasons for Exit</a:t>
            </a:r>
            <a:r>
              <a:rPr lang="en-US" dirty="0"/>
              <a:t>: Retirement, Resignation, Involuntary Termination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Performance Score</a:t>
            </a:r>
            <a:r>
              <a:rPr lang="en-US" dirty="0"/>
              <a:t>: 3.4</a:t>
            </a:r>
          </a:p>
          <a:p>
            <a:r>
              <a:rPr lang="en-US" b="1" dirty="0"/>
              <a:t>Performance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Fully Meets</a:t>
            </a:r>
            <a:r>
              <a:rPr lang="en-US" dirty="0"/>
              <a:t>: 14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Exceeds</a:t>
            </a:r>
            <a:r>
              <a:rPr lang="en-US" dirty="0"/>
              <a:t>: 6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Score</a:t>
            </a:r>
            <a:r>
              <a:rPr lang="en-US" dirty="0"/>
              <a:t>: 3.5</a:t>
            </a:r>
          </a:p>
          <a:p>
            <a:r>
              <a:rPr lang="en-US" b="1" dirty="0"/>
              <a:t>Employee Status Breakdown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Active</a:t>
            </a:r>
            <a:r>
              <a:rPr lang="en-US" dirty="0"/>
              <a:t>: 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Inactive</a:t>
            </a:r>
            <a:r>
              <a:rPr lang="en-US" dirty="0"/>
              <a:t>: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EB834-B352-7A0E-2228-3B363F8AB9F5}"/>
              </a:ext>
            </a:extLst>
          </p:cNvPr>
          <p:cNvSpPr txBox="1"/>
          <p:nvPr/>
        </p:nvSpPr>
        <p:spPr>
          <a:xfrm>
            <a:off x="1143000" y="1752600"/>
            <a:ext cx="80895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Employees</a:t>
            </a:r>
            <a:r>
              <a:rPr lang="en-US" dirty="0"/>
              <a:t>: 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Job Title</a:t>
            </a:r>
            <a:r>
              <a:rPr lang="en-US" dirty="0"/>
              <a:t>: Predominantly "Area Sales Manager" with a few "Production Technician I"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Employment Status</a:t>
            </a:r>
            <a:r>
              <a:rPr lang="en-US" dirty="0"/>
              <a:t>: All are active, with no recent terminations.</a:t>
            </a:r>
          </a:p>
          <a:p>
            <a:r>
              <a:rPr lang="en-US" b="1" dirty="0"/>
              <a:t>Performance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Exceeds Expectations</a:t>
            </a:r>
            <a:r>
              <a:rPr lang="en-US" dirty="0"/>
              <a:t>: 8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Fully Meets Expectations</a:t>
            </a:r>
            <a:r>
              <a:rPr lang="en-US" dirty="0"/>
              <a:t>: 12 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Performance Rating</a:t>
            </a:r>
            <a:r>
              <a:rPr lang="en-US" dirty="0"/>
              <a:t>: 3.4</a:t>
            </a:r>
          </a:p>
          <a:p>
            <a:r>
              <a:rPr lang="en-US" b="1" dirty="0"/>
              <a:t>Age and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Youngest Employee</a:t>
            </a:r>
            <a:r>
              <a:rPr lang="en-US" dirty="0"/>
              <a:t>: 26 years 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Oldest Employee</a:t>
            </a:r>
            <a:r>
              <a:rPr lang="en-US" dirty="0"/>
              <a:t>: 82 years 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Age</a:t>
            </a:r>
            <a:r>
              <a:rPr lang="en-US" dirty="0"/>
              <a:t>: 54 years old (approximate)</a:t>
            </a:r>
          </a:p>
          <a:p>
            <a:r>
              <a:rPr lang="en-US" b="1" dirty="0"/>
              <a:t>Termination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recent terminations</a:t>
            </a:r>
            <a:r>
              <a:rPr lang="en-US" dirty="0"/>
              <a:t>: All listed employees are currently active.</a:t>
            </a:r>
          </a:p>
          <a:p>
            <a:r>
              <a:rPr lang="en-US" b="1" dirty="0"/>
              <a:t>Geographic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Most Common States</a:t>
            </a:r>
            <a:r>
              <a:rPr lang="en-US" dirty="0"/>
              <a:t>: MA, TX, KY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B867B74-F7F9-6ABC-EBC7-1A55EF51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51854"/>
            <a:ext cx="6934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Turnover Analysis: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the turnover rates and reasons for termination among the employees. Identify any patterns in terms of employee status, department, or job function that could indicate underlying issues or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Evaluation: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the performance scores and ratings of employees based on their roles, business units, and employment types. Identify factors that contribute to higher or lower performance ratings and suggest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8C1BF46-09F6-A19D-CE94-4E05E12D5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2091445"/>
            <a:ext cx="71485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distribution of performance scores and current employee ratings across different job titles, business units, and employee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any correlations between performance ratings and employee demographics (e.g., age, gender, race).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Turnover and Retention: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turnover rates by examining exit dates and termination types. Determine if there are common factors associated with involuntary or voluntary terminations.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how employee type (e.g., Full-Time vs. Contract) and job function impact retention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 descr="What Is a Reporting Structure? | AIHR ...">
            <a:extLst>
              <a:ext uri="{FF2B5EF4-FFF2-40B4-BE49-F238E27FC236}">
                <a16:creationId xmlns:a16="http://schemas.microsoft.com/office/drawing/2014/main" id="{3993A117-A202-4B1D-FA59-227B6AEDE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31690"/>
            <a:ext cx="6629400" cy="388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8248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50" name="Picture 2" descr="What's Your Value Proposition? | Neural ...">
            <a:extLst>
              <a:ext uri="{FF2B5EF4-FFF2-40B4-BE49-F238E27FC236}">
                <a16:creationId xmlns:a16="http://schemas.microsoft.com/office/drawing/2014/main" id="{8291A982-68CD-F0B0-DB2F-8B52785E5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73343"/>
            <a:ext cx="5820849" cy="351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D00D60-1EDE-3372-6DCF-18404403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94243"/>
            <a:ext cx="8763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employee IDs, names, dates of birth, and contact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Employment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insights into the job titles, supervisors, business units, and employment status/types.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Termination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reasons and descriptions for employees who have exited.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Information on race, gender, marital status, and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Performance scores and current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shows a variety of job titles, mainly "Area Sales Manager" and "Production Technician I."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employment types vary between contract, full-time, and part-time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Termination reasons include resignation, retirement, involuntary terminations, and  other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are categorized by various performance scores and ratings, providing an overview of their job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E141E3C-ED91-B055-A7E8-71A048A83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1781335"/>
            <a:ext cx="86677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Workforce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Employee Profiles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Our solution offers a 360-degree view of employee data, including ID, contact information, job titles, and  supervisors. This comprehensive profile allows for precise tracking and management of each employee’s career journey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In-depth Employment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Diversity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highlights a wide range of job titles, with a particular focus on "Area Sales Manager" and "Production Technician I." This diversity in roles helps in understanding the organizational structure and the distribution of key positions.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Employment Type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By categorizing employees into contract, full-time, and part-time roles, our solution provides a nuanced understanding of the workforce composition and helps in resource planning and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806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 new</cp:lastModifiedBy>
  <cp:revision>13</cp:revision>
  <dcterms:created xsi:type="dcterms:W3CDTF">2024-03-29T15:07:22Z</dcterms:created>
  <dcterms:modified xsi:type="dcterms:W3CDTF">2024-08-29T11:05:54Z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