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 name="Google Shape;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5" name="Google Shape;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2" name="Google Shape;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4" name="Google Shape;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4" name="Google Shape;1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1" name="Google Shape;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1" name="Google Shape;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3" name="Google Shape;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8" name="Google Shape;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 name="Google Shape;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6" name="Google Shape;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 name="Google Shape;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3" name="Google Shape;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78" name="Google Shape;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9" name="Google Shape;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447817" y="641350"/>
            <a:ext cx="11290800" cy="3651300"/>
          </a:xfrm>
          <a:prstGeom prst="rect">
            <a:avLst/>
          </a:prstGeom>
          <a:noFill/>
          <a:ln>
            <a:noFill/>
          </a:ln>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1pPr>
            <a:lvl2pPr lvl="1"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2pPr>
            <a:lvl3pPr lvl="2"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3pPr>
            <a:lvl4pPr lvl="3"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4pPr>
            <a:lvl5pPr lvl="4"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9pPr>
          </a:lstStyle>
          <a:p/>
        </p:txBody>
      </p:sp>
      <p:sp>
        <p:nvSpPr>
          <p:cNvPr id="85" name="Google Shape;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6" name="Google Shape;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8" name="Google Shape;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 name="Google Shape;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5" name="Google Shape;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0" name="Google Shape;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support.microsoft.com/en-us/help/4013405/windows-protect-from-tech-support-scam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3"/>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a:t>
            </a:r>
            <a:endParaRPr/>
          </a:p>
        </p:txBody>
      </p:sp>
      <p:sp>
        <p:nvSpPr>
          <p:cNvPr id="110" name="Google Shape;110;p13"/>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111" name="Google Shape;111;p13"/>
          <p:cNvSpPr txBox="1"/>
          <p:nvPr/>
        </p:nvSpPr>
        <p:spPr>
          <a:xfrm>
            <a:off x="3117529" y="4586365"/>
            <a:ext cx="7980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 Abirami M</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R.Mangeshwari - st.micheal college of engineering and technology-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REFERENCES</a:t>
            </a:r>
            <a:endParaRPr sz="2520"/>
          </a:p>
        </p:txBody>
      </p:sp>
      <p:sp>
        <p:nvSpPr>
          <p:cNvPr id="165" name="Google Shape;165;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208"/>
              <a:buChar char="◼"/>
            </a:pPr>
            <a:r>
              <a:rPr lang="en-US" sz="2400"/>
              <a:t>Microsoft. (n.d.). Protect yourself from tech support scams. Retrieved from </a:t>
            </a:r>
            <a:r>
              <a:rPr lang="en-US" sz="2400" u="sng">
                <a:solidFill>
                  <a:schemeClr val="hlink"/>
                </a:solidFill>
                <a:hlinkClick r:id="rId3"/>
              </a:rPr>
              <a:t>https://support.microsoft.com/en-us/help/4013405/windows-protect-from-tech-support-scams</a:t>
            </a:r>
            <a:endParaRPr sz="2400"/>
          </a:p>
          <a:p>
            <a:pPr indent="-306000" lvl="0" marL="306000" rtl="0" algn="l">
              <a:lnSpc>
                <a:spcPct val="110000"/>
              </a:lnSpc>
              <a:spcBef>
                <a:spcPts val="1080"/>
              </a:spcBef>
              <a:spcAft>
                <a:spcPts val="0"/>
              </a:spcAft>
              <a:buSzPts val="2208"/>
              <a:buChar char="◼"/>
            </a:pPr>
            <a:r>
              <a:rPr lang="en-US" sz="2400"/>
              <a:t>United States Computer Emergency Readiness Team (US-CERT). (n.d.). Protecting Against Keyloggers. Retrieved from https://www.us-cert.gov/ncas/tips/ST04-001</a:t>
            </a:r>
            <a:endParaRPr/>
          </a:p>
          <a:p>
            <a:pPr indent="-306000" lvl="0" marL="306000" rtl="0" algn="l">
              <a:lnSpc>
                <a:spcPct val="110000"/>
              </a:lnSpc>
              <a:spcBef>
                <a:spcPts val="1080"/>
              </a:spcBef>
              <a:spcAft>
                <a:spcPts val="0"/>
              </a:spcAft>
              <a:buSzPts val="2208"/>
              <a:buChar char="◼"/>
            </a:pPr>
            <a:r>
              <a:rPr lang="en-US" sz="2400"/>
              <a:t>National Cyber Security Centre (NCSC). (n.d.). Keyloggers. Retrieved from https://www.ncsc.gov.uk/guidance/keyloggers</a:t>
            </a:r>
            <a:endParaRPr/>
          </a:p>
          <a:p>
            <a:pPr indent="-165226" lvl="0" marL="305435" rtl="0" algn="l">
              <a:lnSpc>
                <a:spcPct val="110000"/>
              </a:lnSpc>
              <a:spcBef>
                <a:spcPts val="1080"/>
              </a:spcBef>
              <a:spcAft>
                <a:spcPts val="0"/>
              </a:spcAft>
              <a:buSzPts val="2208"/>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17" name="Google Shape;117;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PROBLEM STATEMENT</a:t>
            </a:r>
            <a:endParaRPr sz="3959"/>
          </a:p>
        </p:txBody>
      </p:sp>
      <p:sp>
        <p:nvSpPr>
          <p:cNvPr id="123" name="Google Shape;123;p15"/>
          <p:cNvSpPr txBox="1"/>
          <p:nvPr>
            <p:ph idx="1" type="body"/>
          </p:nvPr>
        </p:nvSpPr>
        <p:spPr>
          <a:xfrm>
            <a:off x="581193" y="1504918"/>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564"/>
              <a:buChar char="◼"/>
            </a:pPr>
            <a:r>
              <a:rPr lang="en-US"/>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PROPOSED SOLUTION</a:t>
            </a:r>
            <a:endParaRPr sz="3959"/>
          </a:p>
        </p:txBody>
      </p:sp>
      <p:sp>
        <p:nvSpPr>
          <p:cNvPr id="129" name="Google Shape;129;p16"/>
          <p:cNvSpPr txBox="1"/>
          <p:nvPr>
            <p:ph idx="1" type="body"/>
          </p:nvPr>
        </p:nvSpPr>
        <p:spPr>
          <a:xfrm>
            <a:off x="126609" y="1434905"/>
            <a:ext cx="11487000" cy="4986900"/>
          </a:xfrm>
          <a:prstGeom prst="rect">
            <a:avLst/>
          </a:prstGeom>
          <a:noFill/>
          <a:ln>
            <a:noFill/>
          </a:ln>
        </p:spPr>
        <p:txBody>
          <a:bodyPr anchorCtr="0" anchor="ctr" bIns="45700" lIns="91425" spcFirstLastPara="1" rIns="91425" wrap="square" tIns="45700">
            <a:noAutofit/>
          </a:bodyPr>
          <a:lstStyle/>
          <a:p>
            <a:pPr indent="-305435" lvl="0" marL="305435" rtl="0" algn="l">
              <a:lnSpc>
                <a:spcPct val="110000"/>
              </a:lnSpc>
              <a:spcBef>
                <a:spcPts val="0"/>
              </a:spcBef>
              <a:spcAft>
                <a:spcPts val="0"/>
              </a:spcAft>
              <a:buSzPts val="1472"/>
              <a:buChar char="◼"/>
            </a:pPr>
            <a:r>
              <a:rPr b="1" lang="en-US" sz="1600"/>
              <a:t>Advanced Antivirus and Anti-Malware Software</a:t>
            </a:r>
            <a:r>
              <a:rPr lang="en-US" sz="1600"/>
              <a:t>: Invest in robust antivirus and anti-malware software with advanced threat detection capabilities. These tools should be capable of detecting and removing both known and unknown keyloggers.</a:t>
            </a:r>
            <a:endParaRPr/>
          </a:p>
          <a:p>
            <a:pPr indent="-306000" lvl="0" marL="306000" rtl="0" algn="l">
              <a:lnSpc>
                <a:spcPct val="110000"/>
              </a:lnSpc>
              <a:spcBef>
                <a:spcPts val="920"/>
              </a:spcBef>
              <a:spcAft>
                <a:spcPts val="0"/>
              </a:spcAft>
              <a:buSzPts val="1472"/>
              <a:buChar char="◼"/>
            </a:pPr>
            <a:r>
              <a:rPr b="1" lang="en-US" sz="1600"/>
              <a:t>Real-Time Monitoring Tools</a:t>
            </a:r>
            <a:r>
              <a:rPr lang="en-US" sz="1600"/>
              <a:t>: Implement real-time monitoring tools that actively scan for suspicious activities on the system, including unusual keystroke patterns or unauthorized attempts to access sensitive information.</a:t>
            </a:r>
            <a:endParaRPr/>
          </a:p>
          <a:p>
            <a:pPr indent="-306000" lvl="0" marL="306000" rtl="0" algn="l">
              <a:lnSpc>
                <a:spcPct val="110000"/>
              </a:lnSpc>
              <a:spcBef>
                <a:spcPts val="920"/>
              </a:spcBef>
              <a:spcAft>
                <a:spcPts val="0"/>
              </a:spcAft>
              <a:buSzPts val="1472"/>
              <a:buChar char="◼"/>
            </a:pPr>
            <a:r>
              <a:rPr b="1" lang="en-US" sz="1600"/>
              <a:t>Behavioral Analysis</a:t>
            </a:r>
            <a:r>
              <a:rPr lang="en-US" sz="1600"/>
              <a:t>: Use behavioral analysis techniques to identify potential keylogger activity based on deviations from normal user behavior. This approach can help detect new or zero-day keyloggers that may evade traditional signature-based detection methods.</a:t>
            </a:r>
            <a:endParaRPr/>
          </a:p>
          <a:p>
            <a:pPr indent="-306000" lvl="0" marL="306000" rtl="0" algn="l">
              <a:lnSpc>
                <a:spcPct val="110000"/>
              </a:lnSpc>
              <a:spcBef>
                <a:spcPts val="920"/>
              </a:spcBef>
              <a:spcAft>
                <a:spcPts val="0"/>
              </a:spcAft>
              <a:buSzPts val="1472"/>
              <a:buChar char="◼"/>
            </a:pPr>
            <a:r>
              <a:rPr b="1" lang="en-US" sz="1600"/>
              <a:t>Endpoint Security Solutions</a:t>
            </a:r>
            <a:r>
              <a:rPr lang="en-US" sz="1600"/>
              <a:t>: Deploy endpoint security solutions that provide comprehensive protection against keyloggers and other malware threats. These solutions should include features such as application control, device control, and data encryption to safeguard sensitive information.</a:t>
            </a:r>
            <a:endParaRPr/>
          </a:p>
          <a:p>
            <a:pPr indent="-306000" lvl="0" marL="306000" rtl="0" algn="l">
              <a:lnSpc>
                <a:spcPct val="110000"/>
              </a:lnSpc>
              <a:spcBef>
                <a:spcPts val="920"/>
              </a:spcBef>
              <a:spcAft>
                <a:spcPts val="0"/>
              </a:spcAft>
              <a:buSzPts val="1472"/>
              <a:buChar char="◼"/>
            </a:pPr>
            <a:r>
              <a:rPr b="1" lang="en-US" sz="1600"/>
              <a:t>Regular Security Updates and Patch Management</a:t>
            </a:r>
            <a:r>
              <a:rPr lang="en-US" sz="1600"/>
              <a:t>: Ensure that all systems and software are regularly updated with the latest security patches and updates. Vulnerabilities in operating systems and applications are often exploited by keyloggers to gain unauthorized access to systems.</a:t>
            </a:r>
            <a:endParaRPr/>
          </a:p>
          <a:p>
            <a:pPr indent="-306000" lvl="0" marL="306000" rtl="0" algn="l">
              <a:lnSpc>
                <a:spcPct val="110000"/>
              </a:lnSpc>
              <a:spcBef>
                <a:spcPts val="920"/>
              </a:spcBef>
              <a:spcAft>
                <a:spcPts val="0"/>
              </a:spcAft>
              <a:buSzPts val="1472"/>
              <a:buChar char="◼"/>
            </a:pPr>
            <a:r>
              <a:rPr b="1" lang="en-US" sz="1600"/>
              <a:t>User Training and Awareness Programs</a:t>
            </a:r>
            <a:r>
              <a:rPr lang="en-US" sz="1600"/>
              <a:t>: Conduct regular training sessions to educate users about the risks associated with keyloggers and how to recognize potential signs of infection. Teach users best practices for safe browsing, downloading, and handling sensitive information.</a:t>
            </a:r>
            <a:endParaRPr/>
          </a:p>
          <a:p>
            <a:pPr indent="-211962" lvl="0" marL="305435" rtl="0" algn="l">
              <a:lnSpc>
                <a:spcPct val="110000"/>
              </a:lnSpc>
              <a:spcBef>
                <a:spcPts val="920"/>
              </a:spcBef>
              <a:spcAft>
                <a:spcPts val="0"/>
              </a:spcAft>
              <a:buSzPts val="1472"/>
              <a:buNone/>
            </a:pPr>
            <a:r>
              <a:t/>
            </a:r>
            <a:endParaRPr b="1" sz="1600">
              <a:latin typeface="Calibri"/>
              <a:ea typeface="Calibri"/>
              <a:cs typeface="Calibri"/>
              <a:sym typeface="Calibri"/>
            </a:endParaRPr>
          </a:p>
          <a:p>
            <a:pPr indent="0" lvl="0" marL="0" rtl="0" algn="l">
              <a:lnSpc>
                <a:spcPct val="110000"/>
              </a:lnSpc>
              <a:spcBef>
                <a:spcPts val="920"/>
              </a:spcBef>
              <a:spcAft>
                <a:spcPts val="0"/>
              </a:spcAft>
              <a:buSzPts val="1472"/>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581191" y="695355"/>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SYSTEM  APPROACH</a:t>
            </a:r>
            <a:endParaRPr sz="3959">
              <a:solidFill>
                <a:schemeClr val="accent1"/>
              </a:solidFill>
              <a:latin typeface="Calibri"/>
              <a:ea typeface="Calibri"/>
              <a:cs typeface="Calibri"/>
              <a:sym typeface="Calibri"/>
            </a:endParaRPr>
          </a:p>
        </p:txBody>
      </p:sp>
      <p:sp>
        <p:nvSpPr>
          <p:cNvPr id="135" name="Google Shape;135;p17"/>
          <p:cNvSpPr txBox="1"/>
          <p:nvPr>
            <p:ph idx="1" type="body"/>
          </p:nvPr>
        </p:nvSpPr>
        <p:spPr>
          <a:xfrm>
            <a:off x="407964" y="1800665"/>
            <a:ext cx="11197200" cy="429990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288"/>
              <a:buChar char="◼"/>
            </a:pPr>
            <a:r>
              <a:rPr b="1" lang="en-US" sz="1400"/>
              <a:t>Risk Assessment and Threat Modeling</a:t>
            </a:r>
            <a:r>
              <a:rPr lang="en-US" sz="1400"/>
              <a:t>: Begin by conducting a comprehensive risk assessment to identify potential vulnerabilities and threats related to keyloggers within the system. Use threat modeling techniques to analyze how keyloggers could exploit these vulnerabilities to compromise sensitive information.</a:t>
            </a:r>
            <a:endParaRPr/>
          </a:p>
          <a:p>
            <a:pPr indent="-306000" lvl="0" marL="306000" rtl="0" algn="l">
              <a:lnSpc>
                <a:spcPct val="110000"/>
              </a:lnSpc>
              <a:spcBef>
                <a:spcPts val="880"/>
              </a:spcBef>
              <a:spcAft>
                <a:spcPts val="0"/>
              </a:spcAft>
              <a:buSzPts val="1288"/>
              <a:buChar char="◼"/>
            </a:pPr>
            <a:r>
              <a:rPr b="1" lang="en-US" sz="1400"/>
              <a:t>Security Policy Development</a:t>
            </a:r>
            <a:r>
              <a:rPr lang="en-US" sz="1400"/>
              <a:t>: Establish clear security policies and guidelines specifically addressing the threat of keyloggers. Define acceptable use policies for system access, password management, and software installation to minimize the risk of keylogger infections.</a:t>
            </a:r>
            <a:endParaRPr/>
          </a:p>
          <a:p>
            <a:pPr indent="-306000" lvl="0" marL="306000" rtl="0" algn="l">
              <a:lnSpc>
                <a:spcPct val="110000"/>
              </a:lnSpc>
              <a:spcBef>
                <a:spcPts val="880"/>
              </a:spcBef>
              <a:spcAft>
                <a:spcPts val="0"/>
              </a:spcAft>
              <a:buSzPts val="1288"/>
              <a:buChar char="◼"/>
            </a:pPr>
            <a:r>
              <a:rPr b="1" lang="en-US" sz="1400"/>
              <a:t>Endpoint Protection</a:t>
            </a:r>
            <a:r>
              <a:rPr lang="en-US" sz="1400"/>
              <a:t>: Implement robust endpoint protection solutions across all devices within the system. This includes deploying antivirus software with real-time scanning capabilities to detect and remove keyloggers, as well as endpoint detection and response (EDR) solutions for advanced threat detection and remediation.</a:t>
            </a:r>
            <a:endParaRPr/>
          </a:p>
          <a:p>
            <a:pPr indent="-306000" lvl="0" marL="306000" rtl="0" algn="l">
              <a:lnSpc>
                <a:spcPct val="110000"/>
              </a:lnSpc>
              <a:spcBef>
                <a:spcPts val="880"/>
              </a:spcBef>
              <a:spcAft>
                <a:spcPts val="0"/>
              </a:spcAft>
              <a:buSzPts val="1288"/>
              <a:buChar char="◼"/>
            </a:pPr>
            <a:r>
              <a:rPr b="1" lang="en-US" sz="1400"/>
              <a:t>Network Security Measures</a:t>
            </a:r>
            <a:r>
              <a:rPr lang="en-US" sz="1400"/>
              <a:t>: Strengthen network security measures to prevent keyloggers from infiltrating the system through external vectors such as malicious websites or phishing emails. This includes deploying firewalls, intrusion detection and prevention systems (IDPS), and secure web gateways to block malicious traffic and URLs.</a:t>
            </a:r>
            <a:endParaRPr/>
          </a:p>
          <a:p>
            <a:pPr indent="-306000" lvl="0" marL="306000" rtl="0" algn="l">
              <a:lnSpc>
                <a:spcPct val="110000"/>
              </a:lnSpc>
              <a:spcBef>
                <a:spcPts val="880"/>
              </a:spcBef>
              <a:spcAft>
                <a:spcPts val="0"/>
              </a:spcAft>
              <a:buSzPts val="1288"/>
              <a:buChar char="◼"/>
            </a:pPr>
            <a:r>
              <a:rPr b="1" lang="en-US" sz="1400"/>
              <a:t>User Education and Awareness Training</a:t>
            </a:r>
            <a:r>
              <a:rPr lang="en-US" sz="1400"/>
              <a:t>: Educate users about the risks associated with keyloggers and provide guidance on how to recognize and avoid potential threats. Train users to exercise caution when downloading files, clicking on links, or entering sensitive information online, and promote the use of secure browsing practices.</a:t>
            </a:r>
            <a:endParaRPr/>
          </a:p>
          <a:p>
            <a:pPr indent="-306000" lvl="0" marL="306000" rtl="0" algn="l">
              <a:lnSpc>
                <a:spcPct val="110000"/>
              </a:lnSpc>
              <a:spcBef>
                <a:spcPts val="880"/>
              </a:spcBef>
              <a:spcAft>
                <a:spcPts val="0"/>
              </a:spcAft>
              <a:buSzPts val="1288"/>
              <a:buChar char="◼"/>
            </a:pPr>
            <a:r>
              <a:rPr b="1" lang="en-US" sz="1400"/>
              <a:t>Access Controls and Privilege Management</a:t>
            </a:r>
            <a:r>
              <a:rPr lang="en-US" sz="140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endParaRPr/>
          </a:p>
          <a:p>
            <a:pPr indent="-306000" lvl="0" marL="306000" rtl="0" algn="l">
              <a:lnSpc>
                <a:spcPct val="110000"/>
              </a:lnSpc>
              <a:spcBef>
                <a:spcPts val="880"/>
              </a:spcBef>
              <a:spcAft>
                <a:spcPts val="0"/>
              </a:spcAft>
              <a:buSzPts val="1288"/>
              <a:buChar char="◼"/>
            </a:pPr>
            <a:r>
              <a:rPr b="1" lang="en-US" sz="1400"/>
              <a:t>Data Encryption and Secure Communication</a:t>
            </a:r>
            <a:r>
              <a:rPr lang="en-US" sz="1400"/>
              <a:t>: Encrypt sensitive data both at rest and in transit to protect it from interception or tampering by keyloggers. Use strong encryption algorithms and secure communication protocols to safeguard data confidentiality and integrity.</a:t>
            </a:r>
            <a:endParaRPr/>
          </a:p>
          <a:p>
            <a:pPr indent="0" lvl="0" marL="0" rtl="0" algn="l">
              <a:lnSpc>
                <a:spcPct val="110000"/>
              </a:lnSpc>
              <a:spcBef>
                <a:spcPts val="880"/>
              </a:spcBef>
              <a:spcAft>
                <a:spcPts val="0"/>
              </a:spcAft>
              <a:buSzPts val="1288"/>
              <a:buNone/>
            </a:pPr>
            <a:r>
              <a:t/>
            </a:r>
            <a:endParaRPr b="1" sz="14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ALGORITHM &amp; DEPLOYMENT</a:t>
            </a:r>
            <a:endParaRPr sz="2520"/>
          </a:p>
        </p:txBody>
      </p:sp>
      <p:sp>
        <p:nvSpPr>
          <p:cNvPr id="141" name="Google Shape;141;p1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90000"/>
              </a:lnSpc>
              <a:spcBef>
                <a:spcPts val="0"/>
              </a:spcBef>
              <a:spcAft>
                <a:spcPts val="0"/>
              </a:spcAft>
              <a:buSzPts val="1212"/>
              <a:buChar char="◼"/>
            </a:pPr>
            <a:br>
              <a:rPr lang="en-US" sz="1317"/>
            </a:br>
            <a:r>
              <a:rPr b="1" lang="en-US" sz="1317"/>
              <a:t>Algorithm:</a:t>
            </a:r>
            <a:endParaRPr/>
          </a:p>
          <a:p>
            <a:pPr indent="-306000" lvl="0" marL="306000" rtl="0" algn="l">
              <a:lnSpc>
                <a:spcPct val="90000"/>
              </a:lnSpc>
              <a:spcBef>
                <a:spcPts val="863"/>
              </a:spcBef>
              <a:spcAft>
                <a:spcPts val="0"/>
              </a:spcAft>
              <a:buSzPts val="1212"/>
              <a:buChar char="◼"/>
            </a:pPr>
            <a:r>
              <a:rPr b="1" lang="en-US" sz="1317"/>
              <a:t>Keylogger Detection Algorithm</a:t>
            </a:r>
            <a:r>
              <a:rPr lang="en-US" sz="1317"/>
              <a:t>: Develop an algorithm capable of detecting keylogger activity on a user's computer. This algorithm should analyze various system parameters and user behaviors to identify suspicious patterns indicative of keylogger presence.</a:t>
            </a:r>
            <a:endParaRPr/>
          </a:p>
          <a:p>
            <a:pPr indent="-306000" lvl="0" marL="306000" rtl="0" algn="l">
              <a:lnSpc>
                <a:spcPct val="90000"/>
              </a:lnSpc>
              <a:spcBef>
                <a:spcPts val="863"/>
              </a:spcBef>
              <a:spcAft>
                <a:spcPts val="0"/>
              </a:spcAft>
              <a:buSzPts val="1212"/>
              <a:buChar char="◼"/>
            </a:pPr>
            <a:r>
              <a:rPr b="1" lang="en-US" sz="1317"/>
              <a:t>Behavioral Analysis</a:t>
            </a:r>
            <a:r>
              <a:rPr lang="en-US" sz="1317"/>
              <a:t>: Implement behavioral analysis techniques to identify deviations from normal user behavior, such as unusually high keystroke rates, repetitive keystroke patterns, or unexpected changes in system performance.</a:t>
            </a:r>
            <a:endParaRPr/>
          </a:p>
          <a:p>
            <a:pPr indent="-306000" lvl="0" marL="306000" rtl="0" algn="l">
              <a:lnSpc>
                <a:spcPct val="90000"/>
              </a:lnSpc>
              <a:spcBef>
                <a:spcPts val="863"/>
              </a:spcBef>
              <a:spcAft>
                <a:spcPts val="0"/>
              </a:spcAft>
              <a:buSzPts val="1212"/>
              <a:buChar char="◼"/>
            </a:pPr>
            <a:r>
              <a:rPr b="1" lang="en-US" sz="1317"/>
              <a:t>Signature-Based Detection</a:t>
            </a:r>
            <a:r>
              <a:rPr lang="en-US" sz="1317"/>
              <a:t>: Incorporate signature-based detection mechanisms to identify known keylogger signatures within system files, processes, and memory. Maintain an up-to-date database of known keylogger signatures to enhance detection accuracy.</a:t>
            </a:r>
            <a:endParaRPr/>
          </a:p>
          <a:p>
            <a:pPr indent="-206394" lvl="0" marL="306000" rtl="0" algn="l">
              <a:lnSpc>
                <a:spcPct val="90000"/>
              </a:lnSpc>
              <a:spcBef>
                <a:spcPts val="941"/>
              </a:spcBef>
              <a:spcAft>
                <a:spcPts val="0"/>
              </a:spcAft>
              <a:buSzPts val="1569"/>
              <a:buNone/>
            </a:pPr>
            <a:r>
              <a:t/>
            </a:r>
            <a:endParaRPr sz="1704"/>
          </a:p>
          <a:p>
            <a:pPr indent="-306000" lvl="0" marL="306000" rtl="0" algn="l">
              <a:lnSpc>
                <a:spcPct val="90000"/>
              </a:lnSpc>
              <a:spcBef>
                <a:spcPts val="863"/>
              </a:spcBef>
              <a:spcAft>
                <a:spcPts val="0"/>
              </a:spcAft>
              <a:buSzPts val="1212"/>
              <a:buChar char="◼"/>
            </a:pPr>
            <a:r>
              <a:rPr b="1" lang="en-US" sz="1317"/>
              <a:t>Deployment Strategy:</a:t>
            </a:r>
            <a:endParaRPr/>
          </a:p>
          <a:p>
            <a:pPr indent="-306000" lvl="0" marL="306000" rtl="0" algn="l">
              <a:lnSpc>
                <a:spcPct val="90000"/>
              </a:lnSpc>
              <a:spcBef>
                <a:spcPts val="863"/>
              </a:spcBef>
              <a:spcAft>
                <a:spcPts val="0"/>
              </a:spcAft>
              <a:buSzPts val="1212"/>
              <a:buChar char="◼"/>
            </a:pPr>
            <a:r>
              <a:rPr b="1" lang="en-US" sz="1317"/>
              <a:t>Integration with Security Solutions</a:t>
            </a:r>
            <a:r>
              <a:rPr lang="en-US" sz="1317"/>
              <a:t>: Integrate the keylogger detection algorithm with existing security solutions such as antivirus software, endpoint protection platforms, and intrusion detection systems. Ensure seamless interoperability to enhance overall threat detection capabilities.</a:t>
            </a:r>
            <a:endParaRPr/>
          </a:p>
          <a:p>
            <a:pPr indent="-306000" lvl="0" marL="306000" rtl="0" algn="l">
              <a:lnSpc>
                <a:spcPct val="90000"/>
              </a:lnSpc>
              <a:spcBef>
                <a:spcPts val="863"/>
              </a:spcBef>
              <a:spcAft>
                <a:spcPts val="0"/>
              </a:spcAft>
              <a:buSzPts val="1212"/>
              <a:buChar char="◼"/>
            </a:pPr>
            <a:r>
              <a:rPr b="1" lang="en-US" sz="1317"/>
              <a:t>Agent-Based Deployment</a:t>
            </a:r>
            <a:r>
              <a:rPr lang="en-US" sz="1317"/>
              <a:t>: Deploy lightweight agents or software modules across endpoints within the organization's network to implement real-time keylogger detection and prevention. These agents should continuously monitor system activity and communicate with a centralized management console for threat reporting and remediation.</a:t>
            </a:r>
            <a:endParaRPr/>
          </a:p>
          <a:p>
            <a:pPr indent="-306000" lvl="0" marL="306000" rtl="0" algn="l">
              <a:lnSpc>
                <a:spcPct val="90000"/>
              </a:lnSpc>
              <a:spcBef>
                <a:spcPts val="863"/>
              </a:spcBef>
              <a:spcAft>
                <a:spcPts val="0"/>
              </a:spcAft>
              <a:buSzPts val="1212"/>
              <a:buChar char="◼"/>
            </a:pPr>
            <a:r>
              <a:rPr b="1" lang="en-US" sz="1317"/>
              <a:t>Cloud-Based Deployment</a:t>
            </a:r>
            <a:r>
              <a:rPr lang="en-US" sz="1317"/>
              <a:t>: Consider leveraging cloud-based keylogger detection services for scalable and centralized threat analysis. Deploy lightweight sensors on endpoints to collect telemetry data, which is then transmitted to cloud-based analytics platforms for real-time threat detection and response.</a:t>
            </a:r>
            <a:endParaRPr/>
          </a:p>
          <a:p>
            <a:pPr indent="-192275" lvl="0" marL="305435" rtl="0" algn="l">
              <a:lnSpc>
                <a:spcPct val="90000"/>
              </a:lnSpc>
              <a:spcBef>
                <a:spcPts val="987"/>
              </a:spcBef>
              <a:spcAft>
                <a:spcPts val="0"/>
              </a:spcAft>
              <a:buSzPts val="1782"/>
              <a:buNone/>
            </a:pPr>
            <a:r>
              <a:t/>
            </a:r>
            <a:endParaRPr sz="1937"/>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431067" y="771730"/>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RESULT</a:t>
            </a:r>
            <a:endParaRPr sz="2520"/>
          </a:p>
        </p:txBody>
      </p:sp>
      <p:sp>
        <p:nvSpPr>
          <p:cNvPr id="147" name="Google Shape;147;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067"/>
              <a:buNone/>
            </a:pPr>
            <a:r>
              <a:t/>
            </a:r>
            <a:endParaRPr sz="2247"/>
          </a:p>
          <a:p>
            <a:pPr indent="0" lvl="0" marL="0" rtl="0" algn="l">
              <a:lnSpc>
                <a:spcPct val="90000"/>
              </a:lnSpc>
              <a:spcBef>
                <a:spcPts val="972"/>
              </a:spcBef>
              <a:spcAft>
                <a:spcPts val="0"/>
              </a:spcAft>
              <a:buSzPts val="1711"/>
              <a:buNone/>
            </a:pPr>
            <a:r>
              <a:rPr lang="en-US" sz="1860"/>
              <a:t>1. **Reduced Incidents of Keylogger Infections**: Effective implementation of countermeasures should lead to a decrease in the number of keylogger infections across individuals and organizations.</a:t>
            </a:r>
            <a:endParaRPr/>
          </a:p>
          <a:p>
            <a:pPr indent="0" lvl="0" marL="0" rtl="0" algn="l">
              <a:lnSpc>
                <a:spcPct val="90000"/>
              </a:lnSpc>
              <a:spcBef>
                <a:spcPts val="972"/>
              </a:spcBef>
              <a:spcAft>
                <a:spcPts val="0"/>
              </a:spcAft>
              <a:buSzPts val="1711"/>
              <a:buNone/>
            </a:pPr>
            <a:r>
              <a:rPr lang="en-US" sz="1860"/>
              <a:t>2. **Enhanced Protection of Sensitive Information**: By preventing keyloggers from capturing sensitive data such as passwords and credit card details, individuals and organizations can better protect their confidential information from theft and misuse.</a:t>
            </a:r>
            <a:endParaRPr/>
          </a:p>
          <a:p>
            <a:pPr indent="0" lvl="0" marL="0" rtl="0" algn="l">
              <a:lnSpc>
                <a:spcPct val="90000"/>
              </a:lnSpc>
              <a:spcBef>
                <a:spcPts val="972"/>
              </a:spcBef>
              <a:spcAft>
                <a:spcPts val="0"/>
              </a:spcAft>
              <a:buSzPts val="1711"/>
              <a:buNone/>
            </a:pPr>
            <a:r>
              <a:rPr lang="en-US" sz="1860"/>
              <a:t>3. **Mitigated Risk of Identity Theft and Financial Loss**: Minimizing the threat posed by keyloggers can significantly reduce the risk of identity theft and financial loss resulting from unauthorized access to personal and financial information.</a:t>
            </a:r>
            <a:endParaRPr/>
          </a:p>
          <a:p>
            <a:pPr indent="0" lvl="0" marL="0" rtl="0" algn="l">
              <a:lnSpc>
                <a:spcPct val="90000"/>
              </a:lnSpc>
              <a:spcBef>
                <a:spcPts val="972"/>
              </a:spcBef>
              <a:spcAft>
                <a:spcPts val="0"/>
              </a:spcAft>
              <a:buSzPts val="1711"/>
              <a:buNone/>
            </a:pPr>
            <a:r>
              <a:rPr lang="en-US" sz="1860"/>
              <a:t>4. **Improved Privacy and Data Security**: Individuals can enjoy increased privacy and data security as keyloggers are thwarted from capturing keystrokes and compromising sensitive information.</a:t>
            </a:r>
            <a:endParaRPr/>
          </a:p>
          <a:p>
            <a:pPr indent="0" lvl="0" marL="0" rtl="0" algn="l">
              <a:lnSpc>
                <a:spcPct val="90000"/>
              </a:lnSpc>
              <a:spcBef>
                <a:spcPts val="972"/>
              </a:spcBef>
              <a:spcAft>
                <a:spcPts val="0"/>
              </a:spcAft>
              <a:buSzPts val="1711"/>
              <a:buNone/>
            </a:pPr>
            <a:r>
              <a:rPr lang="en-US" sz="1860"/>
              <a:t>5. **Enhanced Trust and Confidence**: Organizations that successfully combat keylogger threats can instill greater trust and confidence among their customers, clients, and stakeholders by demonstrating a commitment to cybersecurity and protecting sensitive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CONCLUSION</a:t>
            </a:r>
            <a:endParaRPr sz="2520"/>
          </a:p>
        </p:txBody>
      </p:sp>
      <p:sp>
        <p:nvSpPr>
          <p:cNvPr id="153" name="Google Shape;153;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90000"/>
              </a:lnSpc>
              <a:spcBef>
                <a:spcPts val="0"/>
              </a:spcBef>
              <a:spcAft>
                <a:spcPts val="0"/>
              </a:spcAft>
              <a:buSzPts val="1288"/>
              <a:buChar char="◼"/>
            </a:pPr>
            <a:r>
              <a:rPr lang="en-US" sz="1400"/>
              <a:t>In conclusion, the proliferation of keyloggers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keylogger infiltration can be severe, ranging from identity theft and financial loss to privacy breaches with far-reaching implications.</a:t>
            </a:r>
            <a:endParaRPr/>
          </a:p>
          <a:p>
            <a:pPr indent="-223646" lvl="0" marL="305435" rtl="0" algn="l">
              <a:lnSpc>
                <a:spcPct val="90000"/>
              </a:lnSpc>
              <a:spcBef>
                <a:spcPts val="880"/>
              </a:spcBef>
              <a:spcAft>
                <a:spcPts val="0"/>
              </a:spcAft>
              <a:buSzPts val="1288"/>
              <a:buNone/>
            </a:pPr>
            <a:r>
              <a:t/>
            </a:r>
            <a:endParaRPr sz="1400"/>
          </a:p>
          <a:p>
            <a:pPr indent="-305435" lvl="0" marL="305435" rtl="0" algn="l">
              <a:lnSpc>
                <a:spcPct val="90000"/>
              </a:lnSpc>
              <a:spcBef>
                <a:spcPts val="880"/>
              </a:spcBef>
              <a:spcAft>
                <a:spcPts val="0"/>
              </a:spcAft>
              <a:buSzPts val="1288"/>
              <a:buChar char="◼"/>
            </a:pPr>
            <a:r>
              <a:rPr lang="en-US" sz="1400"/>
              <a:t>Addressing the menace of keyloggers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keylogger infections and safeguard their digital assets.</a:t>
            </a:r>
            <a:endParaRPr/>
          </a:p>
          <a:p>
            <a:pPr indent="-223646" lvl="0" marL="305435" rtl="0" algn="l">
              <a:lnSpc>
                <a:spcPct val="90000"/>
              </a:lnSpc>
              <a:spcBef>
                <a:spcPts val="880"/>
              </a:spcBef>
              <a:spcAft>
                <a:spcPts val="0"/>
              </a:spcAft>
              <a:buSzPts val="1288"/>
              <a:buNone/>
            </a:pPr>
            <a:r>
              <a:t/>
            </a:r>
            <a:endParaRPr sz="1400"/>
          </a:p>
          <a:p>
            <a:pPr indent="-305435" lvl="0" marL="305435" rtl="0" algn="l">
              <a:lnSpc>
                <a:spcPct val="90000"/>
              </a:lnSpc>
              <a:spcBef>
                <a:spcPts val="880"/>
              </a:spcBef>
              <a:spcAft>
                <a:spcPts val="0"/>
              </a:spcAft>
              <a:buSzPts val="1288"/>
              <a:buChar char="◼"/>
            </a:pPr>
            <a:r>
              <a:rPr lang="en-US" sz="1400"/>
              <a:t>Furthermore, continuous monitoring, regular security updates, and collaboration across industry sectors are essential components of a robust defense strategy against keylogger threats. By adopting these measures, individuals and organizations can bolster their cybersecurity posture, protect sensitive information, and foster trust and confidence in the digital ecosystem.</a:t>
            </a:r>
            <a:endParaRPr/>
          </a:p>
          <a:p>
            <a:pPr indent="-223646" lvl="0" marL="305435" rtl="0" algn="l">
              <a:lnSpc>
                <a:spcPct val="90000"/>
              </a:lnSpc>
              <a:spcBef>
                <a:spcPts val="880"/>
              </a:spcBef>
              <a:spcAft>
                <a:spcPts val="0"/>
              </a:spcAft>
              <a:buSzPts val="1288"/>
              <a:buNone/>
            </a:pPr>
            <a:r>
              <a:t/>
            </a:r>
            <a:endParaRPr sz="1400"/>
          </a:p>
          <a:p>
            <a:pPr indent="-305435" lvl="0" marL="305435" rtl="0" algn="l">
              <a:lnSpc>
                <a:spcPct val="90000"/>
              </a:lnSpc>
              <a:spcBef>
                <a:spcPts val="880"/>
              </a:spcBef>
              <a:spcAft>
                <a:spcPts val="0"/>
              </a:spcAft>
              <a:buSzPts val="1288"/>
              <a:buChar char="◼"/>
            </a:pPr>
            <a:r>
              <a:rPr lang="en-US" sz="1400"/>
              <a:t>In the face of evolving cyber threats, vigilance, and adaptability are paramount. By remaining proactive and continuously improving cybersecurity practices, we can navigate the digital landscape with greater resilience and confidence, ensuring a safer and more secure digital future for all.</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564"/>
              <a:buNone/>
            </a:pPr>
            <a:r>
              <a:t/>
            </a:r>
            <a:endParaRPr b="1" sz="1700"/>
          </a:p>
          <a:p>
            <a:pPr indent="-221018" lvl="0" marL="305435" rtl="0" algn="l">
              <a:lnSpc>
                <a:spcPct val="90000"/>
              </a:lnSpc>
              <a:spcBef>
                <a:spcPts val="889"/>
              </a:spcBef>
              <a:spcAft>
                <a:spcPts val="0"/>
              </a:spcAft>
              <a:buSzPts val="1329"/>
              <a:buNone/>
            </a:pPr>
            <a:r>
              <a:t/>
            </a:r>
            <a:endParaRPr sz="1445"/>
          </a:p>
          <a:p>
            <a:pPr indent="-305435" lvl="0" marL="305435" rtl="0" algn="l">
              <a:lnSpc>
                <a:spcPct val="90000"/>
              </a:lnSpc>
              <a:spcBef>
                <a:spcPts val="889"/>
              </a:spcBef>
              <a:spcAft>
                <a:spcPts val="0"/>
              </a:spcAft>
              <a:buSzPts val="1329"/>
              <a:buChar char="◼"/>
            </a:pPr>
            <a:r>
              <a:rPr lang="en-US" sz="1445"/>
              <a:t>1. **Advanced Detection Techniques**: Continued research and development into advanced detection techniques, such as machine learning algorithms and artificial intelligence, can improve the ability to detect and mitigate keyloggers more effectively.</a:t>
            </a:r>
            <a:endParaRPr/>
          </a:p>
          <a:p>
            <a:pPr indent="-221018" lvl="0" marL="305435" rtl="0" algn="l">
              <a:lnSpc>
                <a:spcPct val="90000"/>
              </a:lnSpc>
              <a:spcBef>
                <a:spcPts val="889"/>
              </a:spcBef>
              <a:spcAft>
                <a:spcPts val="0"/>
              </a:spcAft>
              <a:buSzPts val="1329"/>
              <a:buNone/>
            </a:pPr>
            <a:r>
              <a:t/>
            </a:r>
            <a:endParaRPr sz="1445"/>
          </a:p>
          <a:p>
            <a:pPr indent="-305435" lvl="0" marL="305435" rtl="0" algn="l">
              <a:lnSpc>
                <a:spcPct val="90000"/>
              </a:lnSpc>
              <a:spcBef>
                <a:spcPts val="889"/>
              </a:spcBef>
              <a:spcAft>
                <a:spcPts val="0"/>
              </a:spcAft>
              <a:buSzPts val="1329"/>
              <a:buChar char="◼"/>
            </a:pPr>
            <a:r>
              <a:rPr lang="en-US" sz="1445"/>
              <a:t>2. **Behavioral Biometrics**: Exploring the use of behavioral biometrics, such as typing patterns and mouse movements, as additional authentication factors can enhance security against keyloggers by adding another layer of identity verification.</a:t>
            </a:r>
            <a:endParaRPr/>
          </a:p>
          <a:p>
            <a:pPr indent="-221018" lvl="0" marL="305435" rtl="0" algn="l">
              <a:lnSpc>
                <a:spcPct val="90000"/>
              </a:lnSpc>
              <a:spcBef>
                <a:spcPts val="889"/>
              </a:spcBef>
              <a:spcAft>
                <a:spcPts val="0"/>
              </a:spcAft>
              <a:buSzPts val="1329"/>
              <a:buNone/>
            </a:pPr>
            <a:r>
              <a:t/>
            </a:r>
            <a:endParaRPr sz="1445"/>
          </a:p>
          <a:p>
            <a:pPr indent="-305435" lvl="0" marL="305435" rtl="0" algn="l">
              <a:lnSpc>
                <a:spcPct val="90000"/>
              </a:lnSpc>
              <a:spcBef>
                <a:spcPts val="889"/>
              </a:spcBef>
              <a:spcAft>
                <a:spcPts val="0"/>
              </a:spcAft>
              <a:buSzPts val="1329"/>
              <a:buChar char="◼"/>
            </a:pPr>
            <a:r>
              <a:rPr lang="en-US" sz="1445"/>
              <a:t>3. **Endpoint Security Solutions**: Further advancements in endpoint security solutions, including the integration of hardware-based security features and secure boot mechanisms, can help fortify devices against keylogger attacks.</a:t>
            </a:r>
            <a:endParaRPr/>
          </a:p>
          <a:p>
            <a:pPr indent="-221018" lvl="0" marL="305435" rtl="0" algn="l">
              <a:lnSpc>
                <a:spcPct val="90000"/>
              </a:lnSpc>
              <a:spcBef>
                <a:spcPts val="889"/>
              </a:spcBef>
              <a:spcAft>
                <a:spcPts val="0"/>
              </a:spcAft>
              <a:buSzPts val="1329"/>
              <a:buNone/>
            </a:pPr>
            <a:r>
              <a:t/>
            </a:r>
            <a:endParaRPr sz="1445"/>
          </a:p>
          <a:p>
            <a:pPr indent="-305435" lvl="0" marL="305435" rtl="0" algn="l">
              <a:lnSpc>
                <a:spcPct val="90000"/>
              </a:lnSpc>
              <a:spcBef>
                <a:spcPts val="889"/>
              </a:spcBef>
              <a:spcAft>
                <a:spcPts val="0"/>
              </a:spcAft>
              <a:buSzPts val="1329"/>
              <a:buChar char="◼"/>
            </a:pPr>
            <a:r>
              <a:rPr lang="en-US" sz="1445"/>
              <a:t>4. **Zero-Trust Architecture**: Implementing zero-trust architecture principles, where no entity is inherently trusted, can mitigate the risk posed by keyloggers by strictly controlling access to resources based on continuous verification of identity and device health.</a:t>
            </a:r>
            <a:endParaRPr/>
          </a:p>
          <a:p>
            <a:pPr indent="-221018" lvl="0" marL="305435" rtl="0" algn="l">
              <a:lnSpc>
                <a:spcPct val="90000"/>
              </a:lnSpc>
              <a:spcBef>
                <a:spcPts val="889"/>
              </a:spcBef>
              <a:spcAft>
                <a:spcPts val="0"/>
              </a:spcAft>
              <a:buSzPts val="1329"/>
              <a:buNone/>
            </a:pPr>
            <a:r>
              <a:t/>
            </a:r>
            <a:endParaRPr sz="1445"/>
          </a:p>
          <a:p>
            <a:pPr indent="-305435" lvl="0" marL="305435" rtl="0" algn="l">
              <a:lnSpc>
                <a:spcPct val="90000"/>
              </a:lnSpc>
              <a:spcBef>
                <a:spcPts val="889"/>
              </a:spcBef>
              <a:spcAft>
                <a:spcPts val="0"/>
              </a:spcAft>
              <a:buSzPts val="1329"/>
              <a:buChar char="◼"/>
            </a:pPr>
            <a:r>
              <a:rPr lang="en-US" sz="1445"/>
              <a:t>5. **Blockchain Technology**: Leveraging blockchain technology for securing sensitive information and transactions can provide enhanced protection against unauthorized access and tampering, reducing the impact of keylogger attacks on financial transactions and data integrity.</a:t>
            </a:r>
            <a:endParaRPr/>
          </a:p>
          <a:p>
            <a:pPr indent="-221018" lvl="0" marL="305435" rtl="0" algn="l">
              <a:lnSpc>
                <a:spcPct val="90000"/>
              </a:lnSpc>
              <a:spcBef>
                <a:spcPts val="889"/>
              </a:spcBef>
              <a:spcAft>
                <a:spcPts val="0"/>
              </a:spcAft>
              <a:buSzPts val="1329"/>
              <a:buNone/>
            </a:pPr>
            <a:r>
              <a:t/>
            </a:r>
            <a:endParaRPr sz="1445"/>
          </a:p>
        </p:txBody>
      </p:sp>
      <p:sp>
        <p:nvSpPr>
          <p:cNvPr id="159" name="Google Shape;159;p21"/>
          <p:cNvSpPr txBox="1"/>
          <p:nvPr/>
        </p:nvSpPr>
        <p:spPr>
          <a:xfrm>
            <a:off x="535670" y="844659"/>
            <a:ext cx="11029500" cy="530400"/>
          </a:xfrm>
          <a:prstGeom prst="rect">
            <a:avLst/>
          </a:prstGeom>
          <a:noFill/>
          <a:ln>
            <a:noFill/>
          </a:ln>
        </p:spPr>
        <p:txBody>
          <a:bodyPr anchorCtr="0" anchor="b"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3300"/>
              <a:buFont typeface="Arial"/>
              <a:buNone/>
            </a:pPr>
            <a:r>
              <a:rPr b="1" lang="en-US" sz="33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