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64" r:id="rId4"/>
    <p:sldId id="268" r:id="rId5"/>
    <p:sldId id="269" r:id="rId6"/>
    <p:sldId id="270" r:id="rId7"/>
    <p:sldId id="274" r:id="rId8"/>
    <p:sldId id="275" r:id="rId9"/>
    <p:sldId id="259" r:id="rId10"/>
    <p:sldId id="271" r:id="rId11"/>
    <p:sldId id="273" r:id="rId12"/>
    <p:sldId id="276" r:id="rId13"/>
    <p:sldId id="277" r:id="rId14"/>
    <p:sldId id="278" r:id="rId15"/>
    <p:sldId id="279" r:id="rId16"/>
    <p:sldId id="261"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4660"/>
  </p:normalViewPr>
  <p:slideViewPr>
    <p:cSldViewPr snapToGrid="0">
      <p:cViewPr varScale="1">
        <p:scale>
          <a:sx n="91" d="100"/>
          <a:sy n="91" d="100"/>
        </p:scale>
        <p:origin x="39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A12BF-2380-4890-A9DE-3097C2C62528}" type="datetimeFigureOut">
              <a:rPr lang="en-IN" smtClean="0"/>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91DE1-B03A-46EB-9479-29D63226EDFC}" type="slidenum">
              <a:rPr lang="en-IN" smtClean="0"/>
              <a:t>‹#›</a:t>
            </a:fld>
            <a:endParaRPr lang="en-IN"/>
          </a:p>
        </p:txBody>
      </p:sp>
    </p:spTree>
    <p:extLst>
      <p:ext uri="{BB962C8B-B14F-4D97-AF65-F5344CB8AC3E}">
        <p14:creationId xmlns:p14="http://schemas.microsoft.com/office/powerpoint/2010/main" val="379327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DE70458B-F185-48DB-AD85-3796F7DB4F8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43FFAAB-55BD-4260-A4E4-7D8FCB28E61B}" type="slidenum">
              <a:rPr lang="en-US" altLang="en-US">
                <a:solidFill>
                  <a:srgbClr val="000000"/>
                </a:solidFill>
                <a:latin typeface="Times New Roman" panose="02020603050405020304" pitchFamily="18" charset="0"/>
                <a:cs typeface="DejaVu Sans" charset="0"/>
              </a:rPr>
              <a:pPr/>
              <a:t>1</a:t>
            </a:fld>
            <a:endParaRPr lang="en-US" altLang="en-US">
              <a:solidFill>
                <a:srgbClr val="000000"/>
              </a:solidFill>
              <a:latin typeface="Times New Roman" panose="02020603050405020304" pitchFamily="18" charset="0"/>
              <a:cs typeface="DejaVu Sans" charset="0"/>
            </a:endParaRPr>
          </a:p>
        </p:txBody>
      </p:sp>
      <p:sp>
        <p:nvSpPr>
          <p:cNvPr id="6147" name="Rectangle 1">
            <a:extLst>
              <a:ext uri="{FF2B5EF4-FFF2-40B4-BE49-F238E27FC236}">
                <a16:creationId xmlns:a16="http://schemas.microsoft.com/office/drawing/2014/main" id="{468E4D85-E32A-485E-A661-F2143B7E6251}"/>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6148" name="Rectangle 2">
            <a:extLst>
              <a:ext uri="{FF2B5EF4-FFF2-40B4-BE49-F238E27FC236}">
                <a16:creationId xmlns:a16="http://schemas.microsoft.com/office/drawing/2014/main" id="{DF6CCD87-E991-4187-8B98-51E783BF2FA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323DF40D-1800-48F2-89B0-8451D73D04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0E773DE-2121-4534-891E-4D269B6198E4}" type="slidenum">
              <a:rPr lang="en-US" altLang="en-US">
                <a:solidFill>
                  <a:srgbClr val="000000"/>
                </a:solidFill>
                <a:latin typeface="Times New Roman" panose="02020603050405020304" pitchFamily="18" charset="0"/>
                <a:cs typeface="DejaVu Sans" charset="0"/>
              </a:rPr>
              <a:pPr/>
              <a:t>2</a:t>
            </a:fld>
            <a:endParaRPr lang="en-US" altLang="en-US">
              <a:solidFill>
                <a:srgbClr val="000000"/>
              </a:solidFill>
              <a:latin typeface="Times New Roman" panose="02020603050405020304" pitchFamily="18" charset="0"/>
              <a:cs typeface="DejaVu Sans" charset="0"/>
            </a:endParaRPr>
          </a:p>
        </p:txBody>
      </p:sp>
      <p:sp>
        <p:nvSpPr>
          <p:cNvPr id="8195" name="Rectangle 1">
            <a:extLst>
              <a:ext uri="{FF2B5EF4-FFF2-40B4-BE49-F238E27FC236}">
                <a16:creationId xmlns:a16="http://schemas.microsoft.com/office/drawing/2014/main" id="{8CB8B7FE-98D4-4BC1-AF30-2F4B2E5766C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8196" name="Rectangle 2">
            <a:extLst>
              <a:ext uri="{FF2B5EF4-FFF2-40B4-BE49-F238E27FC236}">
                <a16:creationId xmlns:a16="http://schemas.microsoft.com/office/drawing/2014/main" id="{B0E2CBEC-FF7E-446A-8770-6539CBEDA36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ADD78955-C1FE-40D4-96C8-D83EED03293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A5B735F-393F-43E2-80B7-0979301583BB}" type="slidenum">
              <a:rPr lang="en-US" altLang="en-US">
                <a:solidFill>
                  <a:srgbClr val="000000"/>
                </a:solidFill>
                <a:latin typeface="Times New Roman" panose="02020603050405020304" pitchFamily="18" charset="0"/>
                <a:cs typeface="DejaVu Sans" charset="0"/>
              </a:rPr>
              <a:pPr/>
              <a:t>9</a:t>
            </a:fld>
            <a:endParaRPr lang="en-US" altLang="en-US">
              <a:solidFill>
                <a:srgbClr val="000000"/>
              </a:solidFill>
              <a:latin typeface="Times New Roman" panose="02020603050405020304" pitchFamily="18" charset="0"/>
              <a:cs typeface="DejaVu Sans" charset="0"/>
            </a:endParaRPr>
          </a:p>
        </p:txBody>
      </p:sp>
      <p:sp>
        <p:nvSpPr>
          <p:cNvPr id="19459" name="Rectangle 1">
            <a:extLst>
              <a:ext uri="{FF2B5EF4-FFF2-40B4-BE49-F238E27FC236}">
                <a16:creationId xmlns:a16="http://schemas.microsoft.com/office/drawing/2014/main" id="{C5941417-7B8B-45B9-A1EA-25E1C6DB8D11}"/>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37FADAFF-EC84-4B75-AF76-DFFFC331AA5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3DA2BD8A-69E4-4109-9376-BB9CAFF25AC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5F561648-146D-47FD-B529-EC509853122C}" type="slidenum">
              <a:rPr lang="en-US" altLang="en-US">
                <a:solidFill>
                  <a:srgbClr val="000000"/>
                </a:solidFill>
                <a:latin typeface="Times New Roman" panose="02020603050405020304" pitchFamily="18" charset="0"/>
                <a:cs typeface="DejaVu Sans" charset="0"/>
              </a:rPr>
              <a:pPr/>
              <a:t>16</a:t>
            </a:fld>
            <a:endParaRPr lang="en-US" altLang="en-US">
              <a:solidFill>
                <a:srgbClr val="000000"/>
              </a:solidFill>
              <a:latin typeface="Times New Roman" panose="02020603050405020304" pitchFamily="18" charset="0"/>
              <a:cs typeface="DejaVu Sans" charset="0"/>
            </a:endParaRPr>
          </a:p>
        </p:txBody>
      </p:sp>
      <p:sp>
        <p:nvSpPr>
          <p:cNvPr id="36867" name="Rectangle 1">
            <a:extLst>
              <a:ext uri="{FF2B5EF4-FFF2-40B4-BE49-F238E27FC236}">
                <a16:creationId xmlns:a16="http://schemas.microsoft.com/office/drawing/2014/main" id="{D5F9E9D7-7723-4503-AB02-FE828231E08F}"/>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6868" name="Rectangle 2">
            <a:extLst>
              <a:ext uri="{FF2B5EF4-FFF2-40B4-BE49-F238E27FC236}">
                <a16:creationId xmlns:a16="http://schemas.microsoft.com/office/drawing/2014/main" id="{6DA026BC-D0FD-4BA6-A806-A13BF79123D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F89E-E277-AF8E-49F6-72A76B180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4D04B1-AE16-B6BA-1931-FC4853B2B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F05AC-2B29-B091-F2D7-ED96F7D89526}"/>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5" name="Footer Placeholder 4">
            <a:extLst>
              <a:ext uri="{FF2B5EF4-FFF2-40B4-BE49-F238E27FC236}">
                <a16:creationId xmlns:a16="http://schemas.microsoft.com/office/drawing/2014/main" id="{E7D6A8F6-8FD4-DA77-E0AD-189CD890D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53765-EFFD-C5B8-D943-5D93BC34F20A}"/>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6485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884B-B8F1-675F-654B-8770D0C36F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8B45BE-EC73-9A7B-A9A6-E1A3E0B98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E643E-EE56-B785-F106-2C0ED6BF49C7}"/>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5" name="Footer Placeholder 4">
            <a:extLst>
              <a:ext uri="{FF2B5EF4-FFF2-40B4-BE49-F238E27FC236}">
                <a16:creationId xmlns:a16="http://schemas.microsoft.com/office/drawing/2014/main" id="{6072B2CC-DF2E-AE86-92BD-246255573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8BA80-780F-AB29-8AAC-62F8CD3B894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23589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B0D7E-C14F-5DFE-B774-40F41313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BB635-47B1-BE7A-42AF-7099B604E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98DCA-F058-FD44-4D76-01BE21ED167A}"/>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5" name="Footer Placeholder 4">
            <a:extLst>
              <a:ext uri="{FF2B5EF4-FFF2-40B4-BE49-F238E27FC236}">
                <a16:creationId xmlns:a16="http://schemas.microsoft.com/office/drawing/2014/main" id="{ADF25EAC-EB78-95CB-CAE8-110216F35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210C4-F616-EE28-479C-3DA4F915032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62603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5EFD2757-5863-4F7E-A9A8-D6E218C07F09}"/>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1577BD60-6440-49BB-95F9-FA915E90D2C1}"/>
              </a:ext>
            </a:extLst>
          </p:cNvPr>
          <p:cNvSpPr>
            <a:spLocks noGrp="1" noChangeArrowheads="1"/>
          </p:cNvSpPr>
          <p:nvPr>
            <p:ph type="sldNum" idx="11"/>
          </p:nvPr>
        </p:nvSpPr>
        <p:spPr>
          <a:ln/>
        </p:spPr>
        <p:txBody>
          <a:bodyPr/>
          <a:lstStyle>
            <a:lvl1pPr>
              <a:defRPr/>
            </a:lvl1pPr>
          </a:lstStyle>
          <a:p>
            <a:pPr>
              <a:defRPr/>
            </a:pPr>
            <a:fld id="{B0B1F0C1-FE4D-47C4-BFD4-577E77A4BE46}" type="slidenum">
              <a:rPr lang="en-US" altLang="en-US"/>
              <a:pPr>
                <a:defRPr/>
              </a:pPr>
              <a:t>‹#›</a:t>
            </a:fld>
            <a:endParaRPr lang="en-US" altLang="en-US"/>
          </a:p>
        </p:txBody>
      </p:sp>
    </p:spTree>
    <p:extLst>
      <p:ext uri="{BB962C8B-B14F-4D97-AF65-F5344CB8AC3E}">
        <p14:creationId xmlns:p14="http://schemas.microsoft.com/office/powerpoint/2010/main" val="62624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A9F8-12EB-EFF7-0744-D287E5B9F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083AD1-300B-3C68-20B9-39142238C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81028-1B69-451E-3144-37F520687BA6}"/>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5" name="Footer Placeholder 4">
            <a:extLst>
              <a:ext uri="{FF2B5EF4-FFF2-40B4-BE49-F238E27FC236}">
                <a16:creationId xmlns:a16="http://schemas.microsoft.com/office/drawing/2014/main" id="{8140EE3D-4F86-87ED-8F44-BFF2F45E8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D9467-4453-E14C-3ED2-5ABB2A46A9C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06625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D00F-E918-055A-4616-4EEA16A4B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D093-0330-DA39-1E58-89632D952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25A767-90E2-6AF5-1864-93B40D28D7C8}"/>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5" name="Footer Placeholder 4">
            <a:extLst>
              <a:ext uri="{FF2B5EF4-FFF2-40B4-BE49-F238E27FC236}">
                <a16:creationId xmlns:a16="http://schemas.microsoft.com/office/drawing/2014/main" id="{4504F8BF-63FA-5BB3-B9FA-3A06958E0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E1A44-8F8B-0587-D08F-B89AB9810678}"/>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419995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D54B-F397-8955-3FEA-6C969D0D1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002DC3-E323-16AC-8A29-88D1F9F7E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691C72-1CC5-2AD7-A8C3-55DC48CC4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694270-71B6-D9F6-72B5-EAE1C8A50275}"/>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6" name="Footer Placeholder 5">
            <a:extLst>
              <a:ext uri="{FF2B5EF4-FFF2-40B4-BE49-F238E27FC236}">
                <a16:creationId xmlns:a16="http://schemas.microsoft.com/office/drawing/2014/main" id="{D741EA33-F213-7A3A-DC63-730394EA6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CD17D4-61FE-7C16-4C64-14CCBE5FAED3}"/>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13940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FD53-581C-677C-682F-D41E43814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8C7BF-EDDE-2A1B-4E62-ACB320B3F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3186-9648-6B4F-9B18-5DC0C3C1E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3806C6-8ECC-170E-F981-6CD97F75D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DA98D-030B-292A-C8A7-F4FEA51EB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2B296-432F-F025-F850-EFEF2148D00C}"/>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8" name="Footer Placeholder 7">
            <a:extLst>
              <a:ext uri="{FF2B5EF4-FFF2-40B4-BE49-F238E27FC236}">
                <a16:creationId xmlns:a16="http://schemas.microsoft.com/office/drawing/2014/main" id="{0C8EC2FE-9C4F-9D39-DAD1-DCE0CBD96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BC4145-3441-5834-D7AE-C0CC6812586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8554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E4E3-7E7C-EEC8-5EB8-4AFA3E0AFB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D86027-1488-8291-70CA-C24E07106EF0}"/>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4" name="Footer Placeholder 3">
            <a:extLst>
              <a:ext uri="{FF2B5EF4-FFF2-40B4-BE49-F238E27FC236}">
                <a16:creationId xmlns:a16="http://schemas.microsoft.com/office/drawing/2014/main" id="{AA50DF85-ECB1-F665-71C0-EFBE74E9B1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EDDAFE-02EA-3655-A05E-1C31B4CD4ED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8214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1A35D-7C71-0752-B2BB-E5C4D0C3C7E1}"/>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3" name="Footer Placeholder 2">
            <a:extLst>
              <a:ext uri="{FF2B5EF4-FFF2-40B4-BE49-F238E27FC236}">
                <a16:creationId xmlns:a16="http://schemas.microsoft.com/office/drawing/2014/main" id="{D1318D7F-94A9-239C-B8D1-D408C647EA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D6175B-F480-AC31-B0CA-044FD4B4F12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47177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EF21-319B-0907-0D80-8DEDC07D5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2D8AEC-2C9D-6214-0052-EF4733CEF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18E77F-9176-76EE-76B3-19240F10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75E2C-07E5-B688-BF50-D327E30536FC}"/>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6" name="Footer Placeholder 5">
            <a:extLst>
              <a:ext uri="{FF2B5EF4-FFF2-40B4-BE49-F238E27FC236}">
                <a16:creationId xmlns:a16="http://schemas.microsoft.com/office/drawing/2014/main" id="{A6B6B84F-0FD7-F6CB-50DA-AAB1A73FD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F7CBB-C41F-989F-08C2-E4442E3FF84F}"/>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91748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6345-EA37-8C6A-C178-39B329656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4251E9-0BAA-127A-E65B-5AC7D45C2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BB98CF-DF76-141B-762A-A65D35637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0CD96-760E-5300-1C4F-003F42C0EB58}"/>
              </a:ext>
            </a:extLst>
          </p:cNvPr>
          <p:cNvSpPr>
            <a:spLocks noGrp="1"/>
          </p:cNvSpPr>
          <p:nvPr>
            <p:ph type="dt" sz="half" idx="10"/>
          </p:nvPr>
        </p:nvSpPr>
        <p:spPr/>
        <p:txBody>
          <a:bodyPr/>
          <a:lstStyle/>
          <a:p>
            <a:fld id="{615924AB-9F36-4178-90AC-C49D492A1C56}" type="datetimeFigureOut">
              <a:rPr lang="en-IN" smtClean="0"/>
              <a:t>10-11-2024</a:t>
            </a:fld>
            <a:endParaRPr lang="en-IN"/>
          </a:p>
        </p:txBody>
      </p:sp>
      <p:sp>
        <p:nvSpPr>
          <p:cNvPr id="6" name="Footer Placeholder 5">
            <a:extLst>
              <a:ext uri="{FF2B5EF4-FFF2-40B4-BE49-F238E27FC236}">
                <a16:creationId xmlns:a16="http://schemas.microsoft.com/office/drawing/2014/main" id="{8F5EFD3F-AD02-03B3-84FE-20F9F631E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A0320-2A44-851A-082D-5B40482B257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2285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755F3-BEF6-DEF9-4CB1-1B5D2AA36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12260-9AEE-0F6C-393D-081813D4F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C6917-09DF-778A-8957-A72F2F6F9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924AB-9F36-4178-90AC-C49D492A1C56}" type="datetimeFigureOut">
              <a:rPr lang="en-IN" smtClean="0"/>
              <a:t>10-11-2024</a:t>
            </a:fld>
            <a:endParaRPr lang="en-IN"/>
          </a:p>
        </p:txBody>
      </p:sp>
      <p:sp>
        <p:nvSpPr>
          <p:cNvPr id="5" name="Footer Placeholder 4">
            <a:extLst>
              <a:ext uri="{FF2B5EF4-FFF2-40B4-BE49-F238E27FC236}">
                <a16:creationId xmlns:a16="http://schemas.microsoft.com/office/drawing/2014/main" id="{18A3656D-2DBA-CEE6-4E60-9E615014C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65E9C8-F63C-F72D-C515-B8CD271F2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A3748-EDEB-4F86-8B3C-520549F7612D}" type="slidenum">
              <a:rPr lang="en-IN" smtClean="0"/>
              <a:t>‹#›</a:t>
            </a:fld>
            <a:endParaRPr lang="en-IN"/>
          </a:p>
        </p:txBody>
      </p:sp>
    </p:spTree>
    <p:extLst>
      <p:ext uri="{BB962C8B-B14F-4D97-AF65-F5344CB8AC3E}">
        <p14:creationId xmlns:p14="http://schemas.microsoft.com/office/powerpoint/2010/main" val="265670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70"/>
        <p:cNvGrpSpPr/>
        <p:nvPr/>
      </p:nvGrpSpPr>
      <p:grpSpPr>
        <a:xfrm>
          <a:off x="0" y="0"/>
          <a:ext cx="0" cy="0"/>
          <a:chOff x="0" y="0"/>
          <a:chExt cx="0" cy="0"/>
        </a:xfrm>
      </p:grpSpPr>
      <p:sp>
        <p:nvSpPr>
          <p:cNvPr id="36871" name="Google Shape;36871;p1"/>
          <p:cNvSpPr txBox="1">
            <a:spLocks noGrp="1"/>
          </p:cNvSpPr>
          <p:nvPr>
            <p:ph type="subTitle" idx="4294967295"/>
          </p:nvPr>
        </p:nvSpPr>
        <p:spPr>
          <a:xfrm>
            <a:off x="3414566" y="3006951"/>
            <a:ext cx="5293200" cy="270547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C00000"/>
              </a:buClr>
              <a:buSzPts val="2000"/>
              <a:buFont typeface="Arial"/>
              <a:buNone/>
            </a:pPr>
            <a:r>
              <a:rPr lang="en-US" sz="2000" b="1" i="0" u="none" strike="noStrike" cap="none" dirty="0">
                <a:solidFill>
                  <a:srgbClr val="C00000"/>
                </a:solidFill>
                <a:latin typeface="Arial"/>
                <a:ea typeface="Arial"/>
                <a:cs typeface="Arial"/>
                <a:sym typeface="Arial"/>
              </a:rPr>
              <a:t>Presented by,</a:t>
            </a:r>
            <a:endParaRPr dirty="0"/>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Arial"/>
                <a:ea typeface="Arial"/>
                <a:cs typeface="Arial"/>
                <a:sym typeface="Arial"/>
              </a:rPr>
              <a:t>Name                 : </a:t>
            </a:r>
            <a:r>
              <a:rPr lang="en-US" sz="2400" b="1" dirty="0">
                <a:solidFill>
                  <a:srgbClr val="0000FF"/>
                </a:solidFill>
                <a:latin typeface="Arial"/>
                <a:ea typeface="Arial"/>
                <a:cs typeface="Arial"/>
                <a:sym typeface="Arial"/>
              </a:rPr>
              <a:t>ABIRAMI.P</a:t>
            </a:r>
            <a:endParaRPr dirty="0"/>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Arial"/>
                <a:ea typeface="Arial"/>
                <a:cs typeface="Arial"/>
                <a:sym typeface="Arial"/>
              </a:rPr>
              <a:t>Register No.     : </a:t>
            </a:r>
            <a:r>
              <a:rPr lang="en-US" sz="2400" b="1" dirty="0">
                <a:solidFill>
                  <a:srgbClr val="0000FF"/>
                </a:solidFill>
                <a:latin typeface="Arial"/>
                <a:ea typeface="Arial"/>
                <a:cs typeface="Arial"/>
                <a:sym typeface="Arial"/>
              </a:rPr>
              <a:t>8115U23AD004</a:t>
            </a:r>
            <a:endParaRPr dirty="0"/>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Arial"/>
                <a:ea typeface="Arial"/>
                <a:cs typeface="Arial"/>
                <a:sym typeface="Arial"/>
              </a:rPr>
              <a:t>Roll. No.            : </a:t>
            </a:r>
            <a:r>
              <a:rPr lang="en-US" sz="2400" b="1" dirty="0">
                <a:solidFill>
                  <a:srgbClr val="0000FF"/>
                </a:solidFill>
                <a:latin typeface="Arial"/>
                <a:ea typeface="Arial"/>
                <a:cs typeface="Arial"/>
                <a:sym typeface="Arial"/>
              </a:rPr>
              <a:t>AD2304</a:t>
            </a:r>
            <a:endParaRPr dirty="0"/>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Arial"/>
                <a:ea typeface="Arial"/>
                <a:cs typeface="Arial"/>
                <a:sym typeface="Arial"/>
              </a:rPr>
              <a:t>Year </a:t>
            </a:r>
            <a:r>
              <a:rPr lang="en-US" sz="2400" b="1" dirty="0">
                <a:solidFill>
                  <a:srgbClr val="0000FF"/>
                </a:solidFill>
                <a:latin typeface="Arial"/>
                <a:ea typeface="Arial"/>
                <a:cs typeface="Arial"/>
                <a:sym typeface="Arial"/>
              </a:rPr>
              <a:t>                 </a:t>
            </a:r>
            <a:r>
              <a:rPr lang="en-US" sz="2400" b="1" i="0" u="none" strike="noStrike" cap="none" dirty="0">
                <a:solidFill>
                  <a:srgbClr val="0000FF"/>
                </a:solidFill>
                <a:latin typeface="Arial"/>
                <a:ea typeface="Arial"/>
                <a:cs typeface="Arial"/>
                <a:sym typeface="Arial"/>
              </a:rPr>
              <a:t> :  II</a:t>
            </a:r>
            <a:endParaRPr sz="1800" b="1" i="0" u="none" strike="noStrike" cap="none" dirty="0">
              <a:solidFill>
                <a:srgbClr val="002060"/>
              </a:solidFill>
              <a:latin typeface="Arial"/>
              <a:ea typeface="Arial"/>
              <a:cs typeface="Arial"/>
              <a:sym typeface="Arial"/>
            </a:endParaRPr>
          </a:p>
          <a:p>
            <a:pPr marL="0" marR="0" lvl="0" indent="0" algn="ctr" rtl="0">
              <a:lnSpc>
                <a:spcPct val="150000"/>
              </a:lnSpc>
              <a:spcBef>
                <a:spcPts val="0"/>
              </a:spcBef>
              <a:spcAft>
                <a:spcPts val="0"/>
              </a:spcAft>
              <a:buClr>
                <a:schemeClr val="dk1"/>
              </a:buClr>
              <a:buSzPts val="1800"/>
              <a:buFont typeface="Arial"/>
              <a:buNone/>
            </a:pPr>
            <a:endParaRPr sz="1800" b="1" i="0" u="none" strike="noStrike" cap="none" dirty="0">
              <a:solidFill>
                <a:srgbClr val="002060"/>
              </a:solidFill>
              <a:latin typeface="Arial"/>
              <a:ea typeface="Arial"/>
              <a:cs typeface="Arial"/>
              <a:sym typeface="Arial"/>
            </a:endParaRPr>
          </a:p>
          <a:p>
            <a:pPr marL="0" marR="0" lvl="0" indent="0" algn="ctr" rtl="0">
              <a:lnSpc>
                <a:spcPct val="150000"/>
              </a:lnSpc>
              <a:spcBef>
                <a:spcPts val="0"/>
              </a:spcBef>
              <a:spcAft>
                <a:spcPts val="0"/>
              </a:spcAft>
              <a:buClr>
                <a:schemeClr val="dk1"/>
              </a:buClr>
              <a:buSzPts val="1800"/>
              <a:buFont typeface="Arial"/>
              <a:buNone/>
            </a:pPr>
            <a:endParaRPr sz="1800" b="1" i="0" u="none" strike="noStrike" cap="none" dirty="0">
              <a:solidFill>
                <a:srgbClr val="FF0000"/>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1" i="0" u="none" strike="noStrike" cap="none" dirty="0">
              <a:solidFill>
                <a:srgbClr val="FF0000"/>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0" i="0" u="none" strike="noStrike" cap="none" dirty="0">
              <a:solidFill>
                <a:srgbClr val="8B8B8B"/>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0" i="0" u="none" strike="noStrike" cap="none" dirty="0">
              <a:solidFill>
                <a:srgbClr val="8B8B8B"/>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0" i="0" u="none" strike="noStrike" cap="none" dirty="0">
              <a:solidFill>
                <a:srgbClr val="8B8B8B"/>
              </a:solidFill>
              <a:latin typeface="Arial"/>
              <a:ea typeface="Arial"/>
              <a:cs typeface="Arial"/>
              <a:sym typeface="Arial"/>
            </a:endParaRPr>
          </a:p>
        </p:txBody>
      </p:sp>
      <p:sp>
        <p:nvSpPr>
          <p:cNvPr id="36872" name="Google Shape;36872;p1"/>
          <p:cNvSpPr/>
          <p:nvPr/>
        </p:nvSpPr>
        <p:spPr>
          <a:xfrm>
            <a:off x="1679575" y="-1684338"/>
            <a:ext cx="3543300" cy="35148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dk1"/>
              </a:solidFill>
              <a:latin typeface="Calibri"/>
              <a:ea typeface="Calibri"/>
              <a:cs typeface="Calibri"/>
              <a:sym typeface="Calibri"/>
            </a:endParaRPr>
          </a:p>
        </p:txBody>
      </p:sp>
      <p:pic>
        <p:nvPicPr>
          <p:cNvPr id="36873" name="Google Shape;36873;p1"/>
          <p:cNvPicPr preferRelativeResize="0"/>
          <p:nvPr/>
        </p:nvPicPr>
        <p:blipFill rotWithShape="1">
          <a:blip r:embed="rId3">
            <a:alphaModFix/>
          </a:blip>
          <a:srcRect/>
          <a:stretch/>
        </p:blipFill>
        <p:spPr>
          <a:xfrm>
            <a:off x="367251" y="356884"/>
            <a:ext cx="1312323" cy="1300606"/>
          </a:xfrm>
          <a:prstGeom prst="rect">
            <a:avLst/>
          </a:prstGeom>
          <a:noFill/>
          <a:ln>
            <a:noFill/>
          </a:ln>
        </p:spPr>
      </p:pic>
      <p:sp>
        <p:nvSpPr>
          <p:cNvPr id="36874" name="Google Shape;36874;p1"/>
          <p:cNvSpPr/>
          <p:nvPr/>
        </p:nvSpPr>
        <p:spPr>
          <a:xfrm>
            <a:off x="1515893" y="752984"/>
            <a:ext cx="8863500" cy="22761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Clr>
                <a:srgbClr val="000000"/>
              </a:buClr>
              <a:buSzPts val="2800"/>
              <a:buFont typeface="Times New Roman"/>
              <a:buNone/>
            </a:pPr>
            <a:r>
              <a:rPr lang="en-US" sz="2800" b="1" i="0" u="none" strike="noStrike" cap="none" dirty="0">
                <a:solidFill>
                  <a:srgbClr val="002060"/>
                </a:solidFill>
                <a:latin typeface="Arial"/>
                <a:ea typeface="Arial"/>
                <a:cs typeface="Arial"/>
                <a:sym typeface="Arial"/>
              </a:rPr>
              <a:t>K.RAMAKRISHNAN COLLEGE OF ENGINEERING</a:t>
            </a:r>
            <a:endParaRPr dirty="0"/>
          </a:p>
          <a:p>
            <a:pPr marL="0" marR="0" lvl="0" indent="0" algn="ctr" rtl="0">
              <a:spcBef>
                <a:spcPts val="0"/>
              </a:spcBef>
              <a:spcAft>
                <a:spcPts val="0"/>
              </a:spcAft>
              <a:buClr>
                <a:srgbClr val="000000"/>
              </a:buClr>
              <a:buSzPts val="1800"/>
              <a:buFont typeface="Times New Roman"/>
              <a:buNone/>
            </a:pPr>
            <a:r>
              <a:rPr lang="en-US" sz="1800" b="1" i="0" u="none" strike="noStrike" cap="none" dirty="0">
                <a:solidFill>
                  <a:srgbClr val="FF0066"/>
                </a:solidFill>
                <a:latin typeface="Arial"/>
                <a:ea typeface="Arial"/>
                <a:cs typeface="Arial"/>
                <a:sym typeface="Arial"/>
              </a:rPr>
              <a:t>(AUTONOMOUS)</a:t>
            </a:r>
            <a:endParaRPr dirty="0"/>
          </a:p>
          <a:p>
            <a:pPr marL="0" marR="0" lvl="0" indent="0" algn="ctr" rtl="0">
              <a:spcBef>
                <a:spcPts val="0"/>
              </a:spcBef>
              <a:spcAft>
                <a:spcPts val="0"/>
              </a:spcAft>
              <a:buClr>
                <a:srgbClr val="000000"/>
              </a:buClr>
              <a:buSzPts val="1800"/>
              <a:buFont typeface="Times New Roman"/>
              <a:buNone/>
            </a:pPr>
            <a:br>
              <a:rPr lang="en-US" sz="1800" b="1" i="0" u="none" strike="noStrike" cap="none" dirty="0">
                <a:solidFill>
                  <a:srgbClr val="FF0066"/>
                </a:solidFill>
                <a:latin typeface="Arial"/>
                <a:ea typeface="Arial"/>
                <a:cs typeface="Arial"/>
                <a:sym typeface="Arial"/>
              </a:rPr>
            </a:br>
            <a:endParaRPr lang="en-IN" sz="1800" b="1" i="0" u="none" strike="noStrike" cap="none" dirty="0">
              <a:solidFill>
                <a:srgbClr val="FF0066"/>
              </a:solidFill>
              <a:latin typeface="Arial"/>
              <a:ea typeface="Arial"/>
              <a:cs typeface="Arial"/>
              <a:sym typeface="Arial"/>
            </a:endParaRPr>
          </a:p>
          <a:p>
            <a:pPr marL="0" marR="0" lvl="0" indent="0" algn="ctr" rtl="0">
              <a:spcBef>
                <a:spcPts val="0"/>
              </a:spcBef>
              <a:spcAft>
                <a:spcPts val="0"/>
              </a:spcAft>
              <a:buClr>
                <a:srgbClr val="000000"/>
              </a:buClr>
              <a:buSzPts val="2800"/>
              <a:buFont typeface="Times New Roman"/>
              <a:buNone/>
            </a:pPr>
            <a:r>
              <a:rPr lang="en-IN" sz="2800" b="1" dirty="0">
                <a:solidFill>
                  <a:srgbClr val="FF0066"/>
                </a:solidFill>
                <a:latin typeface="Arial"/>
                <a:cs typeface="Arial"/>
                <a:sym typeface="Arial"/>
              </a:rPr>
              <a:t>TRAFFIC SIGN RECOGNITION</a:t>
            </a:r>
            <a:endParaRPr lang="en-IN" dirty="0"/>
          </a:p>
          <a:p>
            <a:pPr marL="0" marR="0" lvl="0" indent="0" algn="ctr" rtl="0">
              <a:spcBef>
                <a:spcPts val="0"/>
              </a:spcBef>
              <a:spcAft>
                <a:spcPts val="0"/>
              </a:spcAft>
              <a:buClr>
                <a:srgbClr val="000000"/>
              </a:buClr>
              <a:buSzPts val="1400"/>
              <a:buFont typeface="Times New Roman"/>
              <a:buNone/>
            </a:pPr>
            <a:endParaRPr sz="1400" b="1" i="0" u="none" strike="noStrike" cap="none" dirty="0">
              <a:solidFill>
                <a:srgbClr val="FF0066"/>
              </a:solidFill>
              <a:latin typeface="Arial"/>
              <a:ea typeface="Arial"/>
              <a:cs typeface="Arial"/>
              <a:sym typeface="Arial"/>
            </a:endParaRPr>
          </a:p>
          <a:p>
            <a:pPr marL="0" marR="0" lvl="0" indent="0" algn="ctr" rtl="0">
              <a:spcBef>
                <a:spcPts val="0"/>
              </a:spcBef>
              <a:spcAft>
                <a:spcPts val="0"/>
              </a:spcAft>
              <a:buClr>
                <a:srgbClr val="000000"/>
              </a:buClr>
              <a:buSzPts val="1800"/>
              <a:buFont typeface="Times New Roman"/>
              <a:buNone/>
            </a:pPr>
            <a:r>
              <a:rPr lang="en-US" sz="1800" b="1" i="0" u="none" strike="noStrike" cap="none" dirty="0">
                <a:solidFill>
                  <a:srgbClr val="0000FF"/>
                </a:solidFill>
                <a:latin typeface="Arial"/>
                <a:ea typeface="Arial"/>
                <a:cs typeface="Arial"/>
                <a:sym typeface="Arial"/>
              </a:rPr>
              <a:t> </a:t>
            </a:r>
            <a:endParaRPr dirty="0"/>
          </a:p>
        </p:txBody>
      </p:sp>
      <p:pic>
        <p:nvPicPr>
          <p:cNvPr id="36875" name="Google Shape;36875;p1" descr="A blue and white logo&#10;&#10;Description automatically generated"/>
          <p:cNvPicPr preferRelativeResize="0"/>
          <p:nvPr/>
        </p:nvPicPr>
        <p:blipFill rotWithShape="1">
          <a:blip r:embed="rId4">
            <a:alphaModFix/>
          </a:blip>
          <a:srcRect/>
          <a:stretch/>
        </p:blipFill>
        <p:spPr>
          <a:xfrm>
            <a:off x="10078718" y="230748"/>
            <a:ext cx="1811291" cy="1309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p:txBody>
          <a:bodyPr>
            <a:norm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p:txBody>
          <a:bodyPr>
            <a:normAutofit fontScale="92500" lnSpcReduction="10000"/>
          </a:bodyPr>
          <a:lstStyle/>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Dataset Used: GTSRB (German Traffic Sign Recognition Benchmark)</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Description:</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Contains over 50,000 images of 43 different types of traffic signs.</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The images cover various lighting, angle, and weather conditions, aiding in robust model training.</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Working Principle:</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 Step 1: The camera captures frames from the environment.</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Step 2: Frames are processed by a neural network to identify traffic signs.</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Step 3: The model outputs the sign type (e.g., speed limit, stop sign) and confidence level.</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Step 4: The output is relayed to the driver or system interface for action.</a:t>
            </a:r>
          </a:p>
          <a:p>
            <a:pPr marL="0" indent="0">
              <a:buNone/>
            </a:pPr>
            <a:endParaRPr lang="en-IN" dirty="0"/>
          </a:p>
        </p:txBody>
      </p:sp>
    </p:spTree>
    <p:extLst>
      <p:ext uri="{BB962C8B-B14F-4D97-AF65-F5344CB8AC3E}">
        <p14:creationId xmlns:p14="http://schemas.microsoft.com/office/powerpoint/2010/main" val="1608104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p:txBody>
          <a:bodyPr>
            <a:norm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a:xfrm>
            <a:off x="838200" y="1690688"/>
            <a:ext cx="10515600" cy="4486275"/>
          </a:xfrm>
        </p:spPr>
        <p:txBody>
          <a:bodyPr>
            <a:normAutofit/>
          </a:bodyPr>
          <a:lstStyle/>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Object Detection Module:</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Purpose: </a:t>
            </a: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Identify and classify traffic signs in real-time.</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Implementation: </a:t>
            </a: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Uses a trained model (e.g., SSD or YOLO) optimized for speed and accuracy.</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Process:</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Camera captures frames, feeding them into the object detection model.</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Detected objects are classified as traffic signs with confidence scores.</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Challenges Addressed: </a:t>
            </a: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Ensures timely and accurate recognition for enhanced safety.</a:t>
            </a:r>
          </a:p>
          <a:p>
            <a:pPr marL="0" indent="0">
              <a:buNone/>
            </a:pPr>
            <a:endParaRPr lang="en-IN" dirty="0"/>
          </a:p>
        </p:txBody>
      </p:sp>
    </p:spTree>
    <p:extLst>
      <p:ext uri="{BB962C8B-B14F-4D97-AF65-F5344CB8AC3E}">
        <p14:creationId xmlns:p14="http://schemas.microsoft.com/office/powerpoint/2010/main" val="240012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CD8B-B202-483F-D879-DD307987A7EA}"/>
              </a:ext>
            </a:extLst>
          </p:cNvPr>
          <p:cNvSpPr>
            <a:spLocks noGrp="1"/>
          </p:cNvSpPr>
          <p:nvPr>
            <p:ph type="title"/>
          </p:nvPr>
        </p:nvSpPr>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4400" b="1" dirty="0">
                <a:solidFill>
                  <a:srgbClr val="FF0000"/>
                </a:solidFill>
                <a:latin typeface="Times New Roman" panose="02020603050405020304" pitchFamily="18" charset="0"/>
                <a:cs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id="{0106697B-FFB8-576B-4680-EEB26FEAB928}"/>
              </a:ext>
            </a:extLst>
          </p:cNvPr>
          <p:cNvSpPr>
            <a:spLocks noGrp="1"/>
          </p:cNvSpPr>
          <p:nvPr>
            <p:ph idx="1"/>
          </p:nvPr>
        </p:nvSpPr>
        <p:spPr/>
        <p:txBody>
          <a:bodyPr/>
          <a:lstStyle/>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Audio/Visual Feedback:</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Purpose: </a:t>
            </a: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Communicate detected sign information to the driver.</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Functionality:</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Detected signs are converted to either on-screen text or an audio output.</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For example, a "STOP" sign would prompt an audio alert saying "Stop sign detected."</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Challenges Addressed: </a:t>
            </a: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Provides essential real-time feedback to improve driver awareness or autonomous system response.</a:t>
            </a:r>
          </a:p>
          <a:p>
            <a:pPr marL="0" indent="0">
              <a:lnSpc>
                <a:spcPct val="107000"/>
              </a:lnSpc>
              <a:spcAft>
                <a:spcPts val="800"/>
              </a:spcAft>
              <a:buNone/>
            </a:pPr>
            <a:endParaRPr lang="en-IN" sz="1800" kern="100" dirty="0">
              <a:effectLst/>
              <a:latin typeface="Bahnschrift" panose="020B0502040204020203"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40460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AEC6-F63D-20D8-FD8E-1BBDD6962436}"/>
              </a:ext>
            </a:extLst>
          </p:cNvPr>
          <p:cNvSpPr>
            <a:spLocks noGrp="1"/>
          </p:cNvSpPr>
          <p:nvPr>
            <p:ph type="title"/>
          </p:nvPr>
        </p:nvSpPr>
        <p:spPr/>
        <p:txBody>
          <a:bodyPr/>
          <a:lstStyle/>
          <a:p>
            <a:r>
              <a:rPr lang="en-IN" sz="4400" b="1" dirty="0">
                <a:solidFill>
                  <a:srgbClr val="FF0000"/>
                </a:solidFill>
                <a:latin typeface="Times New Roman" panose="02020603050405020304" pitchFamily="18" charset="0"/>
                <a:cs typeface="Times New Roman" panose="02020603050405020304" pitchFamily="18" charset="0"/>
              </a:rPr>
              <a:t>               CONTROL MODULE</a:t>
            </a:r>
            <a:endParaRPr lang="en-IN" dirty="0"/>
          </a:p>
        </p:txBody>
      </p:sp>
      <p:sp>
        <p:nvSpPr>
          <p:cNvPr id="3" name="Content Placeholder 2">
            <a:extLst>
              <a:ext uri="{FF2B5EF4-FFF2-40B4-BE49-F238E27FC236}">
                <a16:creationId xmlns:a16="http://schemas.microsoft.com/office/drawing/2014/main" id="{7622D965-11A4-F223-2F24-403BE8233F2B}"/>
              </a:ext>
            </a:extLst>
          </p:cNvPr>
          <p:cNvSpPr>
            <a:spLocks noGrp="1"/>
          </p:cNvSpPr>
          <p:nvPr>
            <p:ph idx="1"/>
          </p:nvPr>
        </p:nvSpPr>
        <p:spPr/>
        <p:txBody>
          <a:bodyPr/>
          <a:lstStyle/>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System Coordination:</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Purpose: </a:t>
            </a: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Manages interactions between the detection and feedback modules.</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Process:</a:t>
            </a:r>
          </a:p>
          <a:p>
            <a:pPr>
              <a:lnSpc>
                <a:spcPct val="107000"/>
              </a:lnSpc>
              <a:spcAft>
                <a:spcPts val="800"/>
              </a:spcAft>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Routes image data from the camera to the detection model.</a:t>
            </a:r>
          </a:p>
          <a:p>
            <a:pPr>
              <a:lnSpc>
                <a:spcPct val="107000"/>
              </a:lnSpc>
              <a:spcAft>
                <a:spcPts val="800"/>
              </a:spcAft>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Passes detection results to the feedback module.</a:t>
            </a:r>
          </a:p>
          <a:p>
            <a:pPr>
              <a:lnSpc>
                <a:spcPct val="107000"/>
              </a:lnSpc>
              <a:spcAft>
                <a:spcPts val="800"/>
              </a:spcAft>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Additional Controls: Allows for manual adjustments or stopping the system when not needed.</a:t>
            </a:r>
          </a:p>
          <a:p>
            <a:pPr>
              <a:lnSpc>
                <a:spcPct val="107000"/>
              </a:lnSpc>
              <a:spcAft>
                <a:spcPts val="800"/>
              </a:spcAft>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Challenges Addressed: Ensures smooth, lag-free performance in real-time applications.</a:t>
            </a:r>
          </a:p>
          <a:p>
            <a:endParaRPr lang="en-IN" dirty="0"/>
          </a:p>
        </p:txBody>
      </p:sp>
    </p:spTree>
    <p:extLst>
      <p:ext uri="{BB962C8B-B14F-4D97-AF65-F5344CB8AC3E}">
        <p14:creationId xmlns:p14="http://schemas.microsoft.com/office/powerpoint/2010/main" val="96030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FC0B-4ADE-51D9-5854-E8FB6EABF828}"/>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a:t>
            </a:r>
            <a:r>
              <a:rPr lang="en-IN" sz="4400" b="1" dirty="0">
                <a:solidFill>
                  <a:srgbClr val="FF0000"/>
                </a:solidFill>
                <a:latin typeface="Times New Roman" panose="02020603050405020304" pitchFamily="18" charset="0"/>
                <a:cs typeface="Times New Roman" panose="02020603050405020304" pitchFamily="18" charset="0"/>
              </a:rPr>
              <a:t>POWER MANAGEMENT MODULE</a:t>
            </a:r>
            <a:endParaRPr lang="en-IN" dirty="0"/>
          </a:p>
        </p:txBody>
      </p:sp>
      <p:sp>
        <p:nvSpPr>
          <p:cNvPr id="3" name="Content Placeholder 2">
            <a:extLst>
              <a:ext uri="{FF2B5EF4-FFF2-40B4-BE49-F238E27FC236}">
                <a16:creationId xmlns:a16="http://schemas.microsoft.com/office/drawing/2014/main" id="{D9A6790A-5EFF-26AB-B67D-1034F6AD1D40}"/>
              </a:ext>
            </a:extLst>
          </p:cNvPr>
          <p:cNvSpPr>
            <a:spLocks noGrp="1"/>
          </p:cNvSpPr>
          <p:nvPr>
            <p:ph idx="1"/>
          </p:nvPr>
        </p:nvSpPr>
        <p:spPr/>
        <p:txBody>
          <a:bodyPr/>
          <a:lstStyle/>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Power Optimization:</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Purpose: </a:t>
            </a: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Optimize power usage for portable or embedded use.</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Functionality:</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Monitors battery levels, adjusts power consumption.</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Ensures camera, processing units, and audio feedback remain operational throughout use.</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Alerts: </a:t>
            </a: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Provides low-battery warnings if needed.</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Challenges Addressed: Balances system performance with energy efficiency for longer operational periods.</a:t>
            </a:r>
          </a:p>
          <a:p>
            <a:endParaRPr lang="en-IN" dirty="0"/>
          </a:p>
        </p:txBody>
      </p:sp>
    </p:spTree>
    <p:extLst>
      <p:ext uri="{BB962C8B-B14F-4D97-AF65-F5344CB8AC3E}">
        <p14:creationId xmlns:p14="http://schemas.microsoft.com/office/powerpoint/2010/main" val="377676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A99A-2F19-6DD8-F285-61A137408BD6}"/>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			</a:t>
            </a:r>
            <a:r>
              <a:rPr lang="en-IN" sz="4400" b="1" dirty="0">
                <a:solidFill>
                  <a:srgbClr val="FF0000"/>
                </a:solidFill>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84F61B03-FEAC-CDC6-D9E3-81E7CA5760AE}"/>
              </a:ext>
            </a:extLst>
          </p:cNvPr>
          <p:cNvSpPr>
            <a:spLocks noGrp="1"/>
          </p:cNvSpPr>
          <p:nvPr>
            <p:ph idx="1"/>
          </p:nvPr>
        </p:nvSpPr>
        <p:spPr/>
        <p:txBody>
          <a:bodyPr/>
          <a:lstStyle/>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Summary of Key Points:</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We have presented a traffic sign recognition system to enhance road safety through AI.</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Discussed </a:t>
            </a:r>
            <a:r>
              <a:rPr lang="en-IN" sz="1800" kern="100" dirty="0" err="1">
                <a:effectLst/>
                <a:latin typeface="Bahnschrift" panose="020B0502040204020203" pitchFamily="34" charset="0"/>
                <a:ea typeface="Calibri" panose="020F0502020204030204" pitchFamily="34" charset="0"/>
                <a:cs typeface="Times New Roman" panose="02020603050405020304" pitchFamily="18" charset="0"/>
              </a:rPr>
              <a:t>th</a:t>
            </a: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 e system's design, objectives, architecture, dataset, and core modules.</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Highlighted its potential applications in autonomous driving and driver assistance.</a:t>
            </a:r>
          </a:p>
          <a:p>
            <a:pPr marL="0" indent="0">
              <a:lnSpc>
                <a:spcPct val="107000"/>
              </a:lnSpc>
              <a:spcAft>
                <a:spcPts val="800"/>
              </a:spcAft>
              <a:buNone/>
            </a:pPr>
            <a:r>
              <a:rPr lang="en-IN" sz="1800" b="1" kern="100" dirty="0">
                <a:effectLst/>
                <a:latin typeface="Bahnschrift" panose="020B0502040204020203" pitchFamily="34" charset="0"/>
                <a:ea typeface="Calibri" panose="020F0502020204030204" pitchFamily="34" charset="0"/>
                <a:cs typeface="Times New Roman" panose="02020603050405020304" pitchFamily="18" charset="0"/>
              </a:rPr>
              <a:t>Future Directions:</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Improve detection in adverse conditions (e.g., nighttime, fog).</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Explore lightweight model variants for mobile or embedded applications.</a:t>
            </a:r>
          </a:p>
          <a:p>
            <a:pPr marL="0" indent="0">
              <a:lnSpc>
                <a:spcPct val="107000"/>
              </a:lnSpc>
              <a:spcAft>
                <a:spcPts val="800"/>
              </a:spcAft>
              <a:buNone/>
            </a:pPr>
            <a:r>
              <a:rPr lang="en-IN" sz="1800" kern="100" dirty="0">
                <a:effectLst/>
                <a:latin typeface="Bahnschrift" panose="020B0502040204020203" pitchFamily="34" charset="0"/>
                <a:ea typeface="Calibri" panose="020F0502020204030204" pitchFamily="34" charset="0"/>
                <a:cs typeface="Times New Roman" panose="02020603050405020304" pitchFamily="18" charset="0"/>
              </a:rPr>
              <a:t>Integrate with GPS for contextual alerts (e.g., changing speed limits by region).</a:t>
            </a:r>
          </a:p>
          <a:p>
            <a:endParaRPr lang="en-IN" dirty="0"/>
          </a:p>
        </p:txBody>
      </p:sp>
    </p:spTree>
    <p:extLst>
      <p:ext uri="{BB962C8B-B14F-4D97-AF65-F5344CB8AC3E}">
        <p14:creationId xmlns:p14="http://schemas.microsoft.com/office/powerpoint/2010/main" val="352736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66E65BDA-D8B8-20A6-E06D-EAC781180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877"/>
        <p:cNvGrpSpPr/>
        <p:nvPr/>
      </p:nvGrpSpPr>
      <p:grpSpPr>
        <a:xfrm>
          <a:off x="0" y="0"/>
          <a:ext cx="0" cy="0"/>
          <a:chOff x="0" y="0"/>
          <a:chExt cx="0" cy="0"/>
        </a:xfrm>
      </p:grpSpPr>
      <p:sp>
        <p:nvSpPr>
          <p:cNvPr id="36878" name="Google Shape;36878;p2"/>
          <p:cNvSpPr txBox="1">
            <a:spLocks noGrp="1"/>
          </p:cNvSpPr>
          <p:nvPr>
            <p:ph type="title" idx="4294967295"/>
          </p:nvPr>
        </p:nvSpPr>
        <p:spPr>
          <a:xfrm>
            <a:off x="1981200" y="159026"/>
            <a:ext cx="8229600" cy="91074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0066"/>
              </a:buClr>
              <a:buSzPts val="2400"/>
              <a:buFont typeface="Arial"/>
              <a:buNone/>
            </a:pPr>
            <a:r>
              <a:rPr lang="en-US" sz="2400" b="1" dirty="0">
                <a:solidFill>
                  <a:srgbClr val="FF0066"/>
                </a:solidFill>
                <a:latin typeface="Times New Roman" panose="02020603050405020304" pitchFamily="18" charset="0"/>
                <a:ea typeface="Arial"/>
                <a:cs typeface="Times New Roman" panose="02020603050405020304" pitchFamily="18" charset="0"/>
                <a:sym typeface="Arial"/>
              </a:rPr>
              <a:t>PRESENTATION OVERVIEW</a:t>
            </a:r>
            <a:endParaRPr dirty="0">
              <a:latin typeface="Times New Roman" panose="02020603050405020304" pitchFamily="18" charset="0"/>
              <a:cs typeface="Times New Roman" panose="02020603050405020304" pitchFamily="18" charset="0"/>
            </a:endParaRPr>
          </a:p>
        </p:txBody>
      </p:sp>
      <p:sp>
        <p:nvSpPr>
          <p:cNvPr id="36879" name="Google Shape;36879;p2"/>
          <p:cNvSpPr txBox="1"/>
          <p:nvPr/>
        </p:nvSpPr>
        <p:spPr>
          <a:xfrm>
            <a:off x="1115401" y="1412669"/>
            <a:ext cx="8992500" cy="4878801"/>
          </a:xfrm>
          <a:prstGeom prst="rect">
            <a:avLst/>
          </a:prstGeom>
          <a:noFill/>
          <a:ln>
            <a:noFill/>
          </a:ln>
        </p:spPr>
        <p:txBody>
          <a:bodyPr spcFirstLastPara="1" wrap="square" lIns="91425" tIns="45700" rIns="91425" bIns="45700" anchor="t" anchorCtr="0">
            <a:noAutofit/>
          </a:bodyPr>
          <a:lstStyle/>
          <a:p>
            <a:pPr marL="287338" marR="0" lvl="0" indent="-285750" algn="l" rtl="0">
              <a:lnSpc>
                <a:spcPct val="150000"/>
              </a:lnSpc>
              <a:spcBef>
                <a:spcPts val="0"/>
              </a:spcBef>
              <a:spcAft>
                <a:spcPts val="0"/>
              </a:spcAft>
              <a:buClr>
                <a:srgbClr val="000000"/>
              </a:buClr>
              <a:buSzPts val="2400"/>
              <a:buFont typeface="Wingdings" panose="05000000000000000000" pitchFamily="2" charset="2"/>
              <a:buChar char="v"/>
            </a:pPr>
            <a:r>
              <a:rPr lang="en-US" sz="2400" b="1" dirty="0">
                <a:solidFill>
                  <a:srgbClr val="000000"/>
                </a:solidFill>
                <a:latin typeface="Times New Roman" panose="02020603050405020304" pitchFamily="18" charset="0"/>
                <a:cs typeface="Times New Roman" panose="02020603050405020304" pitchFamily="18" charset="0"/>
                <a:sym typeface="Times New Roman"/>
              </a:rPr>
              <a:t>Introduction</a:t>
            </a:r>
          </a:p>
          <a:p>
            <a:pPr marL="287338" marR="0" lvl="0" indent="-285750" algn="l" rtl="0">
              <a:lnSpc>
                <a:spcPct val="150000"/>
              </a:lnSpc>
              <a:spcBef>
                <a:spcPts val="0"/>
              </a:spcBef>
              <a:spcAft>
                <a:spcPts val="0"/>
              </a:spcAft>
              <a:buClr>
                <a:srgbClr val="000000"/>
              </a:buClr>
              <a:buSzPts val="2400"/>
              <a:buFont typeface="Wingdings" panose="05000000000000000000" pitchFamily="2" charset="2"/>
              <a:buChar char="v"/>
            </a:pPr>
            <a:r>
              <a:rPr lang="en-US" sz="2400" b="1" dirty="0">
                <a:solidFill>
                  <a:srgbClr val="000000"/>
                </a:solidFill>
                <a:latin typeface="Times New Roman" panose="02020603050405020304" pitchFamily="18" charset="0"/>
                <a:cs typeface="Times New Roman" panose="02020603050405020304" pitchFamily="18" charset="0"/>
                <a:sym typeface="Times New Roman"/>
              </a:rPr>
              <a:t>Problem  identification</a:t>
            </a:r>
            <a:endParaRPr sz="2400" dirty="0">
              <a:latin typeface="Times New Roman" panose="02020603050405020304" pitchFamily="18" charset="0"/>
              <a:cs typeface="Times New Roman" panose="02020603050405020304" pitchFamily="18" charset="0"/>
            </a:endParaRP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Objectives</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Literature review</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Architecture diagram</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Dataset description / Working Principle</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 Exploratory Data Analysis</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 Modules identification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sym typeface="Times New Roman"/>
              </a:rPr>
              <a:t>INTRODUCTION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a:xfrm>
            <a:off x="838200" y="1317072"/>
            <a:ext cx="10515600" cy="4859891"/>
          </a:xfrm>
        </p:spPr>
        <p:txBody>
          <a:bodyPr>
            <a:noAutofit/>
          </a:bodyPr>
          <a:lstStyle/>
          <a:p>
            <a:pPr marL="0" indent="0" algn="just">
              <a:lnSpc>
                <a:spcPct val="107000"/>
              </a:lnSpc>
              <a:spcAft>
                <a:spcPts val="800"/>
              </a:spcAft>
              <a:buNone/>
            </a:pP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Traffic Sign Recognition is an AI-driven system designed to identify traffic signs in real time. It aims to improve road safety by alerting drivers or autonomous systems about traffic signs as they appear in the visual field.</a:t>
            </a:r>
          </a:p>
          <a:p>
            <a:pPr marL="0" indent="0" algn="just">
              <a:lnSpc>
                <a:spcPct val="107000"/>
              </a:lnSpc>
              <a:spcAft>
                <a:spcPts val="800"/>
              </a:spcAft>
              <a:buNone/>
            </a:pP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 </a:t>
            </a:r>
            <a:r>
              <a:rPr lang="en-IN" sz="2000" b="1" kern="100" dirty="0">
                <a:effectLst/>
                <a:latin typeface="Bahnschrift" panose="020B0502040204020203" pitchFamily="34" charset="0"/>
                <a:ea typeface="Calibri" panose="020F0502020204030204" pitchFamily="34" charset="0"/>
                <a:cs typeface="Times New Roman" panose="02020603050405020304" pitchFamily="18" charset="0"/>
              </a:rPr>
              <a:t>Applications:</a:t>
            </a:r>
          </a:p>
          <a:p>
            <a:pPr algn="just">
              <a:lnSpc>
                <a:spcPct val="107000"/>
              </a:lnSpc>
              <a:spcAft>
                <a:spcPts val="800"/>
              </a:spcAft>
              <a:buFont typeface="Wingdings" panose="05000000000000000000" pitchFamily="2" charset="2"/>
              <a:buChar char="§"/>
            </a:pPr>
            <a:r>
              <a:rPr lang="en-IN" sz="2000" b="1" kern="100" dirty="0">
                <a:effectLst/>
                <a:latin typeface="Bahnschrift" panose="020B0502040204020203" pitchFamily="34" charset="0"/>
                <a:ea typeface="Calibri" panose="020F0502020204030204" pitchFamily="34" charset="0"/>
                <a:cs typeface="Times New Roman" panose="02020603050405020304" pitchFamily="18" charset="0"/>
              </a:rPr>
              <a:t>Autonomous Driving: </a:t>
            </a: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Helps self-driving vehicles follow traffic regulations.</a:t>
            </a:r>
          </a:p>
          <a:p>
            <a:pPr algn="just">
              <a:lnSpc>
                <a:spcPct val="107000"/>
              </a:lnSpc>
              <a:spcAft>
                <a:spcPts val="800"/>
              </a:spcAft>
              <a:buFont typeface="Wingdings" panose="05000000000000000000" pitchFamily="2" charset="2"/>
              <a:buChar char="§"/>
            </a:pP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 </a:t>
            </a:r>
            <a:r>
              <a:rPr lang="en-IN" sz="2000" b="1" kern="100" dirty="0">
                <a:effectLst/>
                <a:latin typeface="Bahnschrift" panose="020B0502040204020203" pitchFamily="34" charset="0"/>
                <a:ea typeface="Calibri" panose="020F0502020204030204" pitchFamily="34" charset="0"/>
                <a:cs typeface="Times New Roman" panose="02020603050405020304" pitchFamily="18" charset="0"/>
              </a:rPr>
              <a:t>Driver Assistance: </a:t>
            </a: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Provides alerts for speed limits, stop signs, and other critical signals.</a:t>
            </a:r>
          </a:p>
          <a:p>
            <a:pPr algn="just">
              <a:lnSpc>
                <a:spcPct val="107000"/>
              </a:lnSpc>
              <a:spcAft>
                <a:spcPts val="800"/>
              </a:spcAft>
              <a:buFont typeface="Wingdings" panose="05000000000000000000" pitchFamily="2" charset="2"/>
              <a:buChar char="§"/>
            </a:pPr>
            <a:r>
              <a:rPr lang="en-IN" sz="2000" b="1" kern="100" dirty="0">
                <a:effectLst/>
                <a:latin typeface="Bahnschrift" panose="020B0502040204020203" pitchFamily="34" charset="0"/>
                <a:ea typeface="Calibri" panose="020F0502020204030204" pitchFamily="34" charset="0"/>
                <a:cs typeface="Times New Roman" panose="02020603050405020304" pitchFamily="18" charset="0"/>
              </a:rPr>
              <a:t>Road Safety Monitoring: </a:t>
            </a: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Assists with monitoring compliance on highways.</a:t>
            </a:r>
          </a:p>
          <a:p>
            <a:pPr algn="just">
              <a:lnSpc>
                <a:spcPct val="107000"/>
              </a:lnSpc>
              <a:spcAft>
                <a:spcPts val="800"/>
              </a:spcAft>
              <a:buFont typeface="Wingdings" panose="05000000000000000000" pitchFamily="2" charset="2"/>
              <a:buChar char="§"/>
            </a:pP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 </a:t>
            </a:r>
            <a:r>
              <a:rPr lang="en-IN" sz="2000" b="1" kern="100" dirty="0">
                <a:effectLst/>
                <a:latin typeface="Bahnschrift" panose="020B0502040204020203" pitchFamily="34" charset="0"/>
                <a:ea typeface="Calibri" panose="020F0502020204030204" pitchFamily="34" charset="0"/>
                <a:cs typeface="Times New Roman" panose="02020603050405020304" pitchFamily="18" charset="0"/>
              </a:rPr>
              <a:t>Working Mechanism: </a:t>
            </a: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The system uses a camera that continuously captures the road scene.</a:t>
            </a:r>
          </a:p>
          <a:p>
            <a:pPr algn="just">
              <a:lnSpc>
                <a:spcPct val="107000"/>
              </a:lnSpc>
              <a:spcAft>
                <a:spcPts val="800"/>
              </a:spcAft>
              <a:buFont typeface="Wingdings" panose="05000000000000000000" pitchFamily="2" charset="2"/>
              <a:buChar char="§"/>
            </a:pP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 A trained model then processes the images to detect and classify traffic signs, producing a text or voice output specifying the type of sign.</a:t>
            </a:r>
            <a:endParaRPr lang="en-IN" sz="2000" dirty="0">
              <a:latin typeface="Bahnschrift" panose="020B0502040204020203" pitchFamily="34" charset="0"/>
            </a:endParaRPr>
          </a:p>
        </p:txBody>
      </p:sp>
    </p:spTree>
    <p:extLst>
      <p:ext uri="{BB962C8B-B14F-4D97-AF65-F5344CB8AC3E}">
        <p14:creationId xmlns:p14="http://schemas.microsoft.com/office/powerpoint/2010/main" val="336185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sym typeface="Times New Roman"/>
              </a:rPr>
              <a:t>PROBLEM  IDENTIFICATION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p:txBody>
          <a:bodyPr>
            <a:normAutofit fontScale="85000" lnSpcReduction="20000"/>
          </a:bodyPr>
          <a:lstStyle/>
          <a:p>
            <a:pPr marL="0" indent="0" algn="just">
              <a:lnSpc>
                <a:spcPct val="107000"/>
              </a:lnSpc>
              <a:spcAft>
                <a:spcPts val="800"/>
              </a:spcAft>
              <a:buNone/>
            </a:pPr>
            <a:r>
              <a:rPr lang="en-IN" sz="2200" b="1" kern="100" dirty="0">
                <a:effectLst/>
                <a:latin typeface="Bahnschrift" panose="020B0502040204020203" pitchFamily="34" charset="0"/>
                <a:ea typeface="Calibri" panose="020F0502020204030204" pitchFamily="34" charset="0"/>
                <a:cs typeface="Times New Roman" panose="02020603050405020304" pitchFamily="18" charset="0"/>
              </a:rPr>
              <a:t>Challenges Addressed by Traffic Sign Recognition:</a:t>
            </a:r>
          </a:p>
          <a:p>
            <a:pPr marL="0" indent="0" algn="just">
              <a:lnSpc>
                <a:spcPct val="107000"/>
              </a:lnSpc>
              <a:spcAft>
                <a:spcPts val="800"/>
              </a:spcAft>
              <a:buNone/>
            </a:pPr>
            <a:r>
              <a:rPr lang="en-IN" sz="2200" kern="100" dirty="0">
                <a:effectLst/>
                <a:latin typeface="Bahnschrift" panose="020B0502040204020203" pitchFamily="34" charset="0"/>
                <a:ea typeface="Calibri" panose="020F0502020204030204" pitchFamily="34" charset="0"/>
                <a:cs typeface="Times New Roman" panose="02020603050405020304" pitchFamily="18" charset="0"/>
              </a:rPr>
              <a:t> Human Error: Drivers may overlook or misinterpret traffic signs due to distractions or poor visibility.</a:t>
            </a:r>
          </a:p>
          <a:p>
            <a:pPr marL="0" indent="0" algn="just">
              <a:lnSpc>
                <a:spcPct val="107000"/>
              </a:lnSpc>
              <a:spcAft>
                <a:spcPts val="800"/>
              </a:spcAft>
              <a:buNone/>
            </a:pPr>
            <a:r>
              <a:rPr lang="en-IN" sz="2200" kern="100" dirty="0">
                <a:effectLst/>
                <a:latin typeface="Bahnschrift" panose="020B0502040204020203" pitchFamily="34" charset="0"/>
                <a:ea typeface="Calibri" panose="020F0502020204030204" pitchFamily="34" charset="0"/>
                <a:cs typeface="Times New Roman" panose="02020603050405020304" pitchFamily="18" charset="0"/>
              </a:rPr>
              <a:t>Time-Sensitive Decision-Making: Autonomous and driver-assist systems need accurate, instant recognition of signs to respond appropriately.</a:t>
            </a:r>
          </a:p>
          <a:p>
            <a:pPr marL="0" indent="0" algn="just">
              <a:lnSpc>
                <a:spcPct val="107000"/>
              </a:lnSpc>
              <a:spcAft>
                <a:spcPts val="800"/>
              </a:spcAft>
              <a:buNone/>
            </a:pPr>
            <a:r>
              <a:rPr lang="en-IN" sz="2200" kern="100" dirty="0">
                <a:effectLst/>
                <a:latin typeface="Bahnschrift" panose="020B0502040204020203" pitchFamily="34" charset="0"/>
                <a:ea typeface="Calibri" panose="020F0502020204030204" pitchFamily="34" charset="0"/>
                <a:cs typeface="Times New Roman" panose="02020603050405020304" pitchFamily="18" charset="0"/>
              </a:rPr>
              <a:t>Environmental Factors: Traffic signs can be obscured by weather, lighting, or distance, making accurate detection difficult.</a:t>
            </a:r>
          </a:p>
          <a:p>
            <a:pPr marL="0" indent="0" algn="just">
              <a:lnSpc>
                <a:spcPct val="107000"/>
              </a:lnSpc>
              <a:spcAft>
                <a:spcPts val="800"/>
              </a:spcAft>
              <a:buNone/>
            </a:pPr>
            <a:r>
              <a:rPr lang="en-IN" sz="2200" kern="100" dirty="0">
                <a:effectLst/>
                <a:latin typeface="Bahnschrift" panose="020B0502040204020203" pitchFamily="34" charset="0"/>
                <a:ea typeface="Calibri" panose="020F0502020204030204" pitchFamily="34" charset="0"/>
                <a:cs typeface="Times New Roman" panose="02020603050405020304" pitchFamily="18" charset="0"/>
              </a:rPr>
              <a:t>Solution: Develop a robust, real-time AI-based recognition system that leverages advanced image processing to classify traffic signs accurately.</a:t>
            </a:r>
          </a:p>
          <a:p>
            <a:pPr marL="0" indent="0" algn="just">
              <a:lnSpc>
                <a:spcPct val="107000"/>
              </a:lnSpc>
              <a:spcAft>
                <a:spcPts val="800"/>
              </a:spcAft>
              <a:buNone/>
            </a:pPr>
            <a:r>
              <a:rPr lang="en-IN" sz="2200" kern="100" dirty="0">
                <a:effectLst/>
                <a:latin typeface="Bahnschrift" panose="020B0502040204020203" pitchFamily="34" charset="0"/>
                <a:ea typeface="Calibri" panose="020F0502020204030204" pitchFamily="34" charset="0"/>
                <a:cs typeface="Times New Roman" panose="02020603050405020304" pitchFamily="18" charset="0"/>
              </a:rPr>
              <a:t> Use visual and auditory feedback to communicate sign information immediately to drivers or vehicle control systems.</a:t>
            </a:r>
          </a:p>
          <a:p>
            <a:pPr algn="just">
              <a:buFont typeface="Wingdings" panose="05000000000000000000" pitchFamily="2" charset="2"/>
              <a:buChar char="v"/>
            </a:pPr>
            <a:endParaRPr lang="en-IN" dirty="0"/>
          </a:p>
        </p:txBody>
      </p:sp>
    </p:spTree>
    <p:extLst>
      <p:ext uri="{BB962C8B-B14F-4D97-AF65-F5344CB8AC3E}">
        <p14:creationId xmlns:p14="http://schemas.microsoft.com/office/powerpoint/2010/main" val="274515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p:txBody>
          <a:bodyPr>
            <a:norm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a:xfrm>
            <a:off x="838200" y="1476462"/>
            <a:ext cx="10515600" cy="4700501"/>
          </a:xfrm>
        </p:spPr>
        <p:txBody>
          <a:bodyPr>
            <a:normAutofit/>
          </a:bodyPr>
          <a:lstStyle/>
          <a:p>
            <a:pPr marL="0" indent="0">
              <a:lnSpc>
                <a:spcPct val="107000"/>
              </a:lnSpc>
              <a:spcAft>
                <a:spcPts val="800"/>
              </a:spcAft>
              <a:buNone/>
            </a:pPr>
            <a:r>
              <a:rPr lang="en-IN" sz="2000" b="1" kern="100" dirty="0">
                <a:effectLst/>
                <a:latin typeface="Bahnschrift" panose="020B0502040204020203" pitchFamily="34" charset="0"/>
                <a:ea typeface="Calibri" panose="020F0502020204030204" pitchFamily="34" charset="0"/>
                <a:cs typeface="Times New Roman" panose="02020603050405020304" pitchFamily="18" charset="0"/>
              </a:rPr>
              <a:t>Primary Goal</a:t>
            </a: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 Create a dependable system for identifying and interpreting traffic signs to support road safety and navigation.</a:t>
            </a:r>
          </a:p>
          <a:p>
            <a:pPr marL="0" indent="0">
              <a:lnSpc>
                <a:spcPct val="107000"/>
              </a:lnSpc>
              <a:spcAft>
                <a:spcPts val="800"/>
              </a:spcAft>
              <a:buNone/>
            </a:pPr>
            <a:r>
              <a:rPr lang="en-IN" sz="2000" b="1" kern="100" dirty="0">
                <a:effectLst/>
                <a:latin typeface="Bahnschrift" panose="020B0502040204020203" pitchFamily="34" charset="0"/>
                <a:ea typeface="Calibri" panose="020F0502020204030204" pitchFamily="34" charset="0"/>
                <a:cs typeface="Times New Roman" panose="02020603050405020304" pitchFamily="18" charset="0"/>
              </a:rPr>
              <a:t>Real-Time Detection: </a:t>
            </a: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System captures and processes images instantly to detect traffic signs.</a:t>
            </a:r>
          </a:p>
          <a:p>
            <a:pPr marL="0" indent="0">
              <a:lnSpc>
                <a:spcPct val="107000"/>
              </a:lnSpc>
              <a:spcAft>
                <a:spcPts val="800"/>
              </a:spcAft>
              <a:buNone/>
            </a:pPr>
            <a:r>
              <a:rPr lang="en-IN" sz="2000" b="1" kern="100" dirty="0">
                <a:effectLst/>
                <a:latin typeface="Bahnschrift" panose="020B0502040204020203" pitchFamily="34" charset="0"/>
                <a:ea typeface="Calibri" panose="020F0502020204030204" pitchFamily="34" charset="0"/>
                <a:cs typeface="Times New Roman" panose="02020603050405020304" pitchFamily="18" charset="0"/>
              </a:rPr>
              <a:t>High-Accuracy Classification: </a:t>
            </a: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Correctly identifies various types of signs, such as speed limits, stops, and warnings.</a:t>
            </a:r>
          </a:p>
          <a:p>
            <a:pPr marL="0" indent="0">
              <a:lnSpc>
                <a:spcPct val="107000"/>
              </a:lnSpc>
              <a:spcAft>
                <a:spcPts val="800"/>
              </a:spcAft>
              <a:buNone/>
            </a:pPr>
            <a:r>
              <a:rPr lang="en-IN" sz="2000" b="1" kern="100" dirty="0">
                <a:effectLst/>
                <a:latin typeface="Bahnschrift" panose="020B0502040204020203" pitchFamily="34" charset="0"/>
                <a:ea typeface="Calibri" panose="020F0502020204030204" pitchFamily="34" charset="0"/>
                <a:cs typeface="Times New Roman" panose="02020603050405020304" pitchFamily="18" charset="0"/>
              </a:rPr>
              <a:t>Clear Output: </a:t>
            </a: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Provides understandable feedback through text or audio, specifying the detected sign.</a:t>
            </a:r>
          </a:p>
          <a:p>
            <a:pPr marL="0" indent="0">
              <a:lnSpc>
                <a:spcPct val="107000"/>
              </a:lnSpc>
              <a:spcAft>
                <a:spcPts val="800"/>
              </a:spcAft>
              <a:buNone/>
            </a:pPr>
            <a:r>
              <a:rPr lang="en-IN" sz="2000" b="1" kern="100" dirty="0">
                <a:effectLst/>
                <a:latin typeface="Bahnschrift" panose="020B0502040204020203" pitchFamily="34" charset="0"/>
                <a:ea typeface="Calibri" panose="020F0502020204030204" pitchFamily="34" charset="0"/>
                <a:cs typeface="Times New Roman" panose="02020603050405020304" pitchFamily="18" charset="0"/>
              </a:rPr>
              <a:t>Scalability: </a:t>
            </a:r>
            <a:r>
              <a:rPr lang="en-IN" sz="2000" kern="100" dirty="0">
                <a:effectLst/>
                <a:latin typeface="Bahnschrift" panose="020B0502040204020203" pitchFamily="34" charset="0"/>
                <a:ea typeface="Calibri" panose="020F0502020204030204" pitchFamily="34" charset="0"/>
                <a:cs typeface="Times New Roman" panose="02020603050405020304" pitchFamily="18" charset="0"/>
              </a:rPr>
              <a:t>System should handle a wide variety of signs under different conditions, from sunny to foggy weather.</a:t>
            </a:r>
          </a:p>
          <a:p>
            <a:pPr marL="0" indent="0">
              <a:buNone/>
            </a:pPr>
            <a:endParaRPr lang="en-IN" sz="2000" dirty="0">
              <a:latin typeface="Bahnschrift" panose="020B0502040204020203" pitchFamily="34" charset="0"/>
            </a:endParaRPr>
          </a:p>
        </p:txBody>
      </p:sp>
    </p:spTree>
    <p:extLst>
      <p:ext uri="{BB962C8B-B14F-4D97-AF65-F5344CB8AC3E}">
        <p14:creationId xmlns:p14="http://schemas.microsoft.com/office/powerpoint/2010/main" val="224449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a:xfrm>
            <a:off x="838200" y="92280"/>
            <a:ext cx="10515600" cy="964734"/>
          </a:xfrm>
        </p:spPr>
        <p:txBody>
          <a:bodyPr>
            <a:norm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LITERATURE REVIEW</a:t>
            </a:r>
          </a:p>
        </p:txBody>
      </p:sp>
      <p:graphicFrame>
        <p:nvGraphicFramePr>
          <p:cNvPr id="4" name="Table 3">
            <a:extLst>
              <a:ext uri="{FF2B5EF4-FFF2-40B4-BE49-F238E27FC236}">
                <a16:creationId xmlns:a16="http://schemas.microsoft.com/office/drawing/2014/main" id="{7EB26473-2CB0-76E1-512A-E8B41D7ECC10}"/>
              </a:ext>
            </a:extLst>
          </p:cNvPr>
          <p:cNvGraphicFramePr>
            <a:graphicFrameLocks noGrp="1"/>
          </p:cNvGraphicFramePr>
          <p:nvPr>
            <p:extLst>
              <p:ext uri="{D42A27DB-BD31-4B8C-83A1-F6EECF244321}">
                <p14:modId xmlns:p14="http://schemas.microsoft.com/office/powerpoint/2010/main" val="2477661731"/>
              </p:ext>
            </p:extLst>
          </p:nvPr>
        </p:nvGraphicFramePr>
        <p:xfrm>
          <a:off x="219918" y="1241571"/>
          <a:ext cx="11704320" cy="5075339"/>
        </p:xfrm>
        <a:graphic>
          <a:graphicData uri="http://schemas.openxmlformats.org/drawingml/2006/table">
            <a:tbl>
              <a:tblPr/>
              <a:tblGrid>
                <a:gridCol w="869368">
                  <a:extLst>
                    <a:ext uri="{9D8B030D-6E8A-4147-A177-3AD203B41FA5}">
                      <a16:colId xmlns:a16="http://schemas.microsoft.com/office/drawing/2014/main" val="3153284278"/>
                    </a:ext>
                  </a:extLst>
                </a:gridCol>
                <a:gridCol w="936617">
                  <a:extLst>
                    <a:ext uri="{9D8B030D-6E8A-4147-A177-3AD203B41FA5}">
                      <a16:colId xmlns:a16="http://schemas.microsoft.com/office/drawing/2014/main" val="1347195508"/>
                    </a:ext>
                  </a:extLst>
                </a:gridCol>
                <a:gridCol w="3070211">
                  <a:extLst>
                    <a:ext uri="{9D8B030D-6E8A-4147-A177-3AD203B41FA5}">
                      <a16:colId xmlns:a16="http://schemas.microsoft.com/office/drawing/2014/main" val="4274105166"/>
                    </a:ext>
                  </a:extLst>
                </a:gridCol>
                <a:gridCol w="2197969">
                  <a:extLst>
                    <a:ext uri="{9D8B030D-6E8A-4147-A177-3AD203B41FA5}">
                      <a16:colId xmlns:a16="http://schemas.microsoft.com/office/drawing/2014/main" val="443906380"/>
                    </a:ext>
                  </a:extLst>
                </a:gridCol>
                <a:gridCol w="1856281">
                  <a:extLst>
                    <a:ext uri="{9D8B030D-6E8A-4147-A177-3AD203B41FA5}">
                      <a16:colId xmlns:a16="http://schemas.microsoft.com/office/drawing/2014/main" val="1689367415"/>
                    </a:ext>
                  </a:extLst>
                </a:gridCol>
                <a:gridCol w="2773874">
                  <a:extLst>
                    <a:ext uri="{9D8B030D-6E8A-4147-A177-3AD203B41FA5}">
                      <a16:colId xmlns:a16="http://schemas.microsoft.com/office/drawing/2014/main" val="1545775983"/>
                    </a:ext>
                  </a:extLst>
                </a:gridCol>
              </a:tblGrid>
              <a:tr h="1618333">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S.NO</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YEAR</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TITLE</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1800" kern="1200" dirty="0">
                          <a:solidFill>
                            <a:schemeClr val="tx1"/>
                          </a:solidFill>
                          <a:effectLst/>
                          <a:latin typeface="Bahnschrift" panose="020B0502040204020203" pitchFamily="34" charset="0"/>
                          <a:ea typeface="+mn-ea"/>
                          <a:cs typeface="+mn-cs"/>
                        </a:rPr>
                        <a:t>STRENGTH</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ALGORITHM</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DISADVANTAGE</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3564"/>
                  </a:ext>
                </a:extLst>
              </a:tr>
              <a:tr h="3457006">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1</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2021</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1800" kern="1200" dirty="0">
                          <a:solidFill>
                            <a:schemeClr val="tx1"/>
                          </a:solidFill>
                          <a:effectLst/>
                          <a:latin typeface="Bahnschrift" panose="020B0502040204020203" pitchFamily="34" charset="0"/>
                          <a:ea typeface="+mn-ea"/>
                          <a:cs typeface="+mn-cs"/>
                        </a:rPr>
                        <a:t>Traffic Sign Recognition Using Convolutional Neural Networks (CNN)"</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2000" kern="1200" dirty="0">
                          <a:solidFill>
                            <a:schemeClr val="tx1"/>
                          </a:solidFill>
                          <a:effectLst/>
                          <a:latin typeface="Bahnschrift" panose="020B0502040204020203" pitchFamily="34" charset="0"/>
                          <a:ea typeface="+mn-ea"/>
                          <a:cs typeface="+mn-cs"/>
                        </a:rPr>
                        <a:t>Highly accurate when used on well-</a:t>
                      </a:r>
                      <a:r>
                        <a:rPr lang="en-IN" sz="2000" kern="1200" dirty="0" err="1">
                          <a:solidFill>
                            <a:schemeClr val="tx1"/>
                          </a:solidFill>
                          <a:effectLst/>
                          <a:latin typeface="Bahnschrift" panose="020B0502040204020203" pitchFamily="34" charset="0"/>
                          <a:ea typeface="+mn-ea"/>
                          <a:cs typeface="+mn-cs"/>
                        </a:rPr>
                        <a:t>labeled</a:t>
                      </a:r>
                      <a:r>
                        <a:rPr lang="en-IN" sz="2000" kern="1200" dirty="0">
                          <a:solidFill>
                            <a:schemeClr val="tx1"/>
                          </a:solidFill>
                          <a:effectLst/>
                          <a:latin typeface="Bahnschrift" panose="020B0502040204020203" pitchFamily="34" charset="0"/>
                          <a:ea typeface="+mn-ea"/>
                          <a:cs typeface="+mn-cs"/>
                        </a:rPr>
                        <a:t> data</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Convolutional Neural Network(CNN)</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1800" kern="1200" dirty="0">
                          <a:solidFill>
                            <a:schemeClr val="tx1"/>
                          </a:solidFill>
                          <a:effectLst/>
                          <a:latin typeface="Bahnschrift" panose="020B0502040204020203" pitchFamily="34" charset="0"/>
                          <a:ea typeface="+mn-ea"/>
                          <a:cs typeface="+mn-cs"/>
                        </a:rPr>
                        <a:t>Requires significant computational resources, challenging for real-time processing in low-powered devices.</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964344"/>
                  </a:ext>
                </a:extLst>
              </a:tr>
            </a:tbl>
          </a:graphicData>
        </a:graphic>
      </p:graphicFrame>
    </p:spTree>
    <p:extLst>
      <p:ext uri="{BB962C8B-B14F-4D97-AF65-F5344CB8AC3E}">
        <p14:creationId xmlns:p14="http://schemas.microsoft.com/office/powerpoint/2010/main" val="134460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294E995-20D8-2FEF-932F-0CA51CF0C6F5}"/>
              </a:ext>
            </a:extLst>
          </p:cNvPr>
          <p:cNvGraphicFramePr>
            <a:graphicFrameLocks noGrp="1"/>
          </p:cNvGraphicFramePr>
          <p:nvPr>
            <p:extLst>
              <p:ext uri="{D42A27DB-BD31-4B8C-83A1-F6EECF244321}">
                <p14:modId xmlns:p14="http://schemas.microsoft.com/office/powerpoint/2010/main" val="2041548849"/>
              </p:ext>
            </p:extLst>
          </p:nvPr>
        </p:nvGraphicFramePr>
        <p:xfrm>
          <a:off x="219918" y="1241572"/>
          <a:ext cx="11704320" cy="4589340"/>
        </p:xfrm>
        <a:graphic>
          <a:graphicData uri="http://schemas.openxmlformats.org/drawingml/2006/table">
            <a:tbl>
              <a:tblPr/>
              <a:tblGrid>
                <a:gridCol w="869368">
                  <a:extLst>
                    <a:ext uri="{9D8B030D-6E8A-4147-A177-3AD203B41FA5}">
                      <a16:colId xmlns:a16="http://schemas.microsoft.com/office/drawing/2014/main" val="3153284278"/>
                    </a:ext>
                  </a:extLst>
                </a:gridCol>
                <a:gridCol w="936617">
                  <a:extLst>
                    <a:ext uri="{9D8B030D-6E8A-4147-A177-3AD203B41FA5}">
                      <a16:colId xmlns:a16="http://schemas.microsoft.com/office/drawing/2014/main" val="1347195508"/>
                    </a:ext>
                  </a:extLst>
                </a:gridCol>
                <a:gridCol w="3070211">
                  <a:extLst>
                    <a:ext uri="{9D8B030D-6E8A-4147-A177-3AD203B41FA5}">
                      <a16:colId xmlns:a16="http://schemas.microsoft.com/office/drawing/2014/main" val="4274105166"/>
                    </a:ext>
                  </a:extLst>
                </a:gridCol>
                <a:gridCol w="2197969">
                  <a:extLst>
                    <a:ext uri="{9D8B030D-6E8A-4147-A177-3AD203B41FA5}">
                      <a16:colId xmlns:a16="http://schemas.microsoft.com/office/drawing/2014/main" val="443906380"/>
                    </a:ext>
                  </a:extLst>
                </a:gridCol>
                <a:gridCol w="1856281">
                  <a:extLst>
                    <a:ext uri="{9D8B030D-6E8A-4147-A177-3AD203B41FA5}">
                      <a16:colId xmlns:a16="http://schemas.microsoft.com/office/drawing/2014/main" val="1689367415"/>
                    </a:ext>
                  </a:extLst>
                </a:gridCol>
                <a:gridCol w="2773874">
                  <a:extLst>
                    <a:ext uri="{9D8B030D-6E8A-4147-A177-3AD203B41FA5}">
                      <a16:colId xmlns:a16="http://schemas.microsoft.com/office/drawing/2014/main" val="1545775983"/>
                    </a:ext>
                  </a:extLst>
                </a:gridCol>
              </a:tblGrid>
              <a:tr h="1308041">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S.NO</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YEAR</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TITLE</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1800" kern="1200" dirty="0">
                          <a:solidFill>
                            <a:schemeClr val="tx1"/>
                          </a:solidFill>
                          <a:effectLst/>
                          <a:latin typeface="Bahnschrift" panose="020B0502040204020203" pitchFamily="34" charset="0"/>
                          <a:ea typeface="+mn-ea"/>
                          <a:cs typeface="+mn-cs"/>
                        </a:rPr>
                        <a:t>STRENGTH</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ALGORITHM</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DISADVANTAGE</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3564"/>
                  </a:ext>
                </a:extLst>
              </a:tr>
              <a:tr h="2794175">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1</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2022</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ts val="3919"/>
                        </a:lnSpc>
                        <a:spcBef>
                          <a:spcPts val="0"/>
                        </a:spcBef>
                        <a:spcAft>
                          <a:spcPts val="0"/>
                        </a:spcAft>
                        <a:buClrTx/>
                        <a:buSzTx/>
                        <a:buFontTx/>
                        <a:buNone/>
                        <a:tabLst/>
                        <a:defRPr/>
                      </a:pPr>
                      <a:r>
                        <a:rPr lang="en-IN" sz="2000" kern="1200" dirty="0">
                          <a:solidFill>
                            <a:schemeClr val="tx1"/>
                          </a:solidFill>
                          <a:effectLst/>
                          <a:latin typeface="Bahnschrift" panose="020B0502040204020203" pitchFamily="34" charset="0"/>
                          <a:ea typeface="+mn-ea"/>
                          <a:cs typeface="+mn-cs"/>
                        </a:rPr>
                        <a:t>"Real-Time Traffic Sign Detection for Autonomous Vehicles"</a:t>
                      </a:r>
                      <a:endParaRPr lang="en-US" sz="2400" dirty="0">
                        <a:latin typeface="Bahnschrift" panose="020B0502040204020203" pitchFamily="34" charset="0"/>
                        <a:cs typeface="Times New Roman" panose="02020603050405020304" pitchFamily="18" charset="0"/>
                      </a:endParaRPr>
                    </a:p>
                    <a:p>
                      <a:pPr algn="ctr">
                        <a:lnSpc>
                          <a:spcPts val="3919"/>
                        </a:lnSpc>
                        <a:defRPr/>
                      </a:pP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ts val="3919"/>
                        </a:lnSpc>
                        <a:spcBef>
                          <a:spcPts val="0"/>
                        </a:spcBef>
                        <a:spcAft>
                          <a:spcPts val="0"/>
                        </a:spcAft>
                        <a:buClrTx/>
                        <a:buSzTx/>
                        <a:buFontTx/>
                        <a:buNone/>
                        <a:tabLst/>
                        <a:defRPr/>
                      </a:pPr>
                      <a:r>
                        <a:rPr lang="en-IN" sz="2000" kern="1200" dirty="0">
                          <a:solidFill>
                            <a:schemeClr val="tx1"/>
                          </a:solidFill>
                          <a:effectLst/>
                          <a:latin typeface="Bahnschrift" panose="020B0502040204020203" pitchFamily="34" charset="0"/>
                          <a:ea typeface="+mn-ea"/>
                          <a:cs typeface="+mn-cs"/>
                        </a:rPr>
                        <a:t>Real-time performance suitable for embedded systems.</a:t>
                      </a:r>
                      <a:endParaRPr lang="en-US" sz="2400" dirty="0">
                        <a:latin typeface="Bahnschrift" panose="020B0502040204020203" pitchFamily="34" charset="0"/>
                        <a:cs typeface="Times New Roman" panose="02020603050405020304" pitchFamily="18" charset="0"/>
                      </a:endParaRPr>
                    </a:p>
                    <a:p>
                      <a:pPr algn="ctr">
                        <a:lnSpc>
                          <a:spcPts val="3919"/>
                        </a:lnSpc>
                        <a:defRPr/>
                      </a:pP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ts val="3919"/>
                        </a:lnSpc>
                        <a:spcBef>
                          <a:spcPts val="0"/>
                        </a:spcBef>
                        <a:spcAft>
                          <a:spcPts val="0"/>
                        </a:spcAft>
                        <a:buClrTx/>
                        <a:buSzTx/>
                        <a:buFontTx/>
                        <a:buNone/>
                        <a:tabLst/>
                        <a:defRPr/>
                      </a:pPr>
                      <a:r>
                        <a:rPr lang="en-IN" sz="2000" kern="1200" dirty="0">
                          <a:solidFill>
                            <a:schemeClr val="tx1"/>
                          </a:solidFill>
                          <a:effectLst/>
                          <a:latin typeface="Bahnschrift" panose="020B0502040204020203" pitchFamily="34" charset="0"/>
                          <a:ea typeface="+mn-ea"/>
                          <a:cs typeface="+mn-cs"/>
                        </a:rPr>
                        <a:t>YOLO (You Only Look Once)</a:t>
                      </a:r>
                      <a:endParaRPr lang="en-US" sz="2400" dirty="0">
                        <a:latin typeface="Bahnschrift" panose="020B0502040204020203" pitchFamily="34" charset="0"/>
                        <a:cs typeface="Times New Roman" panose="02020603050405020304" pitchFamily="18" charset="0"/>
                      </a:endParaRPr>
                    </a:p>
                    <a:p>
                      <a:pPr algn="ctr">
                        <a:lnSpc>
                          <a:spcPts val="3919"/>
                        </a:lnSpc>
                        <a:defRPr/>
                      </a:pP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ts val="3919"/>
                        </a:lnSpc>
                        <a:spcBef>
                          <a:spcPts val="0"/>
                        </a:spcBef>
                        <a:spcAft>
                          <a:spcPts val="0"/>
                        </a:spcAft>
                        <a:buClrTx/>
                        <a:buSzTx/>
                        <a:buFontTx/>
                        <a:buNone/>
                        <a:tabLst/>
                        <a:defRPr/>
                      </a:pPr>
                      <a:r>
                        <a:rPr lang="en-IN" sz="2000" kern="1200" dirty="0">
                          <a:solidFill>
                            <a:schemeClr val="tx1"/>
                          </a:solidFill>
                          <a:effectLst/>
                          <a:latin typeface="Bahnschrift" panose="020B0502040204020203" pitchFamily="34" charset="0"/>
                          <a:ea typeface="+mn-ea"/>
                          <a:cs typeface="+mn-cs"/>
                        </a:rPr>
                        <a:t>Struggles in low-light conditions.</a:t>
                      </a:r>
                    </a:p>
                    <a:p>
                      <a:pPr algn="ctr">
                        <a:lnSpc>
                          <a:spcPts val="3919"/>
                        </a:lnSpc>
                        <a:defRPr/>
                      </a:pP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964344"/>
                  </a:ext>
                </a:extLst>
              </a:tr>
            </a:tbl>
          </a:graphicData>
        </a:graphic>
      </p:graphicFrame>
    </p:spTree>
    <p:extLst>
      <p:ext uri="{BB962C8B-B14F-4D97-AF65-F5344CB8AC3E}">
        <p14:creationId xmlns:p14="http://schemas.microsoft.com/office/powerpoint/2010/main" val="59870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02BAE-8879-8A83-3439-14036FFC931C}"/>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11A6ABA-05B1-20E9-DCB3-D9EC3C900121}"/>
              </a:ext>
            </a:extLst>
          </p:cNvPr>
          <p:cNvGraphicFramePr>
            <a:graphicFrameLocks noGrp="1"/>
          </p:cNvGraphicFramePr>
          <p:nvPr>
            <p:extLst>
              <p:ext uri="{D42A27DB-BD31-4B8C-83A1-F6EECF244321}">
                <p14:modId xmlns:p14="http://schemas.microsoft.com/office/powerpoint/2010/main" val="2220184557"/>
              </p:ext>
            </p:extLst>
          </p:nvPr>
        </p:nvGraphicFramePr>
        <p:xfrm>
          <a:off x="219918" y="1459684"/>
          <a:ext cx="11704320" cy="5134225"/>
        </p:xfrm>
        <a:graphic>
          <a:graphicData uri="http://schemas.openxmlformats.org/drawingml/2006/table">
            <a:tbl>
              <a:tblPr/>
              <a:tblGrid>
                <a:gridCol w="869368">
                  <a:extLst>
                    <a:ext uri="{9D8B030D-6E8A-4147-A177-3AD203B41FA5}">
                      <a16:colId xmlns:a16="http://schemas.microsoft.com/office/drawing/2014/main" val="3153284278"/>
                    </a:ext>
                  </a:extLst>
                </a:gridCol>
                <a:gridCol w="936617">
                  <a:extLst>
                    <a:ext uri="{9D8B030D-6E8A-4147-A177-3AD203B41FA5}">
                      <a16:colId xmlns:a16="http://schemas.microsoft.com/office/drawing/2014/main" val="1347195508"/>
                    </a:ext>
                  </a:extLst>
                </a:gridCol>
                <a:gridCol w="3070211">
                  <a:extLst>
                    <a:ext uri="{9D8B030D-6E8A-4147-A177-3AD203B41FA5}">
                      <a16:colId xmlns:a16="http://schemas.microsoft.com/office/drawing/2014/main" val="4274105166"/>
                    </a:ext>
                  </a:extLst>
                </a:gridCol>
                <a:gridCol w="2197969">
                  <a:extLst>
                    <a:ext uri="{9D8B030D-6E8A-4147-A177-3AD203B41FA5}">
                      <a16:colId xmlns:a16="http://schemas.microsoft.com/office/drawing/2014/main" val="443906380"/>
                    </a:ext>
                  </a:extLst>
                </a:gridCol>
                <a:gridCol w="1856281">
                  <a:extLst>
                    <a:ext uri="{9D8B030D-6E8A-4147-A177-3AD203B41FA5}">
                      <a16:colId xmlns:a16="http://schemas.microsoft.com/office/drawing/2014/main" val="1689367415"/>
                    </a:ext>
                  </a:extLst>
                </a:gridCol>
                <a:gridCol w="2773874">
                  <a:extLst>
                    <a:ext uri="{9D8B030D-6E8A-4147-A177-3AD203B41FA5}">
                      <a16:colId xmlns:a16="http://schemas.microsoft.com/office/drawing/2014/main" val="1545775983"/>
                    </a:ext>
                  </a:extLst>
                </a:gridCol>
              </a:tblGrid>
              <a:tr h="1861738">
                <a:tc>
                  <a:txBody>
                    <a:bodyPr/>
                    <a:lstStyle/>
                    <a:p>
                      <a:pPr algn="ctr">
                        <a:lnSpc>
                          <a:spcPts val="3919"/>
                        </a:lnSpc>
                        <a:defRPr/>
                      </a:pPr>
                      <a:r>
                        <a:rPr lang="en-US" sz="2000">
                          <a:solidFill>
                            <a:srgbClr val="000000"/>
                          </a:solidFill>
                          <a:latin typeface="Bahnschrift" panose="020B0502040204020203" pitchFamily="34" charset="0"/>
                          <a:cs typeface="Times New Roman" panose="02020603050405020304" pitchFamily="18" charset="0"/>
                        </a:rPr>
                        <a:t>S.NO</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a:solidFill>
                            <a:srgbClr val="000000"/>
                          </a:solidFill>
                          <a:latin typeface="Bahnschrift" panose="020B0502040204020203" pitchFamily="34" charset="0"/>
                          <a:cs typeface="Times New Roman" panose="02020603050405020304" pitchFamily="18" charset="0"/>
                        </a:rPr>
                        <a:t>YEAR</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a:solidFill>
                            <a:srgbClr val="000000"/>
                          </a:solidFill>
                          <a:latin typeface="Bahnschrift" panose="020B0502040204020203" pitchFamily="34" charset="0"/>
                          <a:cs typeface="Times New Roman" panose="02020603050405020304" pitchFamily="18" charset="0"/>
                        </a:rPr>
                        <a:t>TITLE</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a:solidFill>
                            <a:srgbClr val="000000"/>
                          </a:solidFill>
                          <a:latin typeface="Bahnschrift" panose="020B0502040204020203" pitchFamily="34" charset="0"/>
                          <a:cs typeface="Times New Roman" panose="02020603050405020304" pitchFamily="18" charset="0"/>
                        </a:rPr>
                        <a:t>STRENGTH</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a:solidFill>
                            <a:srgbClr val="000000"/>
                          </a:solidFill>
                          <a:latin typeface="Bahnschrift" panose="020B0502040204020203" pitchFamily="34" charset="0"/>
                          <a:cs typeface="Times New Roman" panose="02020603050405020304" pitchFamily="18" charset="0"/>
                        </a:rPr>
                        <a:t>ALGORITHM</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a:solidFill>
                            <a:srgbClr val="000000"/>
                          </a:solidFill>
                          <a:latin typeface="Bahnschrift" panose="020B0502040204020203" pitchFamily="34" charset="0"/>
                          <a:cs typeface="Times New Roman" panose="02020603050405020304" pitchFamily="18" charset="0"/>
                        </a:rPr>
                        <a:t>DISADVANTAGE</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3564"/>
                  </a:ext>
                </a:extLst>
              </a:tr>
              <a:tr h="3272487">
                <a:tc>
                  <a:txBody>
                    <a:bodyPr/>
                    <a:lstStyle/>
                    <a:p>
                      <a:pPr algn="ctr">
                        <a:lnSpc>
                          <a:spcPts val="3919"/>
                        </a:lnSpc>
                        <a:defRPr/>
                      </a:pPr>
                      <a:r>
                        <a:rPr lang="en-US" sz="2000">
                          <a:solidFill>
                            <a:srgbClr val="000000"/>
                          </a:solidFill>
                          <a:latin typeface="Bahnschrift" panose="020B0502040204020203" pitchFamily="34" charset="0"/>
                          <a:cs typeface="Times New Roman" panose="02020603050405020304" pitchFamily="18" charset="0"/>
                        </a:rPr>
                        <a:t>1</a:t>
                      </a:r>
                      <a:endParaRPr lang="en-US" sz="200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Bahnschrift" panose="020B0502040204020203" pitchFamily="34" charset="0"/>
                          <a:cs typeface="Times New Roman" panose="02020603050405020304" pitchFamily="18" charset="0"/>
                        </a:rPr>
                        <a:t>2023</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1800" kern="1200" dirty="0">
                          <a:solidFill>
                            <a:schemeClr val="tx1"/>
                          </a:solidFill>
                          <a:effectLst/>
                          <a:latin typeface="Bahnschrift" panose="020B0502040204020203" pitchFamily="34" charset="0"/>
                          <a:ea typeface="+mn-ea"/>
                          <a:cs typeface="+mn-cs"/>
                        </a:rPr>
                        <a:t>"Lightweight Traffic Sign Recognition System"</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1800" kern="1200" dirty="0">
                          <a:solidFill>
                            <a:schemeClr val="tx1"/>
                          </a:solidFill>
                          <a:effectLst/>
                          <a:latin typeface="Bahnschrift" panose="020B0502040204020203" pitchFamily="34" charset="0"/>
                          <a:ea typeface="+mn-ea"/>
                          <a:cs typeface="+mn-cs"/>
                        </a:rPr>
                        <a:t>Efficient on mobile platforms.</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ts val="3919"/>
                        </a:lnSpc>
                        <a:spcBef>
                          <a:spcPts val="0"/>
                        </a:spcBef>
                        <a:spcAft>
                          <a:spcPts val="0"/>
                        </a:spcAft>
                        <a:buClrTx/>
                        <a:buSzTx/>
                        <a:buFontTx/>
                        <a:buNone/>
                        <a:tabLst/>
                        <a:defRPr/>
                      </a:pPr>
                      <a:r>
                        <a:rPr lang="en-IN" sz="1800" kern="1200" dirty="0" err="1">
                          <a:solidFill>
                            <a:schemeClr val="tx1"/>
                          </a:solidFill>
                          <a:effectLst/>
                          <a:latin typeface="Bahnschrift" panose="020B0502040204020203" pitchFamily="34" charset="0"/>
                          <a:ea typeface="+mn-ea"/>
                          <a:cs typeface="+mn-cs"/>
                        </a:rPr>
                        <a:t>MobileNet</a:t>
                      </a:r>
                      <a:endParaRPr lang="en-IN" sz="1800" kern="1200" dirty="0">
                        <a:solidFill>
                          <a:schemeClr val="tx1"/>
                        </a:solidFill>
                        <a:effectLst/>
                        <a:latin typeface="Bahnschrift" panose="020B0502040204020203" pitchFamily="34" charset="0"/>
                        <a:ea typeface="+mn-ea"/>
                        <a:cs typeface="+mn-cs"/>
                      </a:endParaRPr>
                    </a:p>
                    <a:p>
                      <a:pPr algn="ctr">
                        <a:lnSpc>
                          <a:spcPts val="3919"/>
                        </a:lnSpc>
                        <a:defRPr/>
                      </a:pP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1800" kern="1200" dirty="0">
                          <a:solidFill>
                            <a:schemeClr val="tx1"/>
                          </a:solidFill>
                          <a:effectLst/>
                          <a:latin typeface="Bahnschrift" panose="020B0502040204020203" pitchFamily="34" charset="0"/>
                          <a:ea typeface="+mn-ea"/>
                          <a:cs typeface="+mn-cs"/>
                        </a:rPr>
                        <a:t>Lower accuracy with distant or partially visible signs.</a:t>
                      </a:r>
                      <a:endParaRPr lang="en-US" sz="2000" dirty="0">
                        <a:latin typeface="Bahnschrift" panose="020B0502040204020203" pitchFamily="34"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964344"/>
                  </a:ext>
                </a:extLst>
              </a:tr>
            </a:tbl>
          </a:graphicData>
        </a:graphic>
      </p:graphicFrame>
    </p:spTree>
    <p:extLst>
      <p:ext uri="{BB962C8B-B14F-4D97-AF65-F5344CB8AC3E}">
        <p14:creationId xmlns:p14="http://schemas.microsoft.com/office/powerpoint/2010/main" val="734244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84"/>
        <p:cNvGrpSpPr/>
        <p:nvPr/>
      </p:nvGrpSpPr>
      <p:grpSpPr>
        <a:xfrm>
          <a:off x="0" y="0"/>
          <a:ext cx="0" cy="0"/>
          <a:chOff x="0" y="0"/>
          <a:chExt cx="0" cy="0"/>
        </a:xfrm>
      </p:grpSpPr>
      <p:sp>
        <p:nvSpPr>
          <p:cNvPr id="36885" name="Google Shape;36885;p4"/>
          <p:cNvSpPr/>
          <p:nvPr/>
        </p:nvSpPr>
        <p:spPr>
          <a:xfrm>
            <a:off x="2514600" y="151002"/>
            <a:ext cx="6934200" cy="1451295"/>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Clr>
                <a:srgbClr val="000000"/>
              </a:buClr>
              <a:buSzPts val="2400"/>
              <a:buFont typeface="Times New Roman"/>
              <a:buNone/>
            </a:pPr>
            <a:r>
              <a:rPr lang="en-US" sz="2400" b="1" i="0" u="none" strike="noStrike" cap="none" dirty="0">
                <a:solidFill>
                  <a:srgbClr val="FF0000"/>
                </a:solidFill>
                <a:latin typeface="Times New Roman" panose="02020603050405020304" pitchFamily="18" charset="0"/>
                <a:ea typeface="Arial"/>
                <a:cs typeface="Times New Roman" panose="02020603050405020304" pitchFamily="18" charset="0"/>
                <a:sym typeface="Arial"/>
              </a:rPr>
              <a:t> </a:t>
            </a:r>
            <a:endParaRPr lang="en-US" sz="2400" dirty="0">
              <a:solidFill>
                <a:srgbClr val="FF0000"/>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rgbClr val="000000"/>
              </a:buClr>
              <a:buSzPts val="2400"/>
              <a:buFont typeface="Times New Roman"/>
              <a:buNone/>
            </a:pPr>
            <a:r>
              <a:rPr lang="en-IN" sz="2400" b="1" i="0" u="none" strike="noStrike" cap="none" dirty="0">
                <a:solidFill>
                  <a:srgbClr val="FF0000"/>
                </a:solidFill>
                <a:latin typeface="Times New Roman" panose="02020603050405020304" pitchFamily="18" charset="0"/>
                <a:ea typeface="Arial"/>
                <a:cs typeface="Times New Roman" panose="02020603050405020304" pitchFamily="18" charset="0"/>
                <a:sym typeface="Arial"/>
              </a:rPr>
              <a:t>ARCHITECTURAL  DIAGRAM</a:t>
            </a:r>
            <a:endParaRPr sz="2400" b="1" i="0" u="none" strike="noStrike" cap="none" dirty="0">
              <a:solidFill>
                <a:srgbClr val="FF0000"/>
              </a:solidFill>
              <a:latin typeface="Times New Roman" panose="02020603050405020304" pitchFamily="18" charset="0"/>
              <a:ea typeface="Arial"/>
              <a:cs typeface="Times New Roman" panose="02020603050405020304" pitchFamily="18" charset="0"/>
              <a:sym typeface="Arial"/>
            </a:endParaRPr>
          </a:p>
        </p:txBody>
      </p:sp>
      <p:sp>
        <p:nvSpPr>
          <p:cNvPr id="36886" name="Google Shape;36886;p4"/>
          <p:cNvSpPr/>
          <p:nvPr/>
        </p:nvSpPr>
        <p:spPr>
          <a:xfrm>
            <a:off x="1809750" y="2000250"/>
            <a:ext cx="7786800" cy="369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40E84E64-6293-CA56-B7FA-8DB754CB7F40}"/>
              </a:ext>
            </a:extLst>
          </p:cNvPr>
          <p:cNvPicPr>
            <a:picLocks noChangeAspect="1"/>
          </p:cNvPicPr>
          <p:nvPr/>
        </p:nvPicPr>
        <p:blipFill>
          <a:blip r:embed="rId3"/>
          <a:stretch>
            <a:fillRect/>
          </a:stretch>
        </p:blipFill>
        <p:spPr>
          <a:xfrm>
            <a:off x="1526796" y="1149293"/>
            <a:ext cx="9387281" cy="53018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988</Words>
  <Application>Microsoft Office PowerPoint</Application>
  <PresentationFormat>Widescreen</PresentationFormat>
  <Paragraphs>139</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vt:lpstr>
      <vt:lpstr>Calibri</vt:lpstr>
      <vt:lpstr>Calibri Light</vt:lpstr>
      <vt:lpstr>Times New Roman</vt:lpstr>
      <vt:lpstr>Wingdings</vt:lpstr>
      <vt:lpstr>Office Theme</vt:lpstr>
      <vt:lpstr>PowerPoint Presentation</vt:lpstr>
      <vt:lpstr>PRESENTATION OVERVIEW</vt:lpstr>
      <vt:lpstr>INTRODUCTION</vt:lpstr>
      <vt:lpstr>PROBLEM  IDENTIFICATION</vt:lpstr>
      <vt:lpstr>OBJECTIVES</vt:lpstr>
      <vt:lpstr>LITERATURE REVIEW</vt:lpstr>
      <vt:lpstr>PowerPoint Presentation</vt:lpstr>
      <vt:lpstr>PowerPoint Presentation</vt:lpstr>
      <vt:lpstr>PowerPoint Presentation</vt:lpstr>
      <vt:lpstr>DATASET DESCRIPTION</vt:lpstr>
      <vt:lpstr>MODULE DESCRIPTION</vt:lpstr>
      <vt:lpstr>  MODULE DESCRIPTION</vt:lpstr>
      <vt:lpstr>               CONTROL MODULE</vt:lpstr>
      <vt:lpstr>  POWER MANAGEMENT MODULE</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M</dc:creator>
  <cp:lastModifiedBy>abirami p</cp:lastModifiedBy>
  <cp:revision>8</cp:revision>
  <dcterms:modified xsi:type="dcterms:W3CDTF">2024-11-10T16:02:49Z</dcterms:modified>
</cp:coreProperties>
</file>