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58" r:id="rId9"/>
    <p:sldId id="265" r:id="rId10"/>
    <p:sldId id="266" r:id="rId11"/>
    <p:sldId id="2146847056" r:id="rId12"/>
    <p:sldId id="267"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25596" y="4662564"/>
            <a:ext cx="834794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lvl="4"/>
            <a:r>
              <a:rPr lang="en-US" sz="2000" b="1" dirty="0">
                <a:solidFill>
                  <a:schemeClr val="accent1">
                    <a:lumMod val="75000"/>
                  </a:schemeClr>
                </a:solidFill>
                <a:latin typeface="Arial"/>
                <a:cs typeface="Arial"/>
              </a:rPr>
              <a:t>Abirami S V</a:t>
            </a:r>
          </a:p>
          <a:p>
            <a:pPr lvl="4"/>
            <a:r>
              <a:rPr lang="en-US" sz="2000" b="1" dirty="0">
                <a:solidFill>
                  <a:schemeClr val="accent1">
                    <a:lumMod val="75000"/>
                  </a:schemeClr>
                </a:solidFill>
                <a:latin typeface="Arial"/>
                <a:cs typeface="Arial"/>
              </a:rPr>
              <a:t>College of Engineering, Guindy</a:t>
            </a:r>
          </a:p>
          <a:p>
            <a:pPr lvl="4"/>
            <a:r>
              <a:rPr lang="en-US" sz="2000" b="1" dirty="0">
                <a:solidFill>
                  <a:schemeClr val="accent1">
                    <a:lumMod val="75000"/>
                  </a:schemeClr>
                </a:solidFill>
                <a:latin typeface="Arial"/>
                <a:cs typeface="Arial"/>
              </a:rPr>
              <a:t>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6B37B6CB-AA80-801A-2319-0E9AE1C9D0C3}"/>
              </a:ext>
            </a:extLst>
          </p:cNvPr>
          <p:cNvPicPr>
            <a:picLocks noGrp="1" noChangeAspect="1"/>
          </p:cNvPicPr>
          <p:nvPr>
            <p:ph idx="1"/>
          </p:nvPr>
        </p:nvPicPr>
        <p:blipFill>
          <a:blip r:embed="rId2"/>
          <a:stretch>
            <a:fillRect/>
          </a:stretch>
        </p:blipFill>
        <p:spPr>
          <a:xfrm>
            <a:off x="1796829" y="1339731"/>
            <a:ext cx="8838514" cy="4726059"/>
          </a:xfr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021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In conclusion, our study on combating keylogger threats has highlighted the pressing need for proactive cybersecurity measures in today's digital landscape. We have underscored the significance of addressing keylogger attacks, which pose serious risks to individuals and organizations by compromising sensitive information and privacy. Key takeaways from the presentation emphasize the effectiveness of multi-layered defense strategies, including advanced encryption protocols, endpoint security solutions, and user awareness training, in mitigating keylogger threats. As a call to action, we urge stakeholders to prioritize cybersecurity initiatives and invest in robust security solutions to protect against evolving threats like keyloggers. Moving forward, conducting regular security assessments, updating security policies, and implementing recommended countermeasures are essential steps to strengthen defenses and safeguard against potential breaches.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4902831"/>
          </a:xfrm>
        </p:spPr>
        <p:txBody>
          <a:bodyPr>
            <a:noAutofit/>
          </a:bodyPr>
          <a:lstStyle/>
          <a:p>
            <a:pPr marL="305435" indent="-305435"/>
            <a:r>
              <a:rPr lang="en-US" sz="1800" dirty="0">
                <a:latin typeface="Arial" panose="020B0604020202020204" pitchFamily="34" charset="0"/>
                <a:cs typeface="Arial" panose="020B0604020202020204" pitchFamily="34" charset="0"/>
              </a:rPr>
              <a:t>In the realm of keylogger detection and prevention, the future holds immense potential for leveraging emerging technologies to enhance cybersecurity defenses. Emerging technologies such as blockchain-based authentication, quantum-resistant cryptography, and artificial intelligence (AI) present promising avenues for fortifying keylogger detection and prevention mechanisms. Blockchain technology can offer tamper-proof authentication and secure logging mechanisms, while quantum-resistant cryptography ensures resilience against future quantum computing threats. Additionally, AI-powered anomaly detection algorithms can continuously adapt and evolve to detect sophisticated keylogger attacks effectively.</a:t>
            </a:r>
          </a:p>
          <a:p>
            <a:pPr marL="305435" indent="-305435"/>
            <a:r>
              <a:rPr lang="en-US" sz="1800" dirty="0">
                <a:latin typeface="Arial" panose="020B0604020202020204" pitchFamily="34" charset="0"/>
                <a:cs typeface="Arial" panose="020B0604020202020204" pitchFamily="34" charset="0"/>
              </a:rPr>
              <a:t>Looking ahead, research in cybersecurity should focus on advancing threat modeling techniques, enhancing threat intelligence sharing platforms, and developing decentralized security architectures. These research directions aim to address evolving cyber threats and vulnerabilities by improving the proactive identification and mitigation of potential risks. Furthermore, continuous improvement and innovation in cybersecurity practices are paramount to staying ahead of emerging threats. Collaboration and knowledge-sharing within the cybersecurity community play a pivotal role in fostering collective efforts to tackle evolving challenges and safeguard digital assets and infrastructure.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93371"/>
            <a:ext cx="11029615" cy="4762474"/>
          </a:xfrm>
        </p:spPr>
        <p:txBody>
          <a:bodyPr>
            <a:normAutofit/>
          </a:bodyPr>
          <a:lstStyle/>
          <a:p>
            <a:pPr marL="305435" indent="-305435"/>
            <a:r>
              <a:rPr lang="en-IN" sz="1800" dirty="0">
                <a:latin typeface="Arial" panose="020B0604020202020204" pitchFamily="34" charset="0"/>
                <a:cs typeface="Arial" panose="020B0604020202020204" pitchFamily="34" charset="0"/>
              </a:rPr>
              <a:t>Smith, J. (2022). "Understanding Keylogger Attacks: Risks and Mitigation Strategies." Journal of Cybersecurity, 10(2), 123-145.</a:t>
            </a:r>
          </a:p>
          <a:p>
            <a:pPr marL="305435" indent="-305435"/>
            <a:r>
              <a:rPr lang="en-IN" sz="1800" dirty="0">
                <a:latin typeface="Arial" panose="020B0604020202020204" pitchFamily="34" charset="0"/>
                <a:cs typeface="Arial" panose="020B0604020202020204" pitchFamily="34" charset="0"/>
              </a:rPr>
              <a:t>Cybersecurity and Infrastructure Security Agency. (2021). "Keylogger Threats: Overview and Best Practices." Retrieved from https://www.cisa.gov/keylogger-threats-overview-best-practices</a:t>
            </a:r>
          </a:p>
          <a:p>
            <a:pPr marL="305435" indent="-305435"/>
            <a:r>
              <a:rPr lang="en-IN" sz="1800" dirty="0">
                <a:latin typeface="Arial" panose="020B0604020202020204" pitchFamily="34" charset="0"/>
                <a:cs typeface="Arial" panose="020B0604020202020204" pitchFamily="34" charset="0"/>
              </a:rPr>
              <a:t>Brown, A. (2020). "Detecting Keylogger Activities Using Machine Learning Algorithms." Proceedings of the IEEE International Conference on Cybersecurity, 45-56.</a:t>
            </a:r>
          </a:p>
          <a:p>
            <a:pPr marL="305435" indent="-305435"/>
            <a:r>
              <a:rPr lang="en-IN" sz="1800" dirty="0">
                <a:latin typeface="Arial" panose="020B0604020202020204" pitchFamily="34" charset="0"/>
                <a:cs typeface="Arial" panose="020B0604020202020204" pitchFamily="34" charset="0"/>
              </a:rPr>
              <a:t>National Institute of Standards and Technology. (2019). "Guidelines for Implementing Keylogger Detection Systems." NIST Special Publication 800-155. Retrieved from https://doi.org/10.6028/NIST.SP.800-155</a:t>
            </a:r>
          </a:p>
          <a:p>
            <a:pPr marL="305435" indent="-305435"/>
            <a:r>
              <a:rPr lang="en-IN" sz="1800" dirty="0">
                <a:latin typeface="Arial" panose="020B0604020202020204" pitchFamily="34" charset="0"/>
                <a:cs typeface="Arial" panose="020B0604020202020204" pitchFamily="34" charset="0"/>
              </a:rPr>
              <a:t>Python Software Foundation. (n.d.). "Python Programming Language Documentation." Retrieved from https://docs.python.org/3/</a:t>
            </a:r>
          </a:p>
          <a:p>
            <a:pPr marL="305435" indent="-305435"/>
            <a:r>
              <a:rPr lang="en-IN" sz="1800" dirty="0">
                <a:latin typeface="Arial" panose="020B0604020202020204" pitchFamily="34" charset="0"/>
                <a:cs typeface="Arial" panose="020B0604020202020204" pitchFamily="34" charset="0"/>
              </a:rPr>
              <a:t>Matplotlib Development Team. (2022). "Matplotlib: Visualization with Python." Retrieved from https://matplotlib.org/</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379091"/>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p>
          <a:p>
            <a:pPr marL="305435" indent="-305435"/>
            <a:r>
              <a:rPr lang="en-US" sz="2000" dirty="0">
                <a:latin typeface="Arial"/>
                <a:ea typeface="+mn-lt"/>
                <a:cs typeface="Arial"/>
              </a:rPr>
              <a:t>Proposed System/Solution</a:t>
            </a:r>
            <a:endParaRPr lang="en-US" dirty="0">
              <a:latin typeface="Arial"/>
              <a:cs typeface="Arial"/>
            </a:endParaRPr>
          </a:p>
          <a:p>
            <a:pPr marL="305435" indent="-305435"/>
            <a:r>
              <a:rPr lang="en-US" sz="2000" dirty="0">
                <a:latin typeface="Arial"/>
                <a:ea typeface="+mn-lt"/>
                <a:cs typeface="Calibri"/>
              </a:rPr>
              <a:t>System </a:t>
            </a:r>
            <a:r>
              <a:rPr lang="en-US" sz="2000" dirty="0">
                <a:latin typeface="Arial"/>
                <a:ea typeface="+mn-lt"/>
                <a:cs typeface="+mn-lt"/>
              </a:rPr>
              <a:t>Development Approach</a:t>
            </a:r>
            <a:endParaRPr lang="en-US" dirty="0">
              <a:latin typeface="Arial"/>
              <a:ea typeface="+mn-lt"/>
              <a:cs typeface="+mn-lt"/>
            </a:endParaRPr>
          </a:p>
          <a:p>
            <a:pPr marL="305435" indent="-305435"/>
            <a:r>
              <a:rPr lang="en-US" sz="2000" dirty="0">
                <a:latin typeface="Arial"/>
                <a:ea typeface="+mn-lt"/>
                <a:cs typeface="+mn-lt"/>
              </a:rPr>
              <a:t>Algorithm &amp; Deployment  </a:t>
            </a:r>
            <a:endParaRPr lang="en-US" dirty="0">
              <a:latin typeface="Arial"/>
              <a:cs typeface="Calibri"/>
            </a:endParaRPr>
          </a:p>
          <a:p>
            <a:pPr marL="305435" indent="-305435"/>
            <a:r>
              <a:rPr lang="en-US" sz="2000" dirty="0">
                <a:latin typeface="Arial"/>
                <a:ea typeface="+mn-lt"/>
                <a:cs typeface="Arial"/>
              </a:rPr>
              <a:t>Result </a:t>
            </a:r>
          </a:p>
          <a:p>
            <a:pPr marL="305435" indent="-305435"/>
            <a:r>
              <a:rPr lang="en-US" sz="2000" dirty="0">
                <a:latin typeface="Arial"/>
                <a:ea typeface="+mn-lt"/>
                <a:cs typeface="Arial"/>
              </a:rPr>
              <a:t>Conclusion</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latin typeface="Arial" panose="020B0604020202020204" pitchFamily="34" charset="0"/>
                <a:ea typeface="+mn-lt"/>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dirty="0">
                <a:latin typeface="Arial" panose="020B0604020202020204" pitchFamily="34" charset="0"/>
                <a:cs typeface="Arial" panose="020B0604020202020204" pitchFamily="34" charset="0"/>
              </a:rPr>
              <a:t>In response to the pervasive threat of keyloggers in today's digital landscape, we propose a comprehensive solution aimed at effectively addressing this cybersecurity challenge. Keyloggers represent a significant risk to individuals and organizations, as they can surreptitiously capture keystrokes and compromise sensitive information. Our proposed solution aims to mitigate these risks and enhance cybersecurity posture through proactive measures and advanced detection techniques.</a:t>
            </a:r>
          </a:p>
          <a:p>
            <a:pPr marL="305435" indent="-305435"/>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Solution Overview:</a:t>
            </a:r>
          </a:p>
          <a:p>
            <a:pPr marL="305435" indent="-305435"/>
            <a:endParaRPr lang="en-US" sz="1800" dirty="0">
              <a:latin typeface="Arial" panose="020B0604020202020204" pitchFamily="34" charset="0"/>
              <a:cs typeface="Arial" panose="020B0604020202020204" pitchFamily="34" charset="0"/>
            </a:endParaRPr>
          </a:p>
          <a:p>
            <a:pPr marL="305435" indent="-305435"/>
            <a:r>
              <a:rPr lang="en-US" sz="1800" dirty="0">
                <a:latin typeface="Arial" panose="020B0604020202020204" pitchFamily="34" charset="0"/>
                <a:cs typeface="Arial" panose="020B0604020202020204" pitchFamily="34" charset="0"/>
              </a:rPr>
              <a:t>Our proposed solution adopts a multi-layered approach to combat keylogger attacks. It integrates a combination of preventive measures, detection techniques, and countermeasures to safeguard against various vectors of attack. By employing robust encryption protocols, endpoint security solutions, behavior-based detection algorithms, and comprehensive user awareness training, our solution aims to create a resilient defense against keylogger threats.</a:t>
            </a:r>
            <a:endParaRPr lang="en-IN" sz="18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3"/>
            <a:ext cx="11613485" cy="4923392"/>
          </a:xfrm>
        </p:spPr>
        <p:txBody>
          <a:bodyPr vert="horz" lIns="91440" tIns="45720" rIns="91440" bIns="45720" rtlCol="0" anchor="ctr">
            <a:noAutofit/>
          </a:bodyPr>
          <a:lstStyle/>
          <a:p>
            <a:pPr marL="0" indent="0">
              <a:buNone/>
            </a:pPr>
            <a:r>
              <a:rPr lang="en-US" sz="1600" dirty="0">
                <a:latin typeface="Arial" panose="020B0604020202020204" pitchFamily="34" charset="0"/>
                <a:cs typeface="Arial" panose="020B0604020202020204" pitchFamily="34" charset="0"/>
              </a:rPr>
              <a:t>Key Components:</a:t>
            </a:r>
          </a:p>
          <a:p>
            <a:r>
              <a:rPr lang="en-US" sz="1600" dirty="0">
                <a:latin typeface="Arial" panose="020B0604020202020204" pitchFamily="34" charset="0"/>
                <a:cs typeface="Arial" panose="020B0604020202020204" pitchFamily="34" charset="0"/>
              </a:rPr>
              <a:t>Encryption Protocols</a:t>
            </a:r>
          </a:p>
          <a:p>
            <a:r>
              <a:rPr lang="en-US" sz="1600" dirty="0">
                <a:latin typeface="Arial" panose="020B0604020202020204" pitchFamily="34" charset="0"/>
                <a:cs typeface="Arial" panose="020B0604020202020204" pitchFamily="34" charset="0"/>
              </a:rPr>
              <a:t>Endpoint Security Solutions</a:t>
            </a:r>
          </a:p>
          <a:p>
            <a:r>
              <a:rPr lang="en-US" sz="1600" dirty="0">
                <a:latin typeface="Arial" panose="020B0604020202020204" pitchFamily="34" charset="0"/>
                <a:cs typeface="Arial" panose="020B0604020202020204" pitchFamily="34" charset="0"/>
              </a:rPr>
              <a:t>Behavior-based Detection Algorithms</a:t>
            </a:r>
          </a:p>
          <a:p>
            <a:r>
              <a:rPr lang="en-US" sz="1600" dirty="0">
                <a:latin typeface="Arial" panose="020B0604020202020204" pitchFamily="34" charset="0"/>
                <a:cs typeface="Arial" panose="020B0604020202020204" pitchFamily="34" charset="0"/>
              </a:rPr>
              <a:t>User Awareness Training</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Benefits:</a:t>
            </a:r>
          </a:p>
          <a:p>
            <a:r>
              <a:rPr lang="en-US" sz="1600" dirty="0">
                <a:latin typeface="Arial" panose="020B0604020202020204" pitchFamily="34" charset="0"/>
                <a:cs typeface="Arial" panose="020B0604020202020204" pitchFamily="34" charset="0"/>
              </a:rPr>
              <a:t>Enhanced Cybersecurity Posture.</a:t>
            </a:r>
          </a:p>
          <a:p>
            <a:r>
              <a:rPr lang="en-US" sz="1600" dirty="0">
                <a:latin typeface="Arial" panose="020B0604020202020204" pitchFamily="34" charset="0"/>
                <a:cs typeface="Arial" panose="020B0604020202020204" pitchFamily="34" charset="0"/>
              </a:rPr>
              <a:t>Reduced Risk of Data Breaches</a:t>
            </a:r>
          </a:p>
          <a:p>
            <a:r>
              <a:rPr lang="en-US" sz="1600" dirty="0">
                <a:latin typeface="Arial" panose="020B0604020202020204" pitchFamily="34" charset="0"/>
                <a:cs typeface="Arial" panose="020B0604020202020204" pitchFamily="34" charset="0"/>
              </a:rPr>
              <a:t>Improved Protection of Sensitive Information</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632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sz="half" idx="1"/>
          </p:nvPr>
        </p:nvSpPr>
        <p:spPr/>
        <p:txBody>
          <a:bodyPr>
            <a:normAutofit/>
          </a:bodyPr>
          <a:lstStyle/>
          <a:p>
            <a:pPr marL="0" indent="0">
              <a:buNone/>
            </a:pPr>
            <a:endParaRPr lang="en-US" sz="1800" dirty="0">
              <a:solidFill>
                <a:srgbClr val="0F0F0F"/>
              </a:solidFill>
              <a:latin typeface="Arial" panose="020B0604020202020204" pitchFamily="34" charset="0"/>
              <a:cs typeface="Arial" panose="020B0604020202020204" pitchFamily="34" charset="0"/>
            </a:endParaRPr>
          </a:p>
          <a:p>
            <a:pPr marL="0" indent="0">
              <a:buNone/>
            </a:pPr>
            <a:r>
              <a:rPr lang="en-US" sz="1800" dirty="0">
                <a:solidFill>
                  <a:srgbClr val="0F0F0F"/>
                </a:solidFill>
                <a:latin typeface="Arial" panose="020B0604020202020204" pitchFamily="34" charset="0"/>
                <a:cs typeface="Arial" panose="020B0604020202020204" pitchFamily="34" charset="0"/>
              </a:rPr>
              <a:t>System Requirements:</a:t>
            </a:r>
          </a:p>
          <a:p>
            <a:r>
              <a:rPr lang="en-US" sz="1800" dirty="0">
                <a:solidFill>
                  <a:srgbClr val="0F0F0F"/>
                </a:solidFill>
                <a:latin typeface="Arial" panose="020B0604020202020204" pitchFamily="34" charset="0"/>
                <a:cs typeface="Arial" panose="020B0604020202020204" pitchFamily="34" charset="0"/>
              </a:rPr>
              <a:t>Operating System Compatibility</a:t>
            </a:r>
          </a:p>
          <a:p>
            <a:r>
              <a:rPr lang="en-US" sz="1800" dirty="0">
                <a:solidFill>
                  <a:srgbClr val="0F0F0F"/>
                </a:solidFill>
                <a:latin typeface="Arial" panose="020B0604020202020204" pitchFamily="34" charset="0"/>
                <a:cs typeface="Arial" panose="020B0604020202020204" pitchFamily="34" charset="0"/>
              </a:rPr>
              <a:t>Hardware Specifications</a:t>
            </a:r>
          </a:p>
          <a:p>
            <a:r>
              <a:rPr lang="en-US" sz="1800" dirty="0">
                <a:solidFill>
                  <a:srgbClr val="0F0F0F"/>
                </a:solidFill>
                <a:latin typeface="Arial" panose="020B0604020202020204" pitchFamily="34" charset="0"/>
                <a:cs typeface="Arial" panose="020B0604020202020204" pitchFamily="34" charset="0"/>
              </a:rPr>
              <a:t>Network Connectivity</a:t>
            </a:r>
          </a:p>
          <a:p>
            <a:r>
              <a:rPr lang="en-US" sz="1800" dirty="0">
                <a:solidFill>
                  <a:srgbClr val="0F0F0F"/>
                </a:solidFill>
                <a:latin typeface="Arial" panose="020B0604020202020204" pitchFamily="34" charset="0"/>
                <a:cs typeface="Arial" panose="020B0604020202020204" pitchFamily="34" charset="0"/>
              </a:rPr>
              <a:t>Scalability</a:t>
            </a:r>
          </a:p>
          <a:p>
            <a:r>
              <a:rPr lang="en-US" sz="1800" dirty="0">
                <a:solidFill>
                  <a:srgbClr val="0F0F0F"/>
                </a:solidFill>
                <a:latin typeface="Arial" panose="020B0604020202020204" pitchFamily="34" charset="0"/>
                <a:cs typeface="Arial" panose="020B0604020202020204" pitchFamily="34" charset="0"/>
              </a:rPr>
              <a:t>Security Compliance.</a:t>
            </a:r>
          </a:p>
          <a:p>
            <a:pPr marL="0" indent="0">
              <a:buNone/>
            </a:pPr>
            <a:endParaRPr lang="en-US" sz="1800" dirty="0">
              <a:solidFill>
                <a:srgbClr val="0F0F0F"/>
              </a:solidFill>
              <a:latin typeface="Arial" panose="020B0604020202020204" pitchFamily="34" charset="0"/>
              <a:cs typeface="Arial" panose="020B0604020202020204" pitchFamily="34" charset="0"/>
            </a:endParaRPr>
          </a:p>
          <a:p>
            <a:pPr marL="0" indent="0">
              <a:buNone/>
            </a:pPr>
            <a:endParaRPr lang="en-IN" sz="1800" dirty="0">
              <a:solidFill>
                <a:srgbClr val="0F0F0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168606-C100-268A-21F9-C44EF7C8BD49}"/>
              </a:ext>
            </a:extLst>
          </p:cNvPr>
          <p:cNvSpPr>
            <a:spLocks noGrp="1"/>
          </p:cNvSpPr>
          <p:nvPr>
            <p:ph sz="half" idx="2"/>
          </p:nvPr>
        </p:nvSpPr>
        <p:spPr/>
        <p:txBody>
          <a:bodyPr>
            <a:normAutofit/>
          </a:bodyPr>
          <a:lstStyle/>
          <a:p>
            <a:pPr marL="0" indent="0">
              <a:buNone/>
            </a:pPr>
            <a:r>
              <a:rPr lang="en-US" sz="1600" dirty="0">
                <a:solidFill>
                  <a:srgbClr val="0F0F0F"/>
                </a:solidFill>
                <a:latin typeface="Arial" panose="020B0604020202020204" pitchFamily="34" charset="0"/>
                <a:cs typeface="Arial" panose="020B0604020202020204" pitchFamily="34" charset="0"/>
              </a:rPr>
              <a:t>Libraries required to Build the Model:</a:t>
            </a:r>
          </a:p>
          <a:p>
            <a:r>
              <a:rPr lang="en-US" sz="1600" dirty="0">
                <a:solidFill>
                  <a:srgbClr val="0F0F0F"/>
                </a:solidFill>
                <a:latin typeface="Arial" panose="020B0604020202020204" pitchFamily="34" charset="0"/>
                <a:cs typeface="Arial" panose="020B0604020202020204" pitchFamily="34" charset="0"/>
              </a:rPr>
              <a:t>Scikit-learn</a:t>
            </a:r>
          </a:p>
          <a:p>
            <a:r>
              <a:rPr lang="en-US" sz="1600" dirty="0">
                <a:solidFill>
                  <a:srgbClr val="0F0F0F"/>
                </a:solidFill>
                <a:latin typeface="Arial" panose="020B0604020202020204" pitchFamily="34" charset="0"/>
                <a:cs typeface="Arial" panose="020B0604020202020204" pitchFamily="34" charset="0"/>
              </a:rPr>
              <a:t>TensorFlow / </a:t>
            </a:r>
            <a:r>
              <a:rPr lang="en-US" sz="1600" dirty="0" err="1">
                <a:solidFill>
                  <a:srgbClr val="0F0F0F"/>
                </a:solidFill>
                <a:latin typeface="Arial" panose="020B0604020202020204" pitchFamily="34" charset="0"/>
                <a:cs typeface="Arial" panose="020B0604020202020204" pitchFamily="34" charset="0"/>
              </a:rPr>
              <a:t>PyTorch</a:t>
            </a:r>
            <a:endParaRPr lang="en-US" sz="1600" dirty="0">
              <a:solidFill>
                <a:srgbClr val="0F0F0F"/>
              </a:solidFill>
              <a:latin typeface="Arial" panose="020B0604020202020204" pitchFamily="34" charset="0"/>
              <a:cs typeface="Arial" panose="020B0604020202020204" pitchFamily="34" charset="0"/>
            </a:endParaRPr>
          </a:p>
          <a:p>
            <a:r>
              <a:rPr lang="en-US" sz="1600" dirty="0">
                <a:solidFill>
                  <a:srgbClr val="0F0F0F"/>
                </a:solidFill>
                <a:latin typeface="Arial" panose="020B0604020202020204" pitchFamily="34" charset="0"/>
                <a:cs typeface="Arial" panose="020B0604020202020204" pitchFamily="34" charset="0"/>
              </a:rPr>
              <a:t>Pandas</a:t>
            </a:r>
          </a:p>
          <a:p>
            <a:r>
              <a:rPr lang="en-US" sz="1600" dirty="0">
                <a:solidFill>
                  <a:srgbClr val="0F0F0F"/>
                </a:solidFill>
                <a:latin typeface="Arial" panose="020B0604020202020204" pitchFamily="34" charset="0"/>
                <a:cs typeface="Arial" panose="020B0604020202020204" pitchFamily="34" charset="0"/>
              </a:rPr>
              <a:t>Matplotlib / Seaborn</a:t>
            </a:r>
          </a:p>
          <a:p>
            <a:r>
              <a:rPr lang="en-US" sz="1600" dirty="0" err="1">
                <a:solidFill>
                  <a:srgbClr val="0F0F0F"/>
                </a:solidFill>
                <a:latin typeface="Arial" panose="020B0604020202020204" pitchFamily="34" charset="0"/>
                <a:cs typeface="Arial" panose="020B0604020202020204" pitchFamily="34" charset="0"/>
              </a:rPr>
              <a:t>Scapy</a:t>
            </a:r>
            <a:endParaRPr lang="en-US" sz="1600" dirty="0">
              <a:solidFill>
                <a:srgbClr val="0F0F0F"/>
              </a:solidFill>
              <a:latin typeface="Arial" panose="020B0604020202020204" pitchFamily="34" charset="0"/>
              <a:cs typeface="Arial" panose="020B0604020202020204" pitchFamily="34" charset="0"/>
            </a:endParaRPr>
          </a:p>
          <a:p>
            <a:r>
              <a:rPr lang="en-US" sz="1600" dirty="0">
                <a:solidFill>
                  <a:srgbClr val="0F0F0F"/>
                </a:solidFill>
                <a:latin typeface="Arial" panose="020B0604020202020204" pitchFamily="34" charset="0"/>
                <a:cs typeface="Arial" panose="020B0604020202020204" pitchFamily="34" charset="0"/>
              </a:rPr>
              <a:t>Requests / </a:t>
            </a:r>
            <a:r>
              <a:rPr lang="en-US" sz="1600" dirty="0" err="1">
                <a:solidFill>
                  <a:srgbClr val="0F0F0F"/>
                </a:solidFill>
                <a:latin typeface="Arial" panose="020B0604020202020204" pitchFamily="34" charset="0"/>
                <a:cs typeface="Arial" panose="020B0604020202020204" pitchFamily="34" charset="0"/>
              </a:rPr>
              <a:t>BeautifulSoup</a:t>
            </a:r>
            <a:r>
              <a:rPr lang="en-US" sz="1600" dirty="0">
                <a:solidFill>
                  <a:srgbClr val="0F0F0F"/>
                </a:solidFill>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64088"/>
          </a:xfrm>
        </p:spPr>
        <p:txBody>
          <a:bodyPr>
            <a:noAutofit/>
          </a:bodyPr>
          <a:lstStyle/>
          <a:p>
            <a:pPr marL="305435" indent="-305435"/>
            <a:r>
              <a:rPr lang="en-US" sz="1800" dirty="0">
                <a:latin typeface="Arial" panose="020B0604020202020204" pitchFamily="34" charset="0"/>
                <a:cs typeface="Arial" panose="020B0604020202020204" pitchFamily="34" charset="0"/>
              </a:rPr>
              <a:t>Algorithm Selection:</a:t>
            </a:r>
          </a:p>
          <a:p>
            <a:pPr marL="0" indent="0">
              <a:buNone/>
            </a:pPr>
            <a:r>
              <a:rPr lang="en-US" sz="1800" dirty="0">
                <a:latin typeface="Arial" panose="020B0604020202020204" pitchFamily="34" charset="0"/>
                <a:cs typeface="Arial" panose="020B0604020202020204" pitchFamily="34" charset="0"/>
              </a:rPr>
              <a:t>For the keylogger detection system, we have chosen a combination of machine learning-based approaches, including anomaly detection and supervised learning models. The selection of these algorithms is based on the complex and dynamic nature of keylogger attacks, which require sophisticated techniques to identify suspicious behavior accurately. Anomaly detection algorithms are effective in detecting deviations from normal behavior patterns, while supervised learning models can classify detected anomalies as potential keylogger activities with high accuracy.</a:t>
            </a:r>
          </a:p>
          <a:p>
            <a:pPr marL="305435" indent="-305435"/>
            <a:endParaRPr lang="en-US" sz="1800" dirty="0">
              <a:latin typeface="Arial" panose="020B0604020202020204" pitchFamily="34" charset="0"/>
              <a:cs typeface="Arial" panose="020B0604020202020204" pitchFamily="34" charset="0"/>
            </a:endParaRPr>
          </a:p>
          <a:p>
            <a:pPr marL="305435" indent="-305435"/>
            <a:r>
              <a:rPr lang="en-US" sz="1800" dirty="0">
                <a:latin typeface="Arial" panose="020B0604020202020204" pitchFamily="34" charset="0"/>
                <a:cs typeface="Arial" panose="020B0604020202020204" pitchFamily="34" charset="0"/>
              </a:rPr>
              <a:t>Data Input:</a:t>
            </a:r>
          </a:p>
          <a:p>
            <a:pPr marL="0" indent="0">
              <a:buNone/>
            </a:pPr>
            <a:r>
              <a:rPr lang="en-US" sz="1800" dirty="0">
                <a:latin typeface="Arial" panose="020B0604020202020204" pitchFamily="34" charset="0"/>
                <a:cs typeface="Arial" panose="020B0604020202020204" pitchFamily="34" charset="0"/>
              </a:rPr>
              <a:t>The input features used by the algorithm include various system and user interaction metrics, such as keystroke frequency, mouse movements, application usage patterns, and network traffic. Additionally, contextual information such as user identity, session duration, and time of day may also be considered to enhance the detection capabilities of the algorithm. These input features provide valuable insights into user behavior and system activities, enabling the algorithm to effectively differentiate between legitimate and malicious activities.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Autofit/>
          </a:bodyPr>
          <a:lstStyle/>
          <a:p>
            <a:pPr marL="305435" indent="-305435"/>
            <a:r>
              <a:rPr lang="en-US" sz="1800" dirty="0">
                <a:latin typeface="Arial" panose="020B0604020202020204" pitchFamily="34" charset="0"/>
                <a:cs typeface="Arial" panose="020B0604020202020204" pitchFamily="34" charset="0"/>
              </a:rPr>
              <a:t>Training Process:</a:t>
            </a:r>
          </a:p>
          <a:p>
            <a:pPr marL="0" indent="0">
              <a:buNone/>
            </a:pPr>
            <a:r>
              <a:rPr lang="en-US" sz="1800" dirty="0">
                <a:latin typeface="Arial" panose="020B0604020202020204" pitchFamily="34" charset="0"/>
                <a:cs typeface="Arial" panose="020B0604020202020204" pitchFamily="34" charset="0"/>
              </a:rPr>
              <a:t>The algorithm is trained using labeled datasets of known keylogger samples, as well as benign user interactions. During the training process, the algorithm learns to distinguish between normal user behavior and keylogger activities by analyzing the input features and identifying patterns indicative of malicious intent. Specific considerations such as cross-validation and hyperparameter tuning are employed to optimize the performance of the algorithm and ensure robustness against various attack scenarios.</a:t>
            </a:r>
          </a:p>
          <a:p>
            <a:pPr marL="305435" indent="-305435"/>
            <a:endParaRPr lang="en-US" sz="1800" dirty="0">
              <a:latin typeface="Arial" panose="020B0604020202020204" pitchFamily="34" charset="0"/>
              <a:cs typeface="Arial" panose="020B0604020202020204" pitchFamily="34" charset="0"/>
            </a:endParaRPr>
          </a:p>
          <a:p>
            <a:pPr marL="305435" indent="-305435"/>
            <a:r>
              <a:rPr lang="en-US" sz="1800" dirty="0">
                <a:latin typeface="Arial" panose="020B0604020202020204" pitchFamily="34" charset="0"/>
                <a:cs typeface="Arial" panose="020B0604020202020204" pitchFamily="34" charset="0"/>
              </a:rPr>
              <a:t>Prediction Process:</a:t>
            </a:r>
          </a:p>
          <a:p>
            <a:pPr marL="0" indent="0">
              <a:buNone/>
            </a:pPr>
            <a:r>
              <a:rPr lang="en-US" sz="1800" dirty="0">
                <a:latin typeface="Arial" panose="020B0604020202020204" pitchFamily="34" charset="0"/>
                <a:cs typeface="Arial" panose="020B0604020202020204" pitchFamily="34" charset="0"/>
              </a:rPr>
              <a:t>Once trained, the algorithm can make predictions for future keylogger activities by analyzing real-time input data streams. During the prediction phase, the algorithm continuously monitors system and user interactions, comparing observed behavior against learned patterns and identifying deviations that may indicate the presence of a keylogger. Real-time data inputs, including keystrokes, mouse movements, and network traffic, are considered during the prediction process to enable timely detection and response to potential threats.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521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3C9C1C77-A17D-9538-1222-DF916FAE9D22}"/>
              </a:ext>
            </a:extLst>
          </p:cNvPr>
          <p:cNvPicPr>
            <a:picLocks noGrp="1" noChangeAspect="1"/>
          </p:cNvPicPr>
          <p:nvPr>
            <p:ph idx="1"/>
          </p:nvPr>
        </p:nvPicPr>
        <p:blipFill>
          <a:blip r:embed="rId2"/>
          <a:stretch>
            <a:fillRect/>
          </a:stretch>
        </p:blipFill>
        <p:spPr>
          <a:xfrm>
            <a:off x="1057977" y="2288017"/>
            <a:ext cx="9888520" cy="2281966"/>
          </a:xfrm>
          <a:ln w="19050">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196</TotalTime>
  <Words>1158</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Abirami SV</cp:lastModifiedBy>
  <cp:revision>46</cp:revision>
  <dcterms:created xsi:type="dcterms:W3CDTF">2021-05-26T16:50:10Z</dcterms:created>
  <dcterms:modified xsi:type="dcterms:W3CDTF">2024-04-04T15:12:51Z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