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4"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wcs\OneDrive\Documents\AB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MON</c:v>
                </c:pt>
              </c:strCache>
            </c:strRef>
          </c:tx>
          <c:spPr>
            <a:solidFill>
              <a:schemeClr val="accent1"/>
            </a:solidFill>
            <a:ln>
              <a:noFill/>
            </a:ln>
            <a:effectLst/>
          </c:spPr>
          <c:invertIfNegative val="0"/>
          <c:cat>
            <c:strRef>
              <c:f>Sheet1!$A$2:$A$6</c:f>
              <c:strCache>
                <c:ptCount val="5"/>
                <c:pt idx="0">
                  <c:v>ABI</c:v>
                </c:pt>
                <c:pt idx="1">
                  <c:v>DHANAM</c:v>
                </c:pt>
                <c:pt idx="2">
                  <c:v>PRIYA</c:v>
                </c:pt>
                <c:pt idx="3">
                  <c:v>TRISHA</c:v>
                </c:pt>
                <c:pt idx="4">
                  <c:v>KAVYA</c:v>
                </c:pt>
              </c:strCache>
            </c:strRef>
          </c:cat>
          <c:val>
            <c:numRef>
              <c:f>Sheet1!$B$2:$B$6</c:f>
              <c:numCache>
                <c:formatCode>General</c:formatCode>
                <c:ptCount val="5"/>
                <c:pt idx="0">
                  <c:v>3</c:v>
                </c:pt>
                <c:pt idx="1">
                  <c:v>7</c:v>
                </c:pt>
                <c:pt idx="2">
                  <c:v>6</c:v>
                </c:pt>
                <c:pt idx="3">
                  <c:v>6</c:v>
                </c:pt>
                <c:pt idx="4">
                  <c:v>15</c:v>
                </c:pt>
              </c:numCache>
            </c:numRef>
          </c:val>
          <c:extLst>
            <c:ext xmlns:c16="http://schemas.microsoft.com/office/drawing/2014/chart" uri="{C3380CC4-5D6E-409C-BE32-E72D297353CC}">
              <c16:uniqueId val="{00000000-1403-4C07-BE84-9837D9C5805F}"/>
            </c:ext>
          </c:extLst>
        </c:ser>
        <c:ser>
          <c:idx val="1"/>
          <c:order val="1"/>
          <c:tx>
            <c:strRef>
              <c:f>Sheet1!$C$1</c:f>
              <c:strCache>
                <c:ptCount val="1"/>
                <c:pt idx="0">
                  <c:v>TUS</c:v>
                </c:pt>
              </c:strCache>
            </c:strRef>
          </c:tx>
          <c:spPr>
            <a:solidFill>
              <a:schemeClr val="accent2"/>
            </a:solidFill>
            <a:ln>
              <a:noFill/>
            </a:ln>
            <a:effectLst/>
          </c:spPr>
          <c:invertIfNegative val="0"/>
          <c:cat>
            <c:strRef>
              <c:f>Sheet1!$A$2:$A$6</c:f>
              <c:strCache>
                <c:ptCount val="5"/>
                <c:pt idx="0">
                  <c:v>ABI</c:v>
                </c:pt>
                <c:pt idx="1">
                  <c:v>DHANAM</c:v>
                </c:pt>
                <c:pt idx="2">
                  <c:v>PRIYA</c:v>
                </c:pt>
                <c:pt idx="3">
                  <c:v>TRISHA</c:v>
                </c:pt>
                <c:pt idx="4">
                  <c:v>KAVYA</c:v>
                </c:pt>
              </c:strCache>
            </c:strRef>
          </c:cat>
          <c:val>
            <c:numRef>
              <c:f>Sheet1!$C$2:$C$6</c:f>
              <c:numCache>
                <c:formatCode>General</c:formatCode>
                <c:ptCount val="5"/>
                <c:pt idx="0">
                  <c:v>5</c:v>
                </c:pt>
                <c:pt idx="1">
                  <c:v>2</c:v>
                </c:pt>
                <c:pt idx="2">
                  <c:v>5</c:v>
                </c:pt>
                <c:pt idx="3">
                  <c:v>10</c:v>
                </c:pt>
                <c:pt idx="4">
                  <c:v>5</c:v>
                </c:pt>
              </c:numCache>
            </c:numRef>
          </c:val>
          <c:extLst>
            <c:ext xmlns:c16="http://schemas.microsoft.com/office/drawing/2014/chart" uri="{C3380CC4-5D6E-409C-BE32-E72D297353CC}">
              <c16:uniqueId val="{00000001-1403-4C07-BE84-9837D9C5805F}"/>
            </c:ext>
          </c:extLst>
        </c:ser>
        <c:ser>
          <c:idx val="2"/>
          <c:order val="2"/>
          <c:tx>
            <c:strRef>
              <c:f>Sheet1!$D$1</c:f>
              <c:strCache>
                <c:ptCount val="1"/>
                <c:pt idx="0">
                  <c:v>WED</c:v>
                </c:pt>
              </c:strCache>
            </c:strRef>
          </c:tx>
          <c:spPr>
            <a:solidFill>
              <a:schemeClr val="accent3"/>
            </a:solidFill>
            <a:ln>
              <a:noFill/>
            </a:ln>
            <a:effectLst/>
          </c:spPr>
          <c:invertIfNegative val="0"/>
          <c:cat>
            <c:strRef>
              <c:f>Sheet1!$A$2:$A$6</c:f>
              <c:strCache>
                <c:ptCount val="5"/>
                <c:pt idx="0">
                  <c:v>ABI</c:v>
                </c:pt>
                <c:pt idx="1">
                  <c:v>DHANAM</c:v>
                </c:pt>
                <c:pt idx="2">
                  <c:v>PRIYA</c:v>
                </c:pt>
                <c:pt idx="3">
                  <c:v>TRISHA</c:v>
                </c:pt>
                <c:pt idx="4">
                  <c:v>KAVYA</c:v>
                </c:pt>
              </c:strCache>
            </c:strRef>
          </c:cat>
          <c:val>
            <c:numRef>
              <c:f>Sheet1!$D$2:$D$6</c:f>
              <c:numCache>
                <c:formatCode>General</c:formatCode>
                <c:ptCount val="5"/>
                <c:pt idx="0">
                  <c:v>13</c:v>
                </c:pt>
                <c:pt idx="1">
                  <c:v>12</c:v>
                </c:pt>
                <c:pt idx="2">
                  <c:v>10</c:v>
                </c:pt>
                <c:pt idx="3">
                  <c:v>10</c:v>
                </c:pt>
                <c:pt idx="4">
                  <c:v>5</c:v>
                </c:pt>
              </c:numCache>
            </c:numRef>
          </c:val>
          <c:extLst>
            <c:ext xmlns:c16="http://schemas.microsoft.com/office/drawing/2014/chart" uri="{C3380CC4-5D6E-409C-BE32-E72D297353CC}">
              <c16:uniqueId val="{00000002-1403-4C07-BE84-9837D9C5805F}"/>
            </c:ext>
          </c:extLst>
        </c:ser>
        <c:ser>
          <c:idx val="3"/>
          <c:order val="3"/>
          <c:tx>
            <c:strRef>
              <c:f>Sheet1!$E$1</c:f>
              <c:strCache>
                <c:ptCount val="1"/>
                <c:pt idx="0">
                  <c:v>THURS</c:v>
                </c:pt>
              </c:strCache>
            </c:strRef>
          </c:tx>
          <c:spPr>
            <a:solidFill>
              <a:schemeClr val="accent4"/>
            </a:solidFill>
            <a:ln>
              <a:noFill/>
            </a:ln>
            <a:effectLst/>
          </c:spPr>
          <c:invertIfNegative val="0"/>
          <c:cat>
            <c:strRef>
              <c:f>Sheet1!$A$2:$A$6</c:f>
              <c:strCache>
                <c:ptCount val="5"/>
                <c:pt idx="0">
                  <c:v>ABI</c:v>
                </c:pt>
                <c:pt idx="1">
                  <c:v>DHANAM</c:v>
                </c:pt>
                <c:pt idx="2">
                  <c:v>PRIYA</c:v>
                </c:pt>
                <c:pt idx="3">
                  <c:v>TRISHA</c:v>
                </c:pt>
                <c:pt idx="4">
                  <c:v>KAVYA</c:v>
                </c:pt>
              </c:strCache>
            </c:strRef>
          </c:cat>
          <c:val>
            <c:numRef>
              <c:f>Sheet1!$E$2:$E$6</c:f>
              <c:numCache>
                <c:formatCode>General</c:formatCode>
                <c:ptCount val="5"/>
                <c:pt idx="0">
                  <c:v>9</c:v>
                </c:pt>
                <c:pt idx="1">
                  <c:v>12</c:v>
                </c:pt>
                <c:pt idx="2">
                  <c:v>12</c:v>
                </c:pt>
                <c:pt idx="3">
                  <c:v>10</c:v>
                </c:pt>
                <c:pt idx="4">
                  <c:v>3</c:v>
                </c:pt>
              </c:numCache>
            </c:numRef>
          </c:val>
          <c:extLst>
            <c:ext xmlns:c16="http://schemas.microsoft.com/office/drawing/2014/chart" uri="{C3380CC4-5D6E-409C-BE32-E72D297353CC}">
              <c16:uniqueId val="{00000003-1403-4C07-BE84-9837D9C5805F}"/>
            </c:ext>
          </c:extLst>
        </c:ser>
        <c:dLbls>
          <c:showLegendKey val="0"/>
          <c:showVal val="0"/>
          <c:showCatName val="0"/>
          <c:showSerName val="0"/>
          <c:showPercent val="0"/>
          <c:showBubbleSize val="0"/>
        </c:dLbls>
        <c:gapWidth val="219"/>
        <c:overlap val="-27"/>
        <c:axId val="458444448"/>
        <c:axId val="579743904"/>
      </c:barChart>
      <c:catAx>
        <c:axId val="458444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9743904"/>
        <c:crosses val="autoZero"/>
        <c:auto val="1"/>
        <c:lblAlgn val="ctr"/>
        <c:lblOffset val="100"/>
        <c:noMultiLvlLbl val="0"/>
      </c:catAx>
      <c:valAx>
        <c:axId val="579743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8444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A072E-DB91-E655-4385-3AF0AFBEB2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69B6C1-007C-0B70-9A87-A742DDC8A0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781E95-6B1F-0D03-2333-2701E3613920}"/>
              </a:ext>
            </a:extLst>
          </p:cNvPr>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a:extLst>
              <a:ext uri="{FF2B5EF4-FFF2-40B4-BE49-F238E27FC236}">
                <a16:creationId xmlns:a16="http://schemas.microsoft.com/office/drawing/2014/main" id="{FDDB2218-084F-72A3-41F7-9A14A9B7FE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2E90E1-9BA4-533B-242C-C73BA64C2245}"/>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82030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5732-C6BA-8C9F-025D-00EC562A46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6DCEE8-F747-F0C2-8778-132A76AC02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6655D5-7C3A-88FA-87BC-66CCD5B60542}"/>
              </a:ext>
            </a:extLst>
          </p:cNvPr>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a:extLst>
              <a:ext uri="{FF2B5EF4-FFF2-40B4-BE49-F238E27FC236}">
                <a16:creationId xmlns:a16="http://schemas.microsoft.com/office/drawing/2014/main" id="{F6FD1055-7EB4-DC71-DBC1-D4F6700253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F42300-3098-C46E-D4F3-37AC842891E3}"/>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41329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12AA15-88E4-5DD5-12E0-22CFD7704F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BEF78C-622E-C5F6-2518-A2B9B256B1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C24E78-BAED-8D17-2202-92B3EB702B69}"/>
              </a:ext>
            </a:extLst>
          </p:cNvPr>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a:extLst>
              <a:ext uri="{FF2B5EF4-FFF2-40B4-BE49-F238E27FC236}">
                <a16:creationId xmlns:a16="http://schemas.microsoft.com/office/drawing/2014/main" id="{BACEC074-0D1E-FA91-8BB0-048E8F9F24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B14105-90AB-1A9B-47E0-73A7C7CC81AB}"/>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37188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708394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5E04C-0C01-6801-19DB-D7A7901DE1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EE2269-44EE-4120-BD2D-F270F028EA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BC9975-E603-09E8-9C2C-CBB305D2538B}"/>
              </a:ext>
            </a:extLst>
          </p:cNvPr>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a:extLst>
              <a:ext uri="{FF2B5EF4-FFF2-40B4-BE49-F238E27FC236}">
                <a16:creationId xmlns:a16="http://schemas.microsoft.com/office/drawing/2014/main" id="{146A3D37-A975-2EFB-772F-DFA32F2A7E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99D950-34C4-3984-D2B3-AD32CCC9A4CF}"/>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4303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14D4B-DD51-6801-0387-89DD4DA2FA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53015B-0B3C-64F8-F061-20E4CF71E5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BC2C32-167C-9AD5-20DD-66CB06E7BC74}"/>
              </a:ext>
            </a:extLst>
          </p:cNvPr>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a:extLst>
              <a:ext uri="{FF2B5EF4-FFF2-40B4-BE49-F238E27FC236}">
                <a16:creationId xmlns:a16="http://schemas.microsoft.com/office/drawing/2014/main" id="{D84C5D17-5785-762D-34F3-C0C0D154D4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AE56DB-A9A5-DCBC-654F-544C769E9431}"/>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33130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5A9D-1582-D77C-8EBA-8EF5F72ACB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659BC3-A848-F699-38EC-0F59400DB4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6C07C3-9721-140B-DEBC-AE040B0601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57B436-3916-9491-8832-7A8D2A39FE08}"/>
              </a:ext>
            </a:extLst>
          </p:cNvPr>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a:extLst>
              <a:ext uri="{FF2B5EF4-FFF2-40B4-BE49-F238E27FC236}">
                <a16:creationId xmlns:a16="http://schemas.microsoft.com/office/drawing/2014/main" id="{3C7E62B6-38E8-025B-3EBD-4A674CE79D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6A1560-2B3D-FFB6-3388-625DD8042F91}"/>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07234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1C43-DA16-0266-5C8C-6297480FFE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C1B06D-2910-7707-D4F2-A7C7D72B8B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4E668C-1C61-7773-B13D-906365648A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A2C0F5-25B4-042F-5097-54D7B8F104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3CAF53-2F76-56DD-E455-B2C12DEDF2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16631B-C94D-6B97-84EF-B48C2EF1F137}"/>
              </a:ext>
            </a:extLst>
          </p:cNvPr>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a:extLst>
              <a:ext uri="{FF2B5EF4-FFF2-40B4-BE49-F238E27FC236}">
                <a16:creationId xmlns:a16="http://schemas.microsoft.com/office/drawing/2014/main" id="{F744AD9F-CD7E-84FA-04EF-89597BC475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65FE07-E0DD-9B79-6146-7845D4856E2C}"/>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57555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63D27-EF8A-F7D4-13C4-C97FB042EB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04E5F1-904F-1569-A93D-CD682EDFF36E}"/>
              </a:ext>
            </a:extLst>
          </p:cNvPr>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a:extLst>
              <a:ext uri="{FF2B5EF4-FFF2-40B4-BE49-F238E27FC236}">
                <a16:creationId xmlns:a16="http://schemas.microsoft.com/office/drawing/2014/main" id="{680BFDD4-B8B5-C5BD-0600-C1C5DC7353B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5DA040-FB6E-CF48-BC82-B3B9A131B396}"/>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86284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440694-E861-27AE-09AF-99C0DC42C979}"/>
              </a:ext>
            </a:extLst>
          </p:cNvPr>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a:extLst>
              <a:ext uri="{FF2B5EF4-FFF2-40B4-BE49-F238E27FC236}">
                <a16:creationId xmlns:a16="http://schemas.microsoft.com/office/drawing/2014/main" id="{5EC61564-6913-4282-409E-70AF04301B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161E83-D11E-C66B-3531-20A68931FFAF}"/>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32745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6DE83-FD49-06C3-3749-0B72156DAF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D1BF14-3241-5325-4CC0-AD09FB3DF6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4971EA-10FC-9FC3-BDC3-143B56B1A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4CCA2A-FE70-9492-E2A4-6F0FC41214B3}"/>
              </a:ext>
            </a:extLst>
          </p:cNvPr>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a:extLst>
              <a:ext uri="{FF2B5EF4-FFF2-40B4-BE49-F238E27FC236}">
                <a16:creationId xmlns:a16="http://schemas.microsoft.com/office/drawing/2014/main" id="{F71B63A6-8635-4562-5963-7562AD1965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85C2DA-3B4E-8F24-25F3-529780A80368}"/>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06139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6B77F-CEF0-07C2-B23E-87D70C1CC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712027-EADB-3029-9939-90D70AC452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DAFCFA-48CE-72AD-C726-5851C2376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2149D6-04FB-FCAA-4739-CBB78F2D7786}"/>
              </a:ext>
            </a:extLst>
          </p:cNvPr>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a:extLst>
              <a:ext uri="{FF2B5EF4-FFF2-40B4-BE49-F238E27FC236}">
                <a16:creationId xmlns:a16="http://schemas.microsoft.com/office/drawing/2014/main" id="{78613CF4-8F90-930F-1C40-7361F0A9C6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EE6D23-2AFD-3412-C899-3222FF0519BA}"/>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57137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419975-F8D1-4103-8A2B-9086735B73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FB0A16-9CAF-1E59-4FFD-331EDD44F5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B00F94-5A38-2277-0209-52C2D0A905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a:extLst>
              <a:ext uri="{FF2B5EF4-FFF2-40B4-BE49-F238E27FC236}">
                <a16:creationId xmlns:a16="http://schemas.microsoft.com/office/drawing/2014/main" id="{E0495150-EB17-96B8-C519-B94677C325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5ECE00-5A9E-F5F7-74B4-2A2EA86346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1655883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err="1"/>
              <a:t>R.Abirami</a:t>
            </a:r>
            <a:endParaRPr lang="en-US" sz="2400" dirty="0"/>
          </a:p>
          <a:p>
            <a:r>
              <a:rPr lang="en-US" sz="2400" dirty="0"/>
              <a:t>REGISTER NO:</a:t>
            </a:r>
            <a:r>
              <a:rPr lang="en-IN" sz="2400" dirty="0"/>
              <a:t>312200897</a:t>
            </a:r>
            <a:endParaRPr lang="en-US" sz="2400" dirty="0"/>
          </a:p>
          <a:p>
            <a:r>
              <a:rPr lang="en-US" sz="2400" dirty="0"/>
              <a:t>DEPARTMENT:</a:t>
            </a:r>
            <a:r>
              <a:rPr lang="en-IN" sz="2400" dirty="0"/>
              <a:t>B.com(computer applications)</a:t>
            </a:r>
            <a:endParaRPr lang="en-US" sz="2400" dirty="0"/>
          </a:p>
          <a:p>
            <a:r>
              <a:rPr lang="en-US" sz="2400" dirty="0"/>
              <a:t>COLLEGE</a:t>
            </a:r>
            <a:r>
              <a:rPr lang="en-IN" sz="2400" dirty="0"/>
              <a:t>.       : pachiyappa’s college for women , kanchipuram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6F009664-582E-F3C0-05FE-A63911D11559}"/>
              </a:ext>
            </a:extLst>
          </p:cNvPr>
          <p:cNvSpPr txBox="1"/>
          <p:nvPr/>
        </p:nvSpPr>
        <p:spPr>
          <a:xfrm>
            <a:off x="739775" y="2002411"/>
            <a:ext cx="9166225" cy="1200329"/>
          </a:xfrm>
          <a:prstGeom prst="rect">
            <a:avLst/>
          </a:prstGeom>
          <a:noFill/>
        </p:spPr>
        <p:txBody>
          <a:bodyPr wrap="square">
            <a:spAutoFit/>
          </a:bodyPr>
          <a:lstStyle/>
          <a:p>
            <a:r>
              <a:rPr lang="en-IN" dirty="0" err="1"/>
              <a:t>Modeling</a:t>
            </a:r>
            <a:r>
              <a:rPr lang="en-IN" dirty="0"/>
              <a:t> Approach:1. Data Preparation:    - Collect and clean attendance data from HR systems or payroll software.    - Transform data into a suitable format for analysis (e.g., pivot tables).2. Exploratory Data Analysis (EDA):    - Use Excel charts to visualize attendance trends, such as:        - Line charts for attendance over time.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020A49A9-29BD-EA45-BAD0-7C24E03AE618}"/>
              </a:ext>
            </a:extLst>
          </p:cNvPr>
          <p:cNvGraphicFramePr>
            <a:graphicFrameLocks/>
          </p:cNvGraphicFramePr>
          <p:nvPr>
            <p:extLst>
              <p:ext uri="{D42A27DB-BD31-4B8C-83A1-F6EECF244321}">
                <p14:modId xmlns:p14="http://schemas.microsoft.com/office/powerpoint/2010/main" val="957239737"/>
              </p:ext>
            </p:extLst>
          </p:nvPr>
        </p:nvGraphicFramePr>
        <p:xfrm>
          <a:off x="3429000" y="2057400"/>
          <a:ext cx="5562600" cy="3200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0B3E634-BD8E-9EFA-A554-FF1485614139}"/>
              </a:ext>
            </a:extLst>
          </p:cNvPr>
          <p:cNvSpPr txBox="1"/>
          <p:nvPr/>
        </p:nvSpPr>
        <p:spPr>
          <a:xfrm>
            <a:off x="457200" y="2279410"/>
            <a:ext cx="9525000" cy="1200329"/>
          </a:xfrm>
          <a:prstGeom prst="rect">
            <a:avLst/>
          </a:prstGeom>
          <a:noFill/>
        </p:spPr>
        <p:txBody>
          <a:bodyPr wrap="square">
            <a:spAutoFit/>
          </a:bodyPr>
          <a:lstStyle/>
          <a:p>
            <a:r>
              <a:rPr lang="en-IN" dirty="0"/>
              <a:t>Visualizing employee attendance trends with Excel charts provides a powerful tool for organizations to gain insights into workforce attendance patterns. By leveraging interactive and dynamic charts, HR and management can:- Identify trends and anomalies- Inform data-driven decisions- Optimize workforce management- Enhance employee experience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1" y="1927967"/>
            <a:ext cx="6172199" cy="67818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Visualising employee attendance Trends with excel charts </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519377" y="2144852"/>
            <a:ext cx="4262808" cy="4520255"/>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7C1FB4A5-BE4D-CA13-2466-AAFD36B8ECF1}"/>
              </a:ext>
            </a:extLst>
          </p:cNvPr>
          <p:cNvSpPr txBox="1"/>
          <p:nvPr/>
        </p:nvSpPr>
        <p:spPr>
          <a:xfrm rot="10800000" flipV="1">
            <a:off x="2038350" y="2296629"/>
            <a:ext cx="4657725" cy="2585323"/>
          </a:xfrm>
          <a:prstGeom prst="rect">
            <a:avLst/>
          </a:prstGeom>
          <a:noFill/>
        </p:spPr>
        <p:txBody>
          <a:bodyPr wrap="square">
            <a:spAutoFit/>
          </a:bodyPr>
          <a:lstStyle/>
          <a:p>
            <a:r>
              <a:rPr lang="en-US" dirty="0"/>
              <a:t>To lead an organization, the attendance of the employees is one of the most important factors that should always be taken into account. The attendance dashboard uncovers every aspect of attendance that the employer may not be aware </a:t>
            </a:r>
            <a:r>
              <a:rPr lang="en-US" dirty="0" err="1"/>
              <a:t>of.What</a:t>
            </a:r>
            <a:r>
              <a:rPr lang="en-US" dirty="0"/>
              <a:t> is an attendance </a:t>
            </a:r>
            <a:r>
              <a:rPr lang="en-US" dirty="0" err="1"/>
              <a:t>dashboard?An</a:t>
            </a:r>
            <a:r>
              <a:rPr lang="en-US" dirty="0"/>
              <a:t> attendance dashboard gives people a broader view of the attendance of workers in the company.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03745" y="1134309"/>
            <a:ext cx="4188256" cy="5333165"/>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D2812D5-B806-8525-DB09-564D89AFF6BD}"/>
              </a:ext>
            </a:extLst>
          </p:cNvPr>
          <p:cNvSpPr txBox="1"/>
          <p:nvPr/>
        </p:nvSpPr>
        <p:spPr>
          <a:xfrm>
            <a:off x="1902256" y="2413337"/>
            <a:ext cx="6101488" cy="2031325"/>
          </a:xfrm>
          <a:prstGeom prst="rect">
            <a:avLst/>
          </a:prstGeom>
          <a:noFill/>
        </p:spPr>
        <p:txBody>
          <a:bodyPr wrap="square">
            <a:spAutoFit/>
          </a:bodyPr>
          <a:lstStyle/>
          <a:p>
            <a:r>
              <a:rPr lang="en-US" dirty="0"/>
              <a:t>Imagine the shock when you find out that some of your employees skip attendance without informing you, or display delinquency completing projects. Such behavior can disrupt the workplace, affect productivity, and lead to terrible team performance. For these reasons and more, an attendance tracker in Excel helps you and other project managers keep a trained eye on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B71214B4-4710-AACF-DE04-35834F35CA61}"/>
              </a:ext>
            </a:extLst>
          </p:cNvPr>
          <p:cNvSpPr txBox="1"/>
          <p:nvPr/>
        </p:nvSpPr>
        <p:spPr>
          <a:xfrm>
            <a:off x="1074771" y="2095500"/>
            <a:ext cx="8735979" cy="1477328"/>
          </a:xfrm>
          <a:prstGeom prst="rect">
            <a:avLst/>
          </a:prstGeom>
          <a:noFill/>
        </p:spPr>
        <p:txBody>
          <a:bodyPr wrap="square">
            <a:spAutoFit/>
          </a:bodyPr>
          <a:lstStyle/>
          <a:p>
            <a:r>
              <a:rPr lang="en-US" dirty="0"/>
              <a:t>Visualizing employee attendance trends with Excel charts in a project overview can be a great way to track and analyze attendance patterns. Here are some steps to help you create a chart:1. Collect attendance data: Gather attendance data for each employee, including dates, attendance status (present, absent, late, etc.).2. Create a table: Organize the data in an Excel table with columns for employee names, dates, and attendance status.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3037023" cy="4991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6275" y="8629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770DBAAC-A8F7-1B66-E844-5053B52C4B83}"/>
              </a:ext>
            </a:extLst>
          </p:cNvPr>
          <p:cNvSpPr txBox="1"/>
          <p:nvPr/>
        </p:nvSpPr>
        <p:spPr>
          <a:xfrm>
            <a:off x="3144542" y="2756196"/>
            <a:ext cx="6101488" cy="1477328"/>
          </a:xfrm>
          <a:prstGeom prst="rect">
            <a:avLst/>
          </a:prstGeom>
          <a:noFill/>
        </p:spPr>
        <p:txBody>
          <a:bodyPr wrap="square">
            <a:spAutoFit/>
          </a:bodyPr>
          <a:lstStyle/>
          <a:p>
            <a:r>
              <a:rPr lang="en-US" dirty="0"/>
              <a:t>Here's a possible value proposition for visualizing employee attendance trends with Excel charts in your solution:*Value Proposition:*"Gain actionable insights into employee attendance patterns with our intuitive Excel chart visualizations, enabling you to: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A0CAAAC4-A500-7F4C-BA67-C740B6C0DEDB}"/>
              </a:ext>
            </a:extLst>
          </p:cNvPr>
          <p:cNvSpPr txBox="1"/>
          <p:nvPr/>
        </p:nvSpPr>
        <p:spPr>
          <a:xfrm>
            <a:off x="1989615" y="2132782"/>
            <a:ext cx="7304406" cy="1754326"/>
          </a:xfrm>
          <a:prstGeom prst="rect">
            <a:avLst/>
          </a:prstGeom>
          <a:noFill/>
        </p:spPr>
        <p:txBody>
          <a:bodyPr wrap="square">
            <a:spAutoFit/>
          </a:bodyPr>
          <a:lstStyle/>
          <a:p>
            <a:r>
              <a:rPr lang="en-US" dirty="0"/>
              <a:t>Here is a possible dataset description for visualizing employee attendance trends with Excel charts:*Dataset Description:**Employee Attendance Trends*This dataset contains employee attendance records, providing insights into attendance patterns and trends. The data includes:1. *Employee ID*: Unique identifier for each employee2. *Date*: Attendance date3.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CA1F1977-6CB7-F14A-DB94-6C117446B561}"/>
              </a:ext>
            </a:extLst>
          </p:cNvPr>
          <p:cNvSpPr txBox="1"/>
          <p:nvPr/>
        </p:nvSpPr>
        <p:spPr>
          <a:xfrm>
            <a:off x="2511028" y="2652215"/>
            <a:ext cx="7958245" cy="1200329"/>
          </a:xfrm>
          <a:prstGeom prst="rect">
            <a:avLst/>
          </a:prstGeom>
          <a:noFill/>
        </p:spPr>
        <p:txBody>
          <a:bodyPr wrap="square">
            <a:spAutoFit/>
          </a:bodyPr>
          <a:lstStyle/>
          <a:p>
            <a:r>
              <a:rPr lang="en-US" dirty="0"/>
              <a:t>Here's a possible "wow" factor for visualizing employee attendance trends with Excel charts in your solution:*"Wow" Factor:**"Attendance Insights at Your Fingertips!"*- Automatically generate interactive and dynamic attendance charts with just one click!-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TotalTime>
  <Words>580</Words>
  <Application>Microsoft Office PowerPoint</Application>
  <PresentationFormat>Widescreen</PresentationFormat>
  <Paragraphs>51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sivaranjani suyambulingam</cp:lastModifiedBy>
  <cp:revision>17</cp:revision>
  <dcterms:created xsi:type="dcterms:W3CDTF">2024-03-29T15:07:22Z</dcterms:created>
  <dcterms:modified xsi:type="dcterms:W3CDTF">2024-08-31T10:39:01Z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